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85" r:id="rId2"/>
    <p:sldId id="265" r:id="rId3"/>
    <p:sldId id="272" r:id="rId4"/>
    <p:sldId id="257" r:id="rId5"/>
    <p:sldId id="258" r:id="rId6"/>
    <p:sldId id="283" r:id="rId7"/>
    <p:sldId id="282" r:id="rId8"/>
    <p:sldId id="266" r:id="rId9"/>
    <p:sldId id="264" r:id="rId10"/>
    <p:sldId id="276" r:id="rId11"/>
    <p:sldId id="267" r:id="rId12"/>
    <p:sldId id="275" r:id="rId13"/>
    <p:sldId id="269" r:id="rId14"/>
    <p:sldId id="277" r:id="rId15"/>
    <p:sldId id="262" r:id="rId16"/>
    <p:sldId id="278" r:id="rId17"/>
    <p:sldId id="280" r:id="rId18"/>
    <p:sldId id="279" r:id="rId19"/>
    <p:sldId id="268" r:id="rId20"/>
    <p:sldId id="281"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67" d="100"/>
          <a:sy n="67" d="100"/>
        </p:scale>
        <p:origin x="644"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W"/>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0C9910-2337-45D5-8A05-7767E31B0559}" type="datetimeFigureOut">
              <a:rPr lang="en-ZW" smtClean="0"/>
              <a:t>2/11/2023</a:t>
            </a:fld>
            <a:endParaRPr lang="en-ZW"/>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W"/>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W"/>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98722E-3ED4-4ABB-BEB2-D4B6E47F890A}" type="slidenum">
              <a:rPr lang="en-ZW" smtClean="0"/>
              <a:t>‹#›</a:t>
            </a:fld>
            <a:endParaRPr lang="en-ZW"/>
          </a:p>
        </p:txBody>
      </p:sp>
    </p:spTree>
    <p:extLst>
      <p:ext uri="{BB962C8B-B14F-4D97-AF65-F5344CB8AC3E}">
        <p14:creationId xmlns:p14="http://schemas.microsoft.com/office/powerpoint/2010/main" val="2185312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39761-5408-9282-9169-3E8AC620F15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ZW"/>
          </a:p>
        </p:txBody>
      </p:sp>
      <p:sp>
        <p:nvSpPr>
          <p:cNvPr id="3" name="Subtitle 2">
            <a:extLst>
              <a:ext uri="{FF2B5EF4-FFF2-40B4-BE49-F238E27FC236}">
                <a16:creationId xmlns:a16="http://schemas.microsoft.com/office/drawing/2014/main" id="{A824E72A-F621-D5A1-B3FC-BC48F3CCF8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W"/>
          </a:p>
        </p:txBody>
      </p:sp>
      <p:sp>
        <p:nvSpPr>
          <p:cNvPr id="4" name="Date Placeholder 3">
            <a:extLst>
              <a:ext uri="{FF2B5EF4-FFF2-40B4-BE49-F238E27FC236}">
                <a16:creationId xmlns:a16="http://schemas.microsoft.com/office/drawing/2014/main" id="{ED237BFC-185A-BDFC-5080-B28865832679}"/>
              </a:ext>
            </a:extLst>
          </p:cNvPr>
          <p:cNvSpPr>
            <a:spLocks noGrp="1"/>
          </p:cNvSpPr>
          <p:nvPr>
            <p:ph type="dt" sz="half" idx="10"/>
          </p:nvPr>
        </p:nvSpPr>
        <p:spPr/>
        <p:txBody>
          <a:bodyPr/>
          <a:lstStyle/>
          <a:p>
            <a:fld id="{EA6281E6-873E-45BD-8698-47269AF0AEB0}" type="datetimeFigureOut">
              <a:rPr lang="en-ZW" smtClean="0"/>
              <a:t>2/11/2023</a:t>
            </a:fld>
            <a:endParaRPr lang="en-ZW"/>
          </a:p>
        </p:txBody>
      </p:sp>
      <p:sp>
        <p:nvSpPr>
          <p:cNvPr id="5" name="Footer Placeholder 4">
            <a:extLst>
              <a:ext uri="{FF2B5EF4-FFF2-40B4-BE49-F238E27FC236}">
                <a16:creationId xmlns:a16="http://schemas.microsoft.com/office/drawing/2014/main" id="{19009C94-1E1A-8CC4-BA15-0D587D59AC32}"/>
              </a:ext>
            </a:extLst>
          </p:cNvPr>
          <p:cNvSpPr>
            <a:spLocks noGrp="1"/>
          </p:cNvSpPr>
          <p:nvPr>
            <p:ph type="ftr" sz="quarter" idx="11"/>
          </p:nvPr>
        </p:nvSpPr>
        <p:spPr/>
        <p:txBody>
          <a:bodyPr/>
          <a:lstStyle/>
          <a:p>
            <a:endParaRPr lang="en-ZW"/>
          </a:p>
        </p:txBody>
      </p:sp>
      <p:sp>
        <p:nvSpPr>
          <p:cNvPr id="6" name="Slide Number Placeholder 5">
            <a:extLst>
              <a:ext uri="{FF2B5EF4-FFF2-40B4-BE49-F238E27FC236}">
                <a16:creationId xmlns:a16="http://schemas.microsoft.com/office/drawing/2014/main" id="{3AF83475-239E-B44E-CB8F-9A99A3C8E5AC}"/>
              </a:ext>
            </a:extLst>
          </p:cNvPr>
          <p:cNvSpPr>
            <a:spLocks noGrp="1"/>
          </p:cNvSpPr>
          <p:nvPr>
            <p:ph type="sldNum" sz="quarter" idx="12"/>
          </p:nvPr>
        </p:nvSpPr>
        <p:spPr/>
        <p:txBody>
          <a:bodyPr/>
          <a:lstStyle/>
          <a:p>
            <a:fld id="{3E3746D8-0F0D-4751-989C-ADB1FF63B795}" type="slidenum">
              <a:rPr lang="en-ZW" smtClean="0"/>
              <a:t>‹#›</a:t>
            </a:fld>
            <a:endParaRPr lang="en-ZW"/>
          </a:p>
        </p:txBody>
      </p:sp>
    </p:spTree>
    <p:extLst>
      <p:ext uri="{BB962C8B-B14F-4D97-AF65-F5344CB8AC3E}">
        <p14:creationId xmlns:p14="http://schemas.microsoft.com/office/powerpoint/2010/main" val="31931811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BAA0F-5CA8-768C-134D-CA8A3A94E52E}"/>
              </a:ext>
            </a:extLst>
          </p:cNvPr>
          <p:cNvSpPr>
            <a:spLocks noGrp="1"/>
          </p:cNvSpPr>
          <p:nvPr>
            <p:ph type="title"/>
          </p:nvPr>
        </p:nvSpPr>
        <p:spPr/>
        <p:txBody>
          <a:bodyPr/>
          <a:lstStyle/>
          <a:p>
            <a:r>
              <a:rPr lang="en-US"/>
              <a:t>Click to edit Master title style</a:t>
            </a:r>
            <a:endParaRPr lang="en-ZW"/>
          </a:p>
        </p:txBody>
      </p:sp>
      <p:sp>
        <p:nvSpPr>
          <p:cNvPr id="3" name="Content Placeholder 2">
            <a:extLst>
              <a:ext uri="{FF2B5EF4-FFF2-40B4-BE49-F238E27FC236}">
                <a16:creationId xmlns:a16="http://schemas.microsoft.com/office/drawing/2014/main" id="{C5045251-A5E8-D3C8-C95D-38AC61C2845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Date Placeholder 3">
            <a:extLst>
              <a:ext uri="{FF2B5EF4-FFF2-40B4-BE49-F238E27FC236}">
                <a16:creationId xmlns:a16="http://schemas.microsoft.com/office/drawing/2014/main" id="{512854E8-CCE2-5F2E-6268-BE8FB8E6D3AD}"/>
              </a:ext>
            </a:extLst>
          </p:cNvPr>
          <p:cNvSpPr>
            <a:spLocks noGrp="1"/>
          </p:cNvSpPr>
          <p:nvPr>
            <p:ph type="dt" sz="half" idx="10"/>
          </p:nvPr>
        </p:nvSpPr>
        <p:spPr/>
        <p:txBody>
          <a:bodyPr/>
          <a:lstStyle/>
          <a:p>
            <a:fld id="{EA6281E6-873E-45BD-8698-47269AF0AEB0}" type="datetimeFigureOut">
              <a:rPr lang="en-ZW" smtClean="0"/>
              <a:t>2/11/2023</a:t>
            </a:fld>
            <a:endParaRPr lang="en-ZW"/>
          </a:p>
        </p:txBody>
      </p:sp>
      <p:sp>
        <p:nvSpPr>
          <p:cNvPr id="5" name="Footer Placeholder 4">
            <a:extLst>
              <a:ext uri="{FF2B5EF4-FFF2-40B4-BE49-F238E27FC236}">
                <a16:creationId xmlns:a16="http://schemas.microsoft.com/office/drawing/2014/main" id="{33E777FF-8CAE-EB80-8710-72E0933D4049}"/>
              </a:ext>
            </a:extLst>
          </p:cNvPr>
          <p:cNvSpPr>
            <a:spLocks noGrp="1"/>
          </p:cNvSpPr>
          <p:nvPr>
            <p:ph type="ftr" sz="quarter" idx="11"/>
          </p:nvPr>
        </p:nvSpPr>
        <p:spPr/>
        <p:txBody>
          <a:bodyPr/>
          <a:lstStyle/>
          <a:p>
            <a:endParaRPr lang="en-ZW"/>
          </a:p>
        </p:txBody>
      </p:sp>
      <p:sp>
        <p:nvSpPr>
          <p:cNvPr id="6" name="Slide Number Placeholder 5">
            <a:extLst>
              <a:ext uri="{FF2B5EF4-FFF2-40B4-BE49-F238E27FC236}">
                <a16:creationId xmlns:a16="http://schemas.microsoft.com/office/drawing/2014/main" id="{D96A4A2B-3F00-A951-06E3-97222061E1BB}"/>
              </a:ext>
            </a:extLst>
          </p:cNvPr>
          <p:cNvSpPr>
            <a:spLocks noGrp="1"/>
          </p:cNvSpPr>
          <p:nvPr>
            <p:ph type="sldNum" sz="quarter" idx="12"/>
          </p:nvPr>
        </p:nvSpPr>
        <p:spPr/>
        <p:txBody>
          <a:bodyPr/>
          <a:lstStyle/>
          <a:p>
            <a:fld id="{3E3746D8-0F0D-4751-989C-ADB1FF63B795}" type="slidenum">
              <a:rPr lang="en-ZW" smtClean="0"/>
              <a:t>‹#›</a:t>
            </a:fld>
            <a:endParaRPr lang="en-ZW"/>
          </a:p>
        </p:txBody>
      </p:sp>
    </p:spTree>
    <p:extLst>
      <p:ext uri="{BB962C8B-B14F-4D97-AF65-F5344CB8AC3E}">
        <p14:creationId xmlns:p14="http://schemas.microsoft.com/office/powerpoint/2010/main" val="19501082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E74D9-531E-38E7-B5DE-8B955544EAE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ZW"/>
          </a:p>
        </p:txBody>
      </p:sp>
      <p:sp>
        <p:nvSpPr>
          <p:cNvPr id="3" name="Text Placeholder 2">
            <a:extLst>
              <a:ext uri="{FF2B5EF4-FFF2-40B4-BE49-F238E27FC236}">
                <a16:creationId xmlns:a16="http://schemas.microsoft.com/office/drawing/2014/main" id="{3207529A-0DD1-BA2E-A93F-5B6C3EB7858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25CBE80-11E0-B915-C8D0-16F9E6DE9B8A}"/>
              </a:ext>
            </a:extLst>
          </p:cNvPr>
          <p:cNvSpPr>
            <a:spLocks noGrp="1"/>
          </p:cNvSpPr>
          <p:nvPr>
            <p:ph type="dt" sz="half" idx="10"/>
          </p:nvPr>
        </p:nvSpPr>
        <p:spPr/>
        <p:txBody>
          <a:bodyPr/>
          <a:lstStyle/>
          <a:p>
            <a:fld id="{EA6281E6-873E-45BD-8698-47269AF0AEB0}" type="datetimeFigureOut">
              <a:rPr lang="en-ZW" smtClean="0"/>
              <a:t>2/11/2023</a:t>
            </a:fld>
            <a:endParaRPr lang="en-ZW"/>
          </a:p>
        </p:txBody>
      </p:sp>
      <p:sp>
        <p:nvSpPr>
          <p:cNvPr id="5" name="Footer Placeholder 4">
            <a:extLst>
              <a:ext uri="{FF2B5EF4-FFF2-40B4-BE49-F238E27FC236}">
                <a16:creationId xmlns:a16="http://schemas.microsoft.com/office/drawing/2014/main" id="{8A190DB8-D866-636D-61A9-D8C746D75905}"/>
              </a:ext>
            </a:extLst>
          </p:cNvPr>
          <p:cNvSpPr>
            <a:spLocks noGrp="1"/>
          </p:cNvSpPr>
          <p:nvPr>
            <p:ph type="ftr" sz="quarter" idx="11"/>
          </p:nvPr>
        </p:nvSpPr>
        <p:spPr/>
        <p:txBody>
          <a:bodyPr/>
          <a:lstStyle/>
          <a:p>
            <a:endParaRPr lang="en-ZW"/>
          </a:p>
        </p:txBody>
      </p:sp>
      <p:sp>
        <p:nvSpPr>
          <p:cNvPr id="6" name="Slide Number Placeholder 5">
            <a:extLst>
              <a:ext uri="{FF2B5EF4-FFF2-40B4-BE49-F238E27FC236}">
                <a16:creationId xmlns:a16="http://schemas.microsoft.com/office/drawing/2014/main" id="{617ED79C-F8B9-239C-A5DF-3D0E05D71D96}"/>
              </a:ext>
            </a:extLst>
          </p:cNvPr>
          <p:cNvSpPr>
            <a:spLocks noGrp="1"/>
          </p:cNvSpPr>
          <p:nvPr>
            <p:ph type="sldNum" sz="quarter" idx="12"/>
          </p:nvPr>
        </p:nvSpPr>
        <p:spPr/>
        <p:txBody>
          <a:bodyPr/>
          <a:lstStyle/>
          <a:p>
            <a:fld id="{3E3746D8-0F0D-4751-989C-ADB1FF63B795}" type="slidenum">
              <a:rPr lang="en-ZW" smtClean="0"/>
              <a:t>‹#›</a:t>
            </a:fld>
            <a:endParaRPr lang="en-ZW"/>
          </a:p>
        </p:txBody>
      </p:sp>
    </p:spTree>
    <p:extLst>
      <p:ext uri="{BB962C8B-B14F-4D97-AF65-F5344CB8AC3E}">
        <p14:creationId xmlns:p14="http://schemas.microsoft.com/office/powerpoint/2010/main" val="21236546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F997A-728C-F3C7-3F03-1EDF255A9032}"/>
              </a:ext>
            </a:extLst>
          </p:cNvPr>
          <p:cNvSpPr>
            <a:spLocks noGrp="1"/>
          </p:cNvSpPr>
          <p:nvPr>
            <p:ph type="title"/>
          </p:nvPr>
        </p:nvSpPr>
        <p:spPr/>
        <p:txBody>
          <a:bodyPr/>
          <a:lstStyle/>
          <a:p>
            <a:r>
              <a:rPr lang="en-US"/>
              <a:t>Click to edit Master title style</a:t>
            </a:r>
            <a:endParaRPr lang="en-ZW"/>
          </a:p>
        </p:txBody>
      </p:sp>
      <p:sp>
        <p:nvSpPr>
          <p:cNvPr id="3" name="Content Placeholder 2">
            <a:extLst>
              <a:ext uri="{FF2B5EF4-FFF2-40B4-BE49-F238E27FC236}">
                <a16:creationId xmlns:a16="http://schemas.microsoft.com/office/drawing/2014/main" id="{14349780-DEE5-9DB2-43D7-69337CAF59C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Content Placeholder 3">
            <a:extLst>
              <a:ext uri="{FF2B5EF4-FFF2-40B4-BE49-F238E27FC236}">
                <a16:creationId xmlns:a16="http://schemas.microsoft.com/office/drawing/2014/main" id="{7AD7C5E7-B429-7CEC-771B-79053C57088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5" name="Date Placeholder 4">
            <a:extLst>
              <a:ext uri="{FF2B5EF4-FFF2-40B4-BE49-F238E27FC236}">
                <a16:creationId xmlns:a16="http://schemas.microsoft.com/office/drawing/2014/main" id="{DA0192E9-9FF1-018B-0A86-69C78F05903C}"/>
              </a:ext>
            </a:extLst>
          </p:cNvPr>
          <p:cNvSpPr>
            <a:spLocks noGrp="1"/>
          </p:cNvSpPr>
          <p:nvPr>
            <p:ph type="dt" sz="half" idx="10"/>
          </p:nvPr>
        </p:nvSpPr>
        <p:spPr/>
        <p:txBody>
          <a:bodyPr/>
          <a:lstStyle/>
          <a:p>
            <a:fld id="{EA6281E6-873E-45BD-8698-47269AF0AEB0}" type="datetimeFigureOut">
              <a:rPr lang="en-ZW" smtClean="0"/>
              <a:t>2/11/2023</a:t>
            </a:fld>
            <a:endParaRPr lang="en-ZW"/>
          </a:p>
        </p:txBody>
      </p:sp>
      <p:sp>
        <p:nvSpPr>
          <p:cNvPr id="6" name="Footer Placeholder 5">
            <a:extLst>
              <a:ext uri="{FF2B5EF4-FFF2-40B4-BE49-F238E27FC236}">
                <a16:creationId xmlns:a16="http://schemas.microsoft.com/office/drawing/2014/main" id="{13115D39-A9AE-801B-5826-314CA86CC9DA}"/>
              </a:ext>
            </a:extLst>
          </p:cNvPr>
          <p:cNvSpPr>
            <a:spLocks noGrp="1"/>
          </p:cNvSpPr>
          <p:nvPr>
            <p:ph type="ftr" sz="quarter" idx="11"/>
          </p:nvPr>
        </p:nvSpPr>
        <p:spPr/>
        <p:txBody>
          <a:bodyPr/>
          <a:lstStyle/>
          <a:p>
            <a:endParaRPr lang="en-ZW"/>
          </a:p>
        </p:txBody>
      </p:sp>
      <p:sp>
        <p:nvSpPr>
          <p:cNvPr id="7" name="Slide Number Placeholder 6">
            <a:extLst>
              <a:ext uri="{FF2B5EF4-FFF2-40B4-BE49-F238E27FC236}">
                <a16:creationId xmlns:a16="http://schemas.microsoft.com/office/drawing/2014/main" id="{05770116-7E40-A3F0-7520-0E5C8964E87F}"/>
              </a:ext>
            </a:extLst>
          </p:cNvPr>
          <p:cNvSpPr>
            <a:spLocks noGrp="1"/>
          </p:cNvSpPr>
          <p:nvPr>
            <p:ph type="sldNum" sz="quarter" idx="12"/>
          </p:nvPr>
        </p:nvSpPr>
        <p:spPr/>
        <p:txBody>
          <a:bodyPr/>
          <a:lstStyle/>
          <a:p>
            <a:fld id="{3E3746D8-0F0D-4751-989C-ADB1FF63B795}" type="slidenum">
              <a:rPr lang="en-ZW" smtClean="0"/>
              <a:t>‹#›</a:t>
            </a:fld>
            <a:endParaRPr lang="en-ZW"/>
          </a:p>
        </p:txBody>
      </p:sp>
    </p:spTree>
    <p:extLst>
      <p:ext uri="{BB962C8B-B14F-4D97-AF65-F5344CB8AC3E}">
        <p14:creationId xmlns:p14="http://schemas.microsoft.com/office/powerpoint/2010/main" val="7455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3A0E4-1C09-75D0-03E2-40984322AF15}"/>
              </a:ext>
            </a:extLst>
          </p:cNvPr>
          <p:cNvSpPr>
            <a:spLocks noGrp="1"/>
          </p:cNvSpPr>
          <p:nvPr>
            <p:ph type="title"/>
          </p:nvPr>
        </p:nvSpPr>
        <p:spPr>
          <a:xfrm>
            <a:off x="839788" y="365125"/>
            <a:ext cx="10515600" cy="1325563"/>
          </a:xfrm>
        </p:spPr>
        <p:txBody>
          <a:bodyPr/>
          <a:lstStyle/>
          <a:p>
            <a:r>
              <a:rPr lang="en-US"/>
              <a:t>Click to edit Master title style</a:t>
            </a:r>
            <a:endParaRPr lang="en-ZW"/>
          </a:p>
        </p:txBody>
      </p:sp>
      <p:sp>
        <p:nvSpPr>
          <p:cNvPr id="3" name="Text Placeholder 2">
            <a:extLst>
              <a:ext uri="{FF2B5EF4-FFF2-40B4-BE49-F238E27FC236}">
                <a16:creationId xmlns:a16="http://schemas.microsoft.com/office/drawing/2014/main" id="{8196CA8E-D518-289E-E398-E79A5461BEE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1040A2C-26D9-105F-EF77-635FAEDB424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5" name="Text Placeholder 4">
            <a:extLst>
              <a:ext uri="{FF2B5EF4-FFF2-40B4-BE49-F238E27FC236}">
                <a16:creationId xmlns:a16="http://schemas.microsoft.com/office/drawing/2014/main" id="{43A84C30-1839-670E-A3EB-9A52839DD27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111E8E4-48AE-AD16-07CB-91DF15D9778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7" name="Date Placeholder 6">
            <a:extLst>
              <a:ext uri="{FF2B5EF4-FFF2-40B4-BE49-F238E27FC236}">
                <a16:creationId xmlns:a16="http://schemas.microsoft.com/office/drawing/2014/main" id="{43EEB506-41C0-4520-24FB-CB4E9E20A459}"/>
              </a:ext>
            </a:extLst>
          </p:cNvPr>
          <p:cNvSpPr>
            <a:spLocks noGrp="1"/>
          </p:cNvSpPr>
          <p:nvPr>
            <p:ph type="dt" sz="half" idx="10"/>
          </p:nvPr>
        </p:nvSpPr>
        <p:spPr/>
        <p:txBody>
          <a:bodyPr/>
          <a:lstStyle/>
          <a:p>
            <a:fld id="{EA6281E6-873E-45BD-8698-47269AF0AEB0}" type="datetimeFigureOut">
              <a:rPr lang="en-ZW" smtClean="0"/>
              <a:t>2/11/2023</a:t>
            </a:fld>
            <a:endParaRPr lang="en-ZW"/>
          </a:p>
        </p:txBody>
      </p:sp>
      <p:sp>
        <p:nvSpPr>
          <p:cNvPr id="8" name="Footer Placeholder 7">
            <a:extLst>
              <a:ext uri="{FF2B5EF4-FFF2-40B4-BE49-F238E27FC236}">
                <a16:creationId xmlns:a16="http://schemas.microsoft.com/office/drawing/2014/main" id="{EDEEEECB-CE40-9C63-88B9-9E3D2C1A2402}"/>
              </a:ext>
            </a:extLst>
          </p:cNvPr>
          <p:cNvSpPr>
            <a:spLocks noGrp="1"/>
          </p:cNvSpPr>
          <p:nvPr>
            <p:ph type="ftr" sz="quarter" idx="11"/>
          </p:nvPr>
        </p:nvSpPr>
        <p:spPr/>
        <p:txBody>
          <a:bodyPr/>
          <a:lstStyle/>
          <a:p>
            <a:endParaRPr lang="en-ZW"/>
          </a:p>
        </p:txBody>
      </p:sp>
      <p:sp>
        <p:nvSpPr>
          <p:cNvPr id="9" name="Slide Number Placeholder 8">
            <a:extLst>
              <a:ext uri="{FF2B5EF4-FFF2-40B4-BE49-F238E27FC236}">
                <a16:creationId xmlns:a16="http://schemas.microsoft.com/office/drawing/2014/main" id="{C86AA487-124B-853D-FB9B-8EA6D97046EE}"/>
              </a:ext>
            </a:extLst>
          </p:cNvPr>
          <p:cNvSpPr>
            <a:spLocks noGrp="1"/>
          </p:cNvSpPr>
          <p:nvPr>
            <p:ph type="sldNum" sz="quarter" idx="12"/>
          </p:nvPr>
        </p:nvSpPr>
        <p:spPr/>
        <p:txBody>
          <a:bodyPr/>
          <a:lstStyle/>
          <a:p>
            <a:fld id="{3E3746D8-0F0D-4751-989C-ADB1FF63B795}" type="slidenum">
              <a:rPr lang="en-ZW" smtClean="0"/>
              <a:t>‹#›</a:t>
            </a:fld>
            <a:endParaRPr lang="en-ZW"/>
          </a:p>
        </p:txBody>
      </p:sp>
    </p:spTree>
    <p:extLst>
      <p:ext uri="{BB962C8B-B14F-4D97-AF65-F5344CB8AC3E}">
        <p14:creationId xmlns:p14="http://schemas.microsoft.com/office/powerpoint/2010/main" val="31467614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E0430-7EB7-A564-6FFF-1AF832BC54EA}"/>
              </a:ext>
            </a:extLst>
          </p:cNvPr>
          <p:cNvSpPr>
            <a:spLocks noGrp="1"/>
          </p:cNvSpPr>
          <p:nvPr>
            <p:ph type="title"/>
          </p:nvPr>
        </p:nvSpPr>
        <p:spPr/>
        <p:txBody>
          <a:bodyPr/>
          <a:lstStyle/>
          <a:p>
            <a:r>
              <a:rPr lang="en-US"/>
              <a:t>Click to edit Master title style</a:t>
            </a:r>
            <a:endParaRPr lang="en-ZW"/>
          </a:p>
        </p:txBody>
      </p:sp>
      <p:sp>
        <p:nvSpPr>
          <p:cNvPr id="3" name="Date Placeholder 2">
            <a:extLst>
              <a:ext uri="{FF2B5EF4-FFF2-40B4-BE49-F238E27FC236}">
                <a16:creationId xmlns:a16="http://schemas.microsoft.com/office/drawing/2014/main" id="{3298AA4D-ED1B-6C4A-D48B-70A583CD252A}"/>
              </a:ext>
            </a:extLst>
          </p:cNvPr>
          <p:cNvSpPr>
            <a:spLocks noGrp="1"/>
          </p:cNvSpPr>
          <p:nvPr>
            <p:ph type="dt" sz="half" idx="10"/>
          </p:nvPr>
        </p:nvSpPr>
        <p:spPr/>
        <p:txBody>
          <a:bodyPr/>
          <a:lstStyle/>
          <a:p>
            <a:fld id="{EA6281E6-873E-45BD-8698-47269AF0AEB0}" type="datetimeFigureOut">
              <a:rPr lang="en-ZW" smtClean="0"/>
              <a:t>2/11/2023</a:t>
            </a:fld>
            <a:endParaRPr lang="en-ZW"/>
          </a:p>
        </p:txBody>
      </p:sp>
      <p:sp>
        <p:nvSpPr>
          <p:cNvPr id="4" name="Footer Placeholder 3">
            <a:extLst>
              <a:ext uri="{FF2B5EF4-FFF2-40B4-BE49-F238E27FC236}">
                <a16:creationId xmlns:a16="http://schemas.microsoft.com/office/drawing/2014/main" id="{A5295090-E251-A0F7-7F5A-285992ABC04A}"/>
              </a:ext>
            </a:extLst>
          </p:cNvPr>
          <p:cNvSpPr>
            <a:spLocks noGrp="1"/>
          </p:cNvSpPr>
          <p:nvPr>
            <p:ph type="ftr" sz="quarter" idx="11"/>
          </p:nvPr>
        </p:nvSpPr>
        <p:spPr/>
        <p:txBody>
          <a:bodyPr/>
          <a:lstStyle/>
          <a:p>
            <a:endParaRPr lang="en-ZW"/>
          </a:p>
        </p:txBody>
      </p:sp>
      <p:sp>
        <p:nvSpPr>
          <p:cNvPr id="5" name="Slide Number Placeholder 4">
            <a:extLst>
              <a:ext uri="{FF2B5EF4-FFF2-40B4-BE49-F238E27FC236}">
                <a16:creationId xmlns:a16="http://schemas.microsoft.com/office/drawing/2014/main" id="{252C2900-18B7-2665-AC30-483AA18E53CE}"/>
              </a:ext>
            </a:extLst>
          </p:cNvPr>
          <p:cNvSpPr>
            <a:spLocks noGrp="1"/>
          </p:cNvSpPr>
          <p:nvPr>
            <p:ph type="sldNum" sz="quarter" idx="12"/>
          </p:nvPr>
        </p:nvSpPr>
        <p:spPr/>
        <p:txBody>
          <a:bodyPr/>
          <a:lstStyle/>
          <a:p>
            <a:fld id="{3E3746D8-0F0D-4751-989C-ADB1FF63B795}" type="slidenum">
              <a:rPr lang="en-ZW" smtClean="0"/>
              <a:t>‹#›</a:t>
            </a:fld>
            <a:endParaRPr lang="en-ZW"/>
          </a:p>
        </p:txBody>
      </p:sp>
    </p:spTree>
    <p:extLst>
      <p:ext uri="{BB962C8B-B14F-4D97-AF65-F5344CB8AC3E}">
        <p14:creationId xmlns:p14="http://schemas.microsoft.com/office/powerpoint/2010/main" val="15768201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E316EC-AB51-6421-857B-A451DA3EA2E7}"/>
              </a:ext>
            </a:extLst>
          </p:cNvPr>
          <p:cNvSpPr>
            <a:spLocks noGrp="1"/>
          </p:cNvSpPr>
          <p:nvPr>
            <p:ph type="dt" sz="half" idx="10"/>
          </p:nvPr>
        </p:nvSpPr>
        <p:spPr/>
        <p:txBody>
          <a:bodyPr/>
          <a:lstStyle/>
          <a:p>
            <a:fld id="{EA6281E6-873E-45BD-8698-47269AF0AEB0}" type="datetimeFigureOut">
              <a:rPr lang="en-ZW" smtClean="0"/>
              <a:t>2/11/2023</a:t>
            </a:fld>
            <a:endParaRPr lang="en-ZW"/>
          </a:p>
        </p:txBody>
      </p:sp>
      <p:sp>
        <p:nvSpPr>
          <p:cNvPr id="3" name="Footer Placeholder 2">
            <a:extLst>
              <a:ext uri="{FF2B5EF4-FFF2-40B4-BE49-F238E27FC236}">
                <a16:creationId xmlns:a16="http://schemas.microsoft.com/office/drawing/2014/main" id="{05AD868A-AFEB-906A-D5A2-F99C96A1B1A3}"/>
              </a:ext>
            </a:extLst>
          </p:cNvPr>
          <p:cNvSpPr>
            <a:spLocks noGrp="1"/>
          </p:cNvSpPr>
          <p:nvPr>
            <p:ph type="ftr" sz="quarter" idx="11"/>
          </p:nvPr>
        </p:nvSpPr>
        <p:spPr/>
        <p:txBody>
          <a:bodyPr/>
          <a:lstStyle/>
          <a:p>
            <a:endParaRPr lang="en-ZW"/>
          </a:p>
        </p:txBody>
      </p:sp>
      <p:sp>
        <p:nvSpPr>
          <p:cNvPr id="4" name="Slide Number Placeholder 3">
            <a:extLst>
              <a:ext uri="{FF2B5EF4-FFF2-40B4-BE49-F238E27FC236}">
                <a16:creationId xmlns:a16="http://schemas.microsoft.com/office/drawing/2014/main" id="{F745E4F4-7C06-411F-9770-DFBB3E5DF475}"/>
              </a:ext>
            </a:extLst>
          </p:cNvPr>
          <p:cNvSpPr>
            <a:spLocks noGrp="1"/>
          </p:cNvSpPr>
          <p:nvPr>
            <p:ph type="sldNum" sz="quarter" idx="12"/>
          </p:nvPr>
        </p:nvSpPr>
        <p:spPr/>
        <p:txBody>
          <a:bodyPr/>
          <a:lstStyle/>
          <a:p>
            <a:fld id="{3E3746D8-0F0D-4751-989C-ADB1FF63B795}" type="slidenum">
              <a:rPr lang="en-ZW" smtClean="0"/>
              <a:t>‹#›</a:t>
            </a:fld>
            <a:endParaRPr lang="en-ZW"/>
          </a:p>
        </p:txBody>
      </p:sp>
    </p:spTree>
    <p:extLst>
      <p:ext uri="{BB962C8B-B14F-4D97-AF65-F5344CB8AC3E}">
        <p14:creationId xmlns:p14="http://schemas.microsoft.com/office/powerpoint/2010/main" val="39810214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2778D-0695-BAEF-F9A6-EDBE2757C56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W"/>
          </a:p>
        </p:txBody>
      </p:sp>
      <p:sp>
        <p:nvSpPr>
          <p:cNvPr id="3" name="Content Placeholder 2">
            <a:extLst>
              <a:ext uri="{FF2B5EF4-FFF2-40B4-BE49-F238E27FC236}">
                <a16:creationId xmlns:a16="http://schemas.microsoft.com/office/drawing/2014/main" id="{02AD7636-43C4-8E5D-CC30-C82BD19B4E2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Text Placeholder 3">
            <a:extLst>
              <a:ext uri="{FF2B5EF4-FFF2-40B4-BE49-F238E27FC236}">
                <a16:creationId xmlns:a16="http://schemas.microsoft.com/office/drawing/2014/main" id="{5D3E30CE-2E0B-E3EB-1008-7CEB028855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35A95D6-D2FF-D320-BA16-59AC09107ECB}"/>
              </a:ext>
            </a:extLst>
          </p:cNvPr>
          <p:cNvSpPr>
            <a:spLocks noGrp="1"/>
          </p:cNvSpPr>
          <p:nvPr>
            <p:ph type="dt" sz="half" idx="10"/>
          </p:nvPr>
        </p:nvSpPr>
        <p:spPr/>
        <p:txBody>
          <a:bodyPr/>
          <a:lstStyle/>
          <a:p>
            <a:fld id="{EA6281E6-873E-45BD-8698-47269AF0AEB0}" type="datetimeFigureOut">
              <a:rPr lang="en-ZW" smtClean="0"/>
              <a:t>2/11/2023</a:t>
            </a:fld>
            <a:endParaRPr lang="en-ZW"/>
          </a:p>
        </p:txBody>
      </p:sp>
      <p:sp>
        <p:nvSpPr>
          <p:cNvPr id="6" name="Footer Placeholder 5">
            <a:extLst>
              <a:ext uri="{FF2B5EF4-FFF2-40B4-BE49-F238E27FC236}">
                <a16:creationId xmlns:a16="http://schemas.microsoft.com/office/drawing/2014/main" id="{0A10AC57-FB34-40B9-0695-BA3E3A05FF28}"/>
              </a:ext>
            </a:extLst>
          </p:cNvPr>
          <p:cNvSpPr>
            <a:spLocks noGrp="1"/>
          </p:cNvSpPr>
          <p:nvPr>
            <p:ph type="ftr" sz="quarter" idx="11"/>
          </p:nvPr>
        </p:nvSpPr>
        <p:spPr/>
        <p:txBody>
          <a:bodyPr/>
          <a:lstStyle/>
          <a:p>
            <a:endParaRPr lang="en-ZW"/>
          </a:p>
        </p:txBody>
      </p:sp>
      <p:sp>
        <p:nvSpPr>
          <p:cNvPr id="7" name="Slide Number Placeholder 6">
            <a:extLst>
              <a:ext uri="{FF2B5EF4-FFF2-40B4-BE49-F238E27FC236}">
                <a16:creationId xmlns:a16="http://schemas.microsoft.com/office/drawing/2014/main" id="{3B8D7CC2-4FEC-495B-F44F-5D91D6248C13}"/>
              </a:ext>
            </a:extLst>
          </p:cNvPr>
          <p:cNvSpPr>
            <a:spLocks noGrp="1"/>
          </p:cNvSpPr>
          <p:nvPr>
            <p:ph type="sldNum" sz="quarter" idx="12"/>
          </p:nvPr>
        </p:nvSpPr>
        <p:spPr/>
        <p:txBody>
          <a:bodyPr/>
          <a:lstStyle/>
          <a:p>
            <a:fld id="{3E3746D8-0F0D-4751-989C-ADB1FF63B795}" type="slidenum">
              <a:rPr lang="en-ZW" smtClean="0"/>
              <a:t>‹#›</a:t>
            </a:fld>
            <a:endParaRPr lang="en-ZW"/>
          </a:p>
        </p:txBody>
      </p:sp>
    </p:spTree>
    <p:extLst>
      <p:ext uri="{BB962C8B-B14F-4D97-AF65-F5344CB8AC3E}">
        <p14:creationId xmlns:p14="http://schemas.microsoft.com/office/powerpoint/2010/main" val="11762248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4CED5-0AC2-86EB-FC91-86A860B19F1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W"/>
          </a:p>
        </p:txBody>
      </p:sp>
      <p:sp>
        <p:nvSpPr>
          <p:cNvPr id="3" name="Picture Placeholder 2">
            <a:extLst>
              <a:ext uri="{FF2B5EF4-FFF2-40B4-BE49-F238E27FC236}">
                <a16:creationId xmlns:a16="http://schemas.microsoft.com/office/drawing/2014/main" id="{32673874-93C4-7BD1-E9AD-A236CBA3CCF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W"/>
          </a:p>
        </p:txBody>
      </p:sp>
      <p:sp>
        <p:nvSpPr>
          <p:cNvPr id="4" name="Text Placeholder 3">
            <a:extLst>
              <a:ext uri="{FF2B5EF4-FFF2-40B4-BE49-F238E27FC236}">
                <a16:creationId xmlns:a16="http://schemas.microsoft.com/office/drawing/2014/main" id="{E171F6A4-504D-D13F-9B59-930DE119A1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9FB1960-14DC-F82D-B20F-18A5AA265900}"/>
              </a:ext>
            </a:extLst>
          </p:cNvPr>
          <p:cNvSpPr>
            <a:spLocks noGrp="1"/>
          </p:cNvSpPr>
          <p:nvPr>
            <p:ph type="dt" sz="half" idx="10"/>
          </p:nvPr>
        </p:nvSpPr>
        <p:spPr/>
        <p:txBody>
          <a:bodyPr/>
          <a:lstStyle/>
          <a:p>
            <a:fld id="{EA6281E6-873E-45BD-8698-47269AF0AEB0}" type="datetimeFigureOut">
              <a:rPr lang="en-ZW" smtClean="0"/>
              <a:t>2/11/2023</a:t>
            </a:fld>
            <a:endParaRPr lang="en-ZW"/>
          </a:p>
        </p:txBody>
      </p:sp>
      <p:sp>
        <p:nvSpPr>
          <p:cNvPr id="6" name="Footer Placeholder 5">
            <a:extLst>
              <a:ext uri="{FF2B5EF4-FFF2-40B4-BE49-F238E27FC236}">
                <a16:creationId xmlns:a16="http://schemas.microsoft.com/office/drawing/2014/main" id="{2BEA7194-97D2-767A-EB4F-9BDA9DD36318}"/>
              </a:ext>
            </a:extLst>
          </p:cNvPr>
          <p:cNvSpPr>
            <a:spLocks noGrp="1"/>
          </p:cNvSpPr>
          <p:nvPr>
            <p:ph type="ftr" sz="quarter" idx="11"/>
          </p:nvPr>
        </p:nvSpPr>
        <p:spPr/>
        <p:txBody>
          <a:bodyPr/>
          <a:lstStyle/>
          <a:p>
            <a:endParaRPr lang="en-ZW"/>
          </a:p>
        </p:txBody>
      </p:sp>
      <p:sp>
        <p:nvSpPr>
          <p:cNvPr id="7" name="Slide Number Placeholder 6">
            <a:extLst>
              <a:ext uri="{FF2B5EF4-FFF2-40B4-BE49-F238E27FC236}">
                <a16:creationId xmlns:a16="http://schemas.microsoft.com/office/drawing/2014/main" id="{F1713C4E-AFEC-3BCA-AA54-E9E517350D20}"/>
              </a:ext>
            </a:extLst>
          </p:cNvPr>
          <p:cNvSpPr>
            <a:spLocks noGrp="1"/>
          </p:cNvSpPr>
          <p:nvPr>
            <p:ph type="sldNum" sz="quarter" idx="12"/>
          </p:nvPr>
        </p:nvSpPr>
        <p:spPr/>
        <p:txBody>
          <a:bodyPr/>
          <a:lstStyle/>
          <a:p>
            <a:fld id="{3E3746D8-0F0D-4751-989C-ADB1FF63B795}" type="slidenum">
              <a:rPr lang="en-ZW" smtClean="0"/>
              <a:t>‹#›</a:t>
            </a:fld>
            <a:endParaRPr lang="en-ZW"/>
          </a:p>
        </p:txBody>
      </p:sp>
    </p:spTree>
    <p:extLst>
      <p:ext uri="{BB962C8B-B14F-4D97-AF65-F5344CB8AC3E}">
        <p14:creationId xmlns:p14="http://schemas.microsoft.com/office/powerpoint/2010/main" val="2497471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2C362-D231-7300-163F-524E1E741639}"/>
              </a:ext>
            </a:extLst>
          </p:cNvPr>
          <p:cNvSpPr>
            <a:spLocks noGrp="1"/>
          </p:cNvSpPr>
          <p:nvPr>
            <p:ph type="title"/>
          </p:nvPr>
        </p:nvSpPr>
        <p:spPr/>
        <p:txBody>
          <a:bodyPr/>
          <a:lstStyle/>
          <a:p>
            <a:r>
              <a:rPr lang="en-US"/>
              <a:t>Click to edit Master title style</a:t>
            </a:r>
            <a:endParaRPr lang="en-ZW"/>
          </a:p>
        </p:txBody>
      </p:sp>
      <p:sp>
        <p:nvSpPr>
          <p:cNvPr id="3" name="Vertical Text Placeholder 2">
            <a:extLst>
              <a:ext uri="{FF2B5EF4-FFF2-40B4-BE49-F238E27FC236}">
                <a16:creationId xmlns:a16="http://schemas.microsoft.com/office/drawing/2014/main" id="{F973BCAE-48D3-1521-EED6-EF9ED4BA3C5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Date Placeholder 3">
            <a:extLst>
              <a:ext uri="{FF2B5EF4-FFF2-40B4-BE49-F238E27FC236}">
                <a16:creationId xmlns:a16="http://schemas.microsoft.com/office/drawing/2014/main" id="{9642C9E1-B07B-D912-9392-0EAB60AEB670}"/>
              </a:ext>
            </a:extLst>
          </p:cNvPr>
          <p:cNvSpPr>
            <a:spLocks noGrp="1"/>
          </p:cNvSpPr>
          <p:nvPr>
            <p:ph type="dt" sz="half" idx="10"/>
          </p:nvPr>
        </p:nvSpPr>
        <p:spPr/>
        <p:txBody>
          <a:bodyPr/>
          <a:lstStyle/>
          <a:p>
            <a:fld id="{EA6281E6-873E-45BD-8698-47269AF0AEB0}" type="datetimeFigureOut">
              <a:rPr lang="en-ZW" smtClean="0"/>
              <a:t>2/11/2023</a:t>
            </a:fld>
            <a:endParaRPr lang="en-ZW"/>
          </a:p>
        </p:txBody>
      </p:sp>
      <p:sp>
        <p:nvSpPr>
          <p:cNvPr id="5" name="Footer Placeholder 4">
            <a:extLst>
              <a:ext uri="{FF2B5EF4-FFF2-40B4-BE49-F238E27FC236}">
                <a16:creationId xmlns:a16="http://schemas.microsoft.com/office/drawing/2014/main" id="{D6024002-914B-4813-6146-C876A93CB613}"/>
              </a:ext>
            </a:extLst>
          </p:cNvPr>
          <p:cNvSpPr>
            <a:spLocks noGrp="1"/>
          </p:cNvSpPr>
          <p:nvPr>
            <p:ph type="ftr" sz="quarter" idx="11"/>
          </p:nvPr>
        </p:nvSpPr>
        <p:spPr/>
        <p:txBody>
          <a:bodyPr/>
          <a:lstStyle/>
          <a:p>
            <a:endParaRPr lang="en-ZW"/>
          </a:p>
        </p:txBody>
      </p:sp>
      <p:sp>
        <p:nvSpPr>
          <p:cNvPr id="6" name="Slide Number Placeholder 5">
            <a:extLst>
              <a:ext uri="{FF2B5EF4-FFF2-40B4-BE49-F238E27FC236}">
                <a16:creationId xmlns:a16="http://schemas.microsoft.com/office/drawing/2014/main" id="{A4E8EEE2-1CBF-D275-B762-9EC44FDC4B7E}"/>
              </a:ext>
            </a:extLst>
          </p:cNvPr>
          <p:cNvSpPr>
            <a:spLocks noGrp="1"/>
          </p:cNvSpPr>
          <p:nvPr>
            <p:ph type="sldNum" sz="quarter" idx="12"/>
          </p:nvPr>
        </p:nvSpPr>
        <p:spPr/>
        <p:txBody>
          <a:bodyPr/>
          <a:lstStyle/>
          <a:p>
            <a:fld id="{3E3746D8-0F0D-4751-989C-ADB1FF63B795}" type="slidenum">
              <a:rPr lang="en-ZW" smtClean="0"/>
              <a:t>‹#›</a:t>
            </a:fld>
            <a:endParaRPr lang="en-ZW"/>
          </a:p>
        </p:txBody>
      </p:sp>
    </p:spTree>
    <p:extLst>
      <p:ext uri="{BB962C8B-B14F-4D97-AF65-F5344CB8AC3E}">
        <p14:creationId xmlns:p14="http://schemas.microsoft.com/office/powerpoint/2010/main" val="23270069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8DDAFD-F90F-1A79-3A7B-FB08317FA7E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ZW"/>
          </a:p>
        </p:txBody>
      </p:sp>
      <p:sp>
        <p:nvSpPr>
          <p:cNvPr id="3" name="Vertical Text Placeholder 2">
            <a:extLst>
              <a:ext uri="{FF2B5EF4-FFF2-40B4-BE49-F238E27FC236}">
                <a16:creationId xmlns:a16="http://schemas.microsoft.com/office/drawing/2014/main" id="{15FD1F0A-BC0D-C4AB-E868-D9327F39818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Date Placeholder 3">
            <a:extLst>
              <a:ext uri="{FF2B5EF4-FFF2-40B4-BE49-F238E27FC236}">
                <a16:creationId xmlns:a16="http://schemas.microsoft.com/office/drawing/2014/main" id="{A97D8D29-FB64-FA8C-4373-C9B6463E681E}"/>
              </a:ext>
            </a:extLst>
          </p:cNvPr>
          <p:cNvSpPr>
            <a:spLocks noGrp="1"/>
          </p:cNvSpPr>
          <p:nvPr>
            <p:ph type="dt" sz="half" idx="10"/>
          </p:nvPr>
        </p:nvSpPr>
        <p:spPr/>
        <p:txBody>
          <a:bodyPr/>
          <a:lstStyle/>
          <a:p>
            <a:fld id="{EA6281E6-873E-45BD-8698-47269AF0AEB0}" type="datetimeFigureOut">
              <a:rPr lang="en-ZW" smtClean="0"/>
              <a:t>2/11/2023</a:t>
            </a:fld>
            <a:endParaRPr lang="en-ZW"/>
          </a:p>
        </p:txBody>
      </p:sp>
      <p:sp>
        <p:nvSpPr>
          <p:cNvPr id="5" name="Footer Placeholder 4">
            <a:extLst>
              <a:ext uri="{FF2B5EF4-FFF2-40B4-BE49-F238E27FC236}">
                <a16:creationId xmlns:a16="http://schemas.microsoft.com/office/drawing/2014/main" id="{D8004A90-863C-4B03-C85B-3FA497D2435A}"/>
              </a:ext>
            </a:extLst>
          </p:cNvPr>
          <p:cNvSpPr>
            <a:spLocks noGrp="1"/>
          </p:cNvSpPr>
          <p:nvPr>
            <p:ph type="ftr" sz="quarter" idx="11"/>
          </p:nvPr>
        </p:nvSpPr>
        <p:spPr/>
        <p:txBody>
          <a:bodyPr/>
          <a:lstStyle/>
          <a:p>
            <a:endParaRPr lang="en-ZW"/>
          </a:p>
        </p:txBody>
      </p:sp>
      <p:sp>
        <p:nvSpPr>
          <p:cNvPr id="6" name="Slide Number Placeholder 5">
            <a:extLst>
              <a:ext uri="{FF2B5EF4-FFF2-40B4-BE49-F238E27FC236}">
                <a16:creationId xmlns:a16="http://schemas.microsoft.com/office/drawing/2014/main" id="{3A33DE99-357F-D08C-41FE-68BFB8D0337C}"/>
              </a:ext>
            </a:extLst>
          </p:cNvPr>
          <p:cNvSpPr>
            <a:spLocks noGrp="1"/>
          </p:cNvSpPr>
          <p:nvPr>
            <p:ph type="sldNum" sz="quarter" idx="12"/>
          </p:nvPr>
        </p:nvSpPr>
        <p:spPr/>
        <p:txBody>
          <a:bodyPr/>
          <a:lstStyle/>
          <a:p>
            <a:fld id="{3E3746D8-0F0D-4751-989C-ADB1FF63B795}" type="slidenum">
              <a:rPr lang="en-ZW" smtClean="0"/>
              <a:t>‹#›</a:t>
            </a:fld>
            <a:endParaRPr lang="en-ZW"/>
          </a:p>
        </p:txBody>
      </p:sp>
    </p:spTree>
    <p:extLst>
      <p:ext uri="{BB962C8B-B14F-4D97-AF65-F5344CB8AC3E}">
        <p14:creationId xmlns:p14="http://schemas.microsoft.com/office/powerpoint/2010/main" val="2314645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EE2E008-90A4-BD92-365C-02C42C94619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ZW"/>
          </a:p>
        </p:txBody>
      </p:sp>
      <p:sp>
        <p:nvSpPr>
          <p:cNvPr id="3" name="Text Placeholder 2">
            <a:extLst>
              <a:ext uri="{FF2B5EF4-FFF2-40B4-BE49-F238E27FC236}">
                <a16:creationId xmlns:a16="http://schemas.microsoft.com/office/drawing/2014/main" id="{64756AAA-BE74-6AC3-22AA-4F40323C185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Date Placeholder 3">
            <a:extLst>
              <a:ext uri="{FF2B5EF4-FFF2-40B4-BE49-F238E27FC236}">
                <a16:creationId xmlns:a16="http://schemas.microsoft.com/office/drawing/2014/main" id="{3AF22A37-D4A9-3CA0-961A-0ECAAB85AFB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6281E6-873E-45BD-8698-47269AF0AEB0}" type="datetimeFigureOut">
              <a:rPr lang="en-ZW" smtClean="0"/>
              <a:t>2/11/2023</a:t>
            </a:fld>
            <a:endParaRPr lang="en-ZW"/>
          </a:p>
        </p:txBody>
      </p:sp>
      <p:sp>
        <p:nvSpPr>
          <p:cNvPr id="5" name="Footer Placeholder 4">
            <a:extLst>
              <a:ext uri="{FF2B5EF4-FFF2-40B4-BE49-F238E27FC236}">
                <a16:creationId xmlns:a16="http://schemas.microsoft.com/office/drawing/2014/main" id="{36BE0899-412C-DC8B-6F1F-1CD87B48A30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W"/>
          </a:p>
        </p:txBody>
      </p:sp>
      <p:sp>
        <p:nvSpPr>
          <p:cNvPr id="6" name="Slide Number Placeholder 5">
            <a:extLst>
              <a:ext uri="{FF2B5EF4-FFF2-40B4-BE49-F238E27FC236}">
                <a16:creationId xmlns:a16="http://schemas.microsoft.com/office/drawing/2014/main" id="{87D28996-9632-F940-9B9D-25CDFECA2F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3746D8-0F0D-4751-989C-ADB1FF63B795}" type="slidenum">
              <a:rPr lang="en-ZW" smtClean="0"/>
              <a:t>‹#›</a:t>
            </a:fld>
            <a:endParaRPr lang="en-ZW"/>
          </a:p>
        </p:txBody>
      </p:sp>
    </p:spTree>
    <p:extLst>
      <p:ext uri="{BB962C8B-B14F-4D97-AF65-F5344CB8AC3E}">
        <p14:creationId xmlns:p14="http://schemas.microsoft.com/office/powerpoint/2010/main" val="2882910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86844" y="4298481"/>
            <a:ext cx="5165975" cy="1200329"/>
          </a:xfrm>
          <a:prstGeom prst="rect">
            <a:avLst/>
          </a:prstGeom>
          <a:solidFill>
            <a:schemeClr val="bg1"/>
          </a:solidFill>
          <a:ln>
            <a:noFill/>
          </a:ln>
          <a:effectLst>
            <a:outerShdw blurRad="76200" dir="13500000" sy="23000" kx="1200000" algn="br" rotWithShape="0">
              <a:prstClr val="black">
                <a:alpha val="20000"/>
              </a:prstClr>
            </a:outerShdw>
          </a:effectLst>
          <a:scene3d>
            <a:camera prst="isometricOffAxis2Left"/>
            <a:lightRig rig="threePt" dir="t"/>
          </a:scene3d>
          <a:sp3d prstMaterial="dkEdge">
            <a:bevelT w="114300" prst="artDeco"/>
          </a:sp3d>
        </p:spPr>
        <p:txBody>
          <a:bodyPr wrap="square">
            <a:spAutoFit/>
          </a:bodyPr>
          <a:lstStyle/>
          <a:p>
            <a:pPr algn="ctr">
              <a:spcAft>
                <a:spcPts val="0"/>
              </a:spcAft>
            </a:pPr>
            <a:r>
              <a:rPr lang="en-US" sz="2400" b="1" dirty="0">
                <a:latin typeface="Georgia" panose="02040502050405020303" pitchFamily="18" charset="0"/>
                <a:ea typeface="Times New Roman" panose="02020603050405020304" pitchFamily="18" charset="0"/>
                <a:cs typeface="Times New Roman" panose="02020603050405020304" pitchFamily="18" charset="0"/>
              </a:rPr>
              <a:t>2024 PRE-BUDGET SEMINAR NEW PARLIAMENT BUILDING MT HAMPDEN </a:t>
            </a:r>
            <a:endParaRPr lang="en-ZW" sz="2400" b="1" dirty="0">
              <a:latin typeface="Palatino Linotype" panose="02040502050505030304" pitchFamily="18" charset="0"/>
              <a:ea typeface="Times New Roman" panose="02020603050405020304" pitchFamily="18" charset="0"/>
              <a:cs typeface="Times New Roman" panose="02020603050405020304" pitchFamily="18" charset="0"/>
            </a:endParaRPr>
          </a:p>
        </p:txBody>
      </p:sp>
      <p:sp>
        <p:nvSpPr>
          <p:cNvPr id="4" name="Rounded Rectangle 3"/>
          <p:cNvSpPr/>
          <p:nvPr/>
        </p:nvSpPr>
        <p:spPr>
          <a:xfrm>
            <a:off x="153481" y="4511897"/>
            <a:ext cx="5663821" cy="1378424"/>
          </a:xfrm>
          <a:prstGeom prst="roundRect">
            <a:avLst/>
          </a:prstGeom>
          <a:solidFill>
            <a:schemeClr val="accent4">
              <a:lumMod val="20000"/>
              <a:lumOff val="80000"/>
            </a:schemeClr>
          </a:solidFill>
          <a:ln>
            <a:noFill/>
          </a:ln>
          <a:effectLst>
            <a:outerShdw blurRad="225425" dist="50800" dir="5220000" algn="ctr">
              <a:srgbClr val="000000">
                <a:alpha val="33000"/>
              </a:srgbClr>
            </a:outerShdw>
          </a:effectLst>
          <a:scene3d>
            <a:camera prst="perspectiveFront"/>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algn="ctr">
              <a:lnSpc>
                <a:spcPct val="107000"/>
              </a:lnSpc>
              <a:spcAft>
                <a:spcPts val="0"/>
              </a:spcAft>
            </a:pPr>
            <a:r>
              <a:rPr lang="en-ZW" sz="2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HON J. MAMOMBE </a:t>
            </a:r>
          </a:p>
          <a:p>
            <a:pPr marL="457200" algn="ctr">
              <a:lnSpc>
                <a:spcPct val="107000"/>
              </a:lnSpc>
              <a:spcAft>
                <a:spcPts val="0"/>
              </a:spcAft>
            </a:pPr>
            <a:r>
              <a:rPr lang="en-ZW" sz="2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CHAIRPERSON</a:t>
            </a:r>
            <a:endParaRPr lang="en-ZW" sz="28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p:cNvSpPr txBox="1"/>
          <p:nvPr/>
        </p:nvSpPr>
        <p:spPr>
          <a:xfrm>
            <a:off x="0" y="27538"/>
            <a:ext cx="12192000" cy="1323439"/>
          </a:xfrm>
          <a:prstGeom prst="rect">
            <a:avLst/>
          </a:prstGeom>
          <a:gradFill flip="none" rotWithShape="1">
            <a:gsLst>
              <a:gs pos="41500">
                <a:srgbClr val="FFFF00">
                  <a:alpha val="50000"/>
                </a:srgbClr>
              </a:gs>
              <a:gs pos="0">
                <a:schemeClr val="accent2">
                  <a:alpha val="50000"/>
                </a:schemeClr>
              </a:gs>
              <a:gs pos="83000">
                <a:schemeClr val="accent1">
                  <a:lumMod val="45000"/>
                  <a:lumOff val="55000"/>
                  <a:alpha val="50000"/>
                </a:schemeClr>
              </a:gs>
              <a:gs pos="100000">
                <a:schemeClr val="accent1">
                  <a:lumMod val="30000"/>
                  <a:lumOff val="70000"/>
                </a:schemeClr>
              </a:gs>
            </a:gsLst>
            <a:lin ang="0" scaled="1"/>
            <a:tileRect/>
          </a:gradFill>
          <a:ln>
            <a:noFill/>
          </a:ln>
        </p:spPr>
        <p:txBody>
          <a:bodyPr wrap="square" rtlCol="0">
            <a:spAutoFit/>
          </a:bodyPr>
          <a:lstStyle/>
          <a:p>
            <a:pPr algn="ctr"/>
            <a:endParaRPr lang="en-ZW" sz="4000" dirty="0">
              <a:latin typeface="Arial Black" panose="020B0A04020102020204" pitchFamily="34" charset="0"/>
            </a:endParaRPr>
          </a:p>
          <a:p>
            <a:pPr algn="ctr"/>
            <a:r>
              <a:rPr lang="en-ZW" sz="4000" dirty="0">
                <a:latin typeface="Arial Black" panose="020B0A04020102020204" pitchFamily="34" charset="0"/>
              </a:rPr>
              <a:t>Parliament of Zimbabwe</a:t>
            </a:r>
          </a:p>
        </p:txBody>
      </p:sp>
      <p:sp>
        <p:nvSpPr>
          <p:cNvPr id="8" name="Rectangle 7"/>
          <p:cNvSpPr/>
          <p:nvPr/>
        </p:nvSpPr>
        <p:spPr>
          <a:xfrm>
            <a:off x="2008469" y="2128693"/>
            <a:ext cx="8770961" cy="1392072"/>
          </a:xfrm>
          <a:prstGeom prst="rect">
            <a:avLst/>
          </a:prstGeom>
          <a:solidFill>
            <a:schemeClr val="bg1"/>
          </a:solidFill>
          <a:ln w="34925" cmpd="thickThin">
            <a:solidFill>
              <a:srgbClr val="FFFFFF"/>
            </a:solidFill>
          </a:ln>
          <a:effectLst>
            <a:glow rad="228600">
              <a:schemeClr val="accent5">
                <a:satMod val="175000"/>
                <a:alpha val="40000"/>
              </a:schemeClr>
            </a:glow>
            <a:outerShdw blurRad="317500" dir="2700000" algn="ctr">
              <a:srgbClr val="000000">
                <a:alpha val="43000"/>
              </a:srgbClr>
            </a:outerShdw>
          </a:effectLst>
          <a:scene3d>
            <a:camera prst="obliqueTopRight"/>
            <a:lightRig rig="threePt" dir="t">
              <a:rot lat="0" lon="0" rev="0"/>
            </a:lightRig>
          </a:scene3d>
          <a:sp3d extrusionH="38100" prstMaterial="clear">
            <a:bevelT w="260350" h="50800" prst="coolSlant"/>
            <a:bevelB prst="softRound"/>
          </a:sp3d>
        </p:spPr>
        <p:style>
          <a:lnRef idx="2">
            <a:schemeClr val="dk1"/>
          </a:lnRef>
          <a:fillRef idx="1">
            <a:schemeClr val="lt1"/>
          </a:fillRef>
          <a:effectRef idx="0">
            <a:schemeClr val="dk1"/>
          </a:effectRef>
          <a:fontRef idx="minor">
            <a:schemeClr val="dk1"/>
          </a:fontRef>
        </p:style>
        <p:txBody>
          <a:bodyPr rtlCol="0" anchor="ctr"/>
          <a:lstStyle/>
          <a:p>
            <a:pPr lvl="0"/>
            <a:endParaRPr lang="en-GB" b="1" dirty="0"/>
          </a:p>
          <a:p>
            <a:pPr lvl="0" algn="ctr"/>
            <a:endParaRPr lang="en-US" sz="2800" b="1" dirty="0">
              <a:solidFill>
                <a:schemeClr val="tx1"/>
              </a:solidFill>
              <a:latin typeface="Tahoma" panose="020B0604030504040204" pitchFamily="34" charset="0"/>
              <a:ea typeface="Calibri" panose="020F0502020204030204" pitchFamily="34" charset="0"/>
              <a:cs typeface="Times New Roman" panose="02020603050405020304" pitchFamily="18" charset="0"/>
            </a:endParaRPr>
          </a:p>
          <a:p>
            <a:pPr lvl="0" algn="ctr"/>
            <a:r>
              <a:rPr lang="en-US" sz="2800" b="1" dirty="0">
                <a:solidFill>
                  <a:schemeClr val="tx1"/>
                </a:solidFill>
                <a:latin typeface="Tahoma" panose="020B0604030504040204" pitchFamily="34" charset="0"/>
                <a:ea typeface="Calibri" panose="020F0502020204030204" pitchFamily="34" charset="0"/>
                <a:cs typeface="Times New Roman" panose="02020603050405020304" pitchFamily="18" charset="0"/>
              </a:rPr>
              <a:t>PRESENTATION ENVIRONMENT, CLIMATE AND TOURISM PORTFOLIO COMMITTEE </a:t>
            </a:r>
            <a:br>
              <a:rPr lang="en-ZW" sz="3200" dirty="0">
                <a:solidFill>
                  <a:schemeClr val="tx1"/>
                </a:solidFill>
                <a:latin typeface="Calibri" panose="020F0502020204030204" pitchFamily="34" charset="0"/>
                <a:ea typeface="Calibri" panose="020F0502020204030204" pitchFamily="34" charset="0"/>
                <a:cs typeface="Times New Roman" panose="02020603050405020304" pitchFamily="18" charset="0"/>
              </a:rPr>
            </a:br>
            <a:br>
              <a:rPr lang="en-ZW" sz="3200" dirty="0">
                <a:latin typeface="Calibri" panose="020F0502020204030204" pitchFamily="34" charset="0"/>
                <a:ea typeface="Calibri" panose="020F0502020204030204" pitchFamily="34" charset="0"/>
                <a:cs typeface="Times New Roman" panose="02020603050405020304" pitchFamily="18" charset="0"/>
              </a:rPr>
            </a:br>
            <a:r>
              <a:rPr lang="en-GB" b="1" dirty="0"/>
              <a:t> </a:t>
            </a:r>
            <a:endParaRPr lang="en-ZW" dirty="0"/>
          </a:p>
        </p:txBody>
      </p:sp>
    </p:spTree>
    <p:extLst>
      <p:ext uri="{BB962C8B-B14F-4D97-AF65-F5344CB8AC3E}">
        <p14:creationId xmlns:p14="http://schemas.microsoft.com/office/powerpoint/2010/main" val="17140640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93460-1D4A-1734-9804-4FAD65EF16D5}"/>
              </a:ext>
            </a:extLst>
          </p:cNvPr>
          <p:cNvSpPr>
            <a:spLocks noGrp="1"/>
          </p:cNvSpPr>
          <p:nvPr>
            <p:ph type="title"/>
          </p:nvPr>
        </p:nvSpPr>
        <p:spPr/>
        <p:txBody>
          <a:bodyPr>
            <a:normAutofit fontScale="90000"/>
          </a:bodyPr>
          <a:lstStyle/>
          <a:p>
            <a:pPr algn="ctr"/>
            <a:br>
              <a:rPr lang="en-ZW" sz="1800" b="1" dirty="0">
                <a:solidFill>
                  <a:srgbClr val="FF0000"/>
                </a:solidFill>
                <a:effectLst/>
                <a:latin typeface="Tahoma" panose="020B0604030504040204" pitchFamily="34" charset="0"/>
                <a:ea typeface="Calibri" panose="020F0502020204030204" pitchFamily="34" charset="0"/>
                <a:cs typeface="Times New Roman" panose="02020603050405020304" pitchFamily="18" charset="0"/>
              </a:rPr>
            </a:br>
            <a:br>
              <a:rPr lang="en-ZW" sz="1800" b="1" dirty="0">
                <a:solidFill>
                  <a:srgbClr val="FF0000"/>
                </a:solidFill>
                <a:effectLst/>
                <a:latin typeface="Tahoma" panose="020B0604030504040204" pitchFamily="34" charset="0"/>
                <a:ea typeface="Calibri" panose="020F0502020204030204" pitchFamily="34" charset="0"/>
                <a:cs typeface="Times New Roman" panose="02020603050405020304" pitchFamily="18" charset="0"/>
              </a:rPr>
            </a:br>
            <a:br>
              <a:rPr lang="en-ZW" sz="1800" b="1" dirty="0">
                <a:solidFill>
                  <a:srgbClr val="FF0000"/>
                </a:solidFill>
                <a:effectLst/>
                <a:latin typeface="Tahoma" panose="020B0604030504040204" pitchFamily="34" charset="0"/>
                <a:ea typeface="Calibri" panose="020F0502020204030204" pitchFamily="34" charset="0"/>
                <a:cs typeface="Times New Roman" panose="02020603050405020304" pitchFamily="18" charset="0"/>
              </a:rPr>
            </a:br>
            <a:r>
              <a:rPr lang="en-ZW" sz="3100" b="1" dirty="0">
                <a:solidFill>
                  <a:srgbClr val="FF0000"/>
                </a:solidFill>
                <a:effectLst/>
                <a:latin typeface="Tahoma" panose="020B0604030504040204" pitchFamily="34" charset="0"/>
                <a:ea typeface="Calibri" panose="020F0502020204030204" pitchFamily="34" charset="0"/>
                <a:cs typeface="Times New Roman" panose="02020603050405020304" pitchFamily="18" charset="0"/>
              </a:rPr>
              <a:t>SUBMISSIONS FROM THE MINISTRY OF ENVIRONMENT, CLIMATE AND TOURISM</a:t>
            </a:r>
            <a:br>
              <a:rPr lang="en-ZW" sz="1800" dirty="0">
                <a:effectLst/>
                <a:latin typeface="Calibri" panose="020F0502020204030204" pitchFamily="34" charset="0"/>
                <a:ea typeface="Calibri" panose="020F0502020204030204" pitchFamily="34" charset="0"/>
                <a:cs typeface="Times New Roman" panose="02020603050405020304" pitchFamily="18" charset="0"/>
              </a:rPr>
            </a:br>
            <a:endParaRPr lang="en-ZW" dirty="0"/>
          </a:p>
        </p:txBody>
      </p:sp>
      <p:sp>
        <p:nvSpPr>
          <p:cNvPr id="3" name="Content Placeholder 2">
            <a:extLst>
              <a:ext uri="{FF2B5EF4-FFF2-40B4-BE49-F238E27FC236}">
                <a16:creationId xmlns:a16="http://schemas.microsoft.com/office/drawing/2014/main" id="{7286C808-29FE-1C93-11DE-C7FE326A28AD}"/>
              </a:ext>
            </a:extLst>
          </p:cNvPr>
          <p:cNvSpPr>
            <a:spLocks noGrp="1"/>
          </p:cNvSpPr>
          <p:nvPr>
            <p:ph idx="1"/>
          </p:nvPr>
        </p:nvSpPr>
        <p:spPr/>
        <p:txBody>
          <a:bodyPr>
            <a:normAutofit fontScale="85000" lnSpcReduction="10000"/>
          </a:bodyPr>
          <a:lstStyle/>
          <a:p>
            <a:pPr marL="0" lvl="0" indent="0" algn="just">
              <a:lnSpc>
                <a:spcPct val="150000"/>
              </a:lnSpc>
              <a:spcAft>
                <a:spcPts val="0"/>
              </a:spcAft>
              <a:buNone/>
            </a:pPr>
            <a:r>
              <a:rPr lang="en-ZW" dirty="0">
                <a:latin typeface="Tahoma" panose="020B0604030504040204" pitchFamily="34" charset="0"/>
                <a:ea typeface="Calibri" panose="020F0502020204030204" pitchFamily="34" charset="0"/>
                <a:cs typeface="Times New Roman" panose="02020603050405020304" pitchFamily="18" charset="0"/>
              </a:rPr>
              <a:t>The Committee notes and acknowledges the following; </a:t>
            </a:r>
          </a:p>
          <a:p>
            <a:pPr marL="971550" lvl="1" indent="-514350" algn="just">
              <a:lnSpc>
                <a:spcPct val="150000"/>
              </a:lnSpc>
              <a:buFont typeface="+mj-lt"/>
              <a:buAutoNum type="romanUcPeriod"/>
            </a:pPr>
            <a:r>
              <a:rPr lang="en-ZW" dirty="0">
                <a:latin typeface="Tahoma" panose="020B0604030504040204" pitchFamily="34" charset="0"/>
                <a:ea typeface="Calibri" panose="020F0502020204030204" pitchFamily="34" charset="0"/>
                <a:cs typeface="Times New Roman" panose="02020603050405020304" pitchFamily="18" charset="0"/>
              </a:rPr>
              <a:t>The Ministry’s efforts to conserve our environment through combating the unsustainable exploitation of our natural resources.</a:t>
            </a:r>
          </a:p>
          <a:p>
            <a:pPr marL="971550" lvl="1" indent="-514350" algn="just">
              <a:lnSpc>
                <a:spcPct val="150000"/>
              </a:lnSpc>
              <a:buFont typeface="+mj-lt"/>
              <a:buAutoNum type="romanUcPeriod"/>
            </a:pPr>
            <a:r>
              <a:rPr lang="en-ZW" dirty="0">
                <a:latin typeface="Tahoma" panose="020B0604030504040204" pitchFamily="34" charset="0"/>
                <a:ea typeface="Calibri" panose="020F0502020204030204" pitchFamily="34" charset="0"/>
                <a:cs typeface="Times New Roman" panose="02020603050405020304" pitchFamily="18" charset="0"/>
              </a:rPr>
              <a:t>The Ministry’s achievements in the 2023 budget that include the roll out of the declared state of disaster on emergency solid waste management.</a:t>
            </a:r>
          </a:p>
          <a:p>
            <a:pPr marL="971550" lvl="1" indent="-514350" algn="just">
              <a:lnSpc>
                <a:spcPct val="150000"/>
              </a:lnSpc>
              <a:buFont typeface="+mj-lt"/>
              <a:buAutoNum type="romanUcPeriod"/>
            </a:pPr>
            <a:r>
              <a:rPr lang="en-ZW" dirty="0">
                <a:latin typeface="Tahoma" panose="020B0604030504040204" pitchFamily="34" charset="0"/>
                <a:ea typeface="Calibri" panose="020F0502020204030204" pitchFamily="34" charset="0"/>
                <a:cs typeface="Times New Roman" panose="02020603050405020304" pitchFamily="18" charset="0"/>
              </a:rPr>
              <a:t>The depleted staff complement within the Ministry as a result of public sector employment limitations.</a:t>
            </a:r>
          </a:p>
          <a:p>
            <a:pPr marL="971550" lvl="1" indent="-514350" algn="just">
              <a:lnSpc>
                <a:spcPct val="150000"/>
              </a:lnSpc>
              <a:buFont typeface="+mj-lt"/>
              <a:buAutoNum type="romanUcPeriod"/>
            </a:pPr>
            <a:r>
              <a:rPr lang="en-ZW" dirty="0">
                <a:latin typeface="Tahoma" panose="020B0604030504040204" pitchFamily="34" charset="0"/>
                <a:ea typeface="Calibri" panose="020F0502020204030204" pitchFamily="34" charset="0"/>
                <a:cs typeface="Times New Roman" panose="02020603050405020304" pitchFamily="18" charset="0"/>
              </a:rPr>
              <a:t>The inadequate tools of trade that compromise on service delivery.</a:t>
            </a:r>
          </a:p>
          <a:p>
            <a:pPr marL="971550" lvl="1" indent="-514350" algn="just">
              <a:lnSpc>
                <a:spcPct val="150000"/>
              </a:lnSpc>
              <a:buFont typeface="+mj-lt"/>
              <a:buAutoNum type="romanUcPeriod"/>
            </a:pPr>
            <a:r>
              <a:rPr lang="en-ZW" dirty="0">
                <a:latin typeface="Tahoma" panose="020B0604030504040204" pitchFamily="34" charset="0"/>
                <a:ea typeface="Calibri" panose="020F0502020204030204" pitchFamily="34" charset="0"/>
                <a:cs typeface="Times New Roman" panose="02020603050405020304" pitchFamily="18" charset="0"/>
              </a:rPr>
              <a:t>Insufficient public sector support on seasonal hazards and disaster risk reduction.</a:t>
            </a:r>
          </a:p>
          <a:p>
            <a:pPr marL="0" lvl="0" indent="0" algn="just">
              <a:lnSpc>
                <a:spcPct val="150000"/>
              </a:lnSpc>
              <a:spcAft>
                <a:spcPts val="0"/>
              </a:spcAft>
              <a:buNone/>
            </a:pPr>
            <a:endParaRPr lang="en-ZW"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431847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93460-1D4A-1734-9804-4FAD65EF16D5}"/>
              </a:ext>
            </a:extLst>
          </p:cNvPr>
          <p:cNvSpPr>
            <a:spLocks noGrp="1"/>
          </p:cNvSpPr>
          <p:nvPr>
            <p:ph type="title"/>
          </p:nvPr>
        </p:nvSpPr>
        <p:spPr/>
        <p:txBody>
          <a:bodyPr>
            <a:normAutofit fontScale="90000"/>
          </a:bodyPr>
          <a:lstStyle/>
          <a:p>
            <a:pPr algn="ctr"/>
            <a:br>
              <a:rPr lang="en-ZW" sz="1800" b="1" dirty="0">
                <a:solidFill>
                  <a:srgbClr val="FF0000"/>
                </a:solidFill>
                <a:effectLst/>
                <a:latin typeface="Tahoma" panose="020B0604030504040204" pitchFamily="34" charset="0"/>
                <a:ea typeface="Calibri" panose="020F0502020204030204" pitchFamily="34" charset="0"/>
                <a:cs typeface="Times New Roman" panose="02020603050405020304" pitchFamily="18" charset="0"/>
              </a:rPr>
            </a:br>
            <a:br>
              <a:rPr lang="en-ZW" sz="1800" b="1" dirty="0">
                <a:solidFill>
                  <a:srgbClr val="FF0000"/>
                </a:solidFill>
                <a:effectLst/>
                <a:latin typeface="Tahoma" panose="020B0604030504040204" pitchFamily="34" charset="0"/>
                <a:ea typeface="Calibri" panose="020F0502020204030204" pitchFamily="34" charset="0"/>
                <a:cs typeface="Times New Roman" panose="02020603050405020304" pitchFamily="18" charset="0"/>
              </a:rPr>
            </a:br>
            <a:br>
              <a:rPr lang="en-ZW" sz="1800" b="1" dirty="0">
                <a:solidFill>
                  <a:srgbClr val="FF0000"/>
                </a:solidFill>
                <a:effectLst/>
                <a:latin typeface="Tahoma" panose="020B0604030504040204" pitchFamily="34" charset="0"/>
                <a:ea typeface="Calibri" panose="020F0502020204030204" pitchFamily="34" charset="0"/>
                <a:cs typeface="Times New Roman" panose="02020603050405020304" pitchFamily="18" charset="0"/>
              </a:rPr>
            </a:br>
            <a:r>
              <a:rPr lang="en-ZW" sz="3100" b="1" dirty="0">
                <a:solidFill>
                  <a:srgbClr val="FF0000"/>
                </a:solidFill>
                <a:latin typeface="Tahoma" panose="020B0604030504040204" pitchFamily="34" charset="0"/>
                <a:ea typeface="Calibri" panose="020F0502020204030204" pitchFamily="34" charset="0"/>
                <a:cs typeface="Times New Roman" panose="02020603050405020304" pitchFamily="18" charset="0"/>
              </a:rPr>
              <a:t>SUBMISSIONS FROM THE MINISTRY OF ENVIRONMENT, CLIMATE AND TOURISM</a:t>
            </a:r>
            <a:br>
              <a:rPr lang="en-ZW" sz="1800" dirty="0">
                <a:latin typeface="Calibri" panose="020F0502020204030204" pitchFamily="34" charset="0"/>
                <a:ea typeface="Calibri" panose="020F0502020204030204" pitchFamily="34" charset="0"/>
                <a:cs typeface="Times New Roman" panose="02020603050405020304" pitchFamily="18" charset="0"/>
              </a:rPr>
            </a:br>
            <a:r>
              <a:rPr lang="en-ZW" sz="3100" b="1" dirty="0">
                <a:solidFill>
                  <a:srgbClr val="FF0000"/>
                </a:solidFill>
                <a:effectLst/>
                <a:latin typeface="Tahoma" panose="020B0604030504040204" pitchFamily="34" charset="0"/>
                <a:ea typeface="Calibri" panose="020F0502020204030204" pitchFamily="34" charset="0"/>
                <a:cs typeface="Times New Roman" panose="02020603050405020304" pitchFamily="18" charset="0"/>
              </a:rPr>
              <a:t>(</a:t>
            </a:r>
            <a:r>
              <a:rPr lang="en-ZW" sz="3100" b="1" dirty="0" err="1">
                <a:solidFill>
                  <a:srgbClr val="FF0000"/>
                </a:solidFill>
                <a:effectLst/>
                <a:latin typeface="Tahoma" panose="020B0604030504040204" pitchFamily="34" charset="0"/>
                <a:ea typeface="Calibri" panose="020F0502020204030204" pitchFamily="34" charset="0"/>
                <a:cs typeface="Times New Roman" panose="02020603050405020304" pitchFamily="18" charset="0"/>
              </a:rPr>
              <a:t>Cont</a:t>
            </a:r>
            <a:r>
              <a:rPr lang="en-ZW" sz="3100" b="1" dirty="0">
                <a:solidFill>
                  <a:srgbClr val="FF0000"/>
                </a:solidFill>
                <a:effectLst/>
                <a:latin typeface="Tahoma" panose="020B0604030504040204" pitchFamily="34" charset="0"/>
                <a:ea typeface="Calibri" panose="020F0502020204030204" pitchFamily="34" charset="0"/>
                <a:cs typeface="Times New Roman" panose="02020603050405020304" pitchFamily="18" charset="0"/>
              </a:rPr>
              <a:t>)</a:t>
            </a:r>
            <a:br>
              <a:rPr lang="en-ZW" sz="1800" dirty="0">
                <a:effectLst/>
                <a:latin typeface="Calibri" panose="020F0502020204030204" pitchFamily="34" charset="0"/>
                <a:ea typeface="Calibri" panose="020F0502020204030204" pitchFamily="34" charset="0"/>
                <a:cs typeface="Times New Roman" panose="02020603050405020304" pitchFamily="18" charset="0"/>
              </a:rPr>
            </a:br>
            <a:endParaRPr lang="en-ZW" dirty="0"/>
          </a:p>
        </p:txBody>
      </p:sp>
      <p:sp>
        <p:nvSpPr>
          <p:cNvPr id="3" name="Content Placeholder 2">
            <a:extLst>
              <a:ext uri="{FF2B5EF4-FFF2-40B4-BE49-F238E27FC236}">
                <a16:creationId xmlns:a16="http://schemas.microsoft.com/office/drawing/2014/main" id="{7286C808-29FE-1C93-11DE-C7FE326A28AD}"/>
              </a:ext>
            </a:extLst>
          </p:cNvPr>
          <p:cNvSpPr>
            <a:spLocks noGrp="1"/>
          </p:cNvSpPr>
          <p:nvPr>
            <p:ph idx="1"/>
          </p:nvPr>
        </p:nvSpPr>
        <p:spPr/>
        <p:txBody>
          <a:bodyPr>
            <a:normAutofit fontScale="85000" lnSpcReduction="10000"/>
          </a:bodyPr>
          <a:lstStyle/>
          <a:p>
            <a:pPr marL="971550" lvl="1" indent="-514350" algn="just">
              <a:lnSpc>
                <a:spcPct val="150000"/>
              </a:lnSpc>
              <a:buFont typeface="+mj-lt"/>
              <a:buAutoNum type="romanUcPeriod"/>
            </a:pPr>
            <a:r>
              <a:rPr lang="en-ZW" dirty="0">
                <a:effectLst/>
                <a:latin typeface="Tahoma" panose="020B0604030504040204" pitchFamily="34" charset="0"/>
                <a:ea typeface="Calibri" panose="020F0502020204030204" pitchFamily="34" charset="0"/>
                <a:cs typeface="Times New Roman" panose="02020603050405020304" pitchFamily="18" charset="0"/>
              </a:rPr>
              <a:t>The </a:t>
            </a:r>
            <a:r>
              <a:rPr lang="en-ZW" b="1" dirty="0">
                <a:effectLst/>
                <a:latin typeface="Tahoma" panose="020B0604030504040204" pitchFamily="34" charset="0"/>
                <a:ea typeface="Calibri" panose="020F0502020204030204" pitchFamily="34" charset="0"/>
                <a:cs typeface="Times New Roman" panose="02020603050405020304" pitchFamily="18" charset="0"/>
              </a:rPr>
              <a:t>outstanding</a:t>
            </a:r>
            <a:r>
              <a:rPr lang="en-ZW" dirty="0">
                <a:effectLst/>
                <a:latin typeface="Tahoma" panose="020B0604030504040204" pitchFamily="34" charset="0"/>
                <a:ea typeface="Calibri" panose="020F0502020204030204" pitchFamily="34" charset="0"/>
                <a:cs typeface="Times New Roman" panose="02020603050405020304" pitchFamily="18" charset="0"/>
              </a:rPr>
              <a:t> treasury allocation amounting to ZW$300 million for wetlands rehabilitation and restoration that has recently been released eroded by inflation.</a:t>
            </a:r>
          </a:p>
          <a:p>
            <a:pPr marL="971550" lvl="1" indent="-514350" algn="just">
              <a:lnSpc>
                <a:spcPct val="150000"/>
              </a:lnSpc>
              <a:buFont typeface="+mj-lt"/>
              <a:buAutoNum type="romanUcPeriod"/>
            </a:pPr>
            <a:r>
              <a:rPr lang="en-ZW" dirty="0">
                <a:effectLst/>
                <a:latin typeface="Tahoma" panose="020B0604030504040204" pitchFamily="34" charset="0"/>
                <a:ea typeface="Calibri" panose="020F0502020204030204" pitchFamily="34" charset="0"/>
                <a:cs typeface="Times New Roman" panose="02020603050405020304" pitchFamily="18" charset="0"/>
              </a:rPr>
              <a:t>The </a:t>
            </a:r>
            <a:r>
              <a:rPr lang="en-ZW" b="1" dirty="0">
                <a:effectLst/>
                <a:latin typeface="Tahoma" panose="020B0604030504040204" pitchFamily="34" charset="0"/>
                <a:ea typeface="Calibri" panose="020F0502020204030204" pitchFamily="34" charset="0"/>
                <a:cs typeface="Times New Roman" panose="02020603050405020304" pitchFamily="18" charset="0"/>
              </a:rPr>
              <a:t>outstanding</a:t>
            </a:r>
            <a:r>
              <a:rPr lang="en-ZW" dirty="0">
                <a:effectLst/>
                <a:latin typeface="Tahoma" panose="020B0604030504040204" pitchFamily="34" charset="0"/>
                <a:ea typeface="Calibri" panose="020F0502020204030204" pitchFamily="34" charset="0"/>
                <a:cs typeface="Times New Roman" panose="02020603050405020304" pitchFamily="18" charset="0"/>
              </a:rPr>
              <a:t> 2023 treasury allocation balance amounting to ZW$500 million from the revised budget.</a:t>
            </a:r>
          </a:p>
          <a:p>
            <a:pPr marL="971550" lvl="1" indent="-514350" algn="just">
              <a:lnSpc>
                <a:spcPct val="150000"/>
              </a:lnSpc>
              <a:buFont typeface="+mj-lt"/>
              <a:buAutoNum type="romanUcPeriod"/>
            </a:pPr>
            <a:r>
              <a:rPr lang="en-ZW" dirty="0">
                <a:latin typeface="Tahoma" panose="020B0604030504040204" pitchFamily="34" charset="0"/>
                <a:ea typeface="Calibri" panose="020F0502020204030204" pitchFamily="34" charset="0"/>
                <a:cs typeface="Times New Roman" panose="02020603050405020304" pitchFamily="18" charset="0"/>
              </a:rPr>
              <a:t>The absence of funding resources for the department of Gender, Mainstreaming and Inclusivity as well as the department of Strategic Policy Planning and M&amp;E. </a:t>
            </a:r>
          </a:p>
          <a:p>
            <a:pPr marL="457200" lvl="1" indent="0" algn="just">
              <a:lnSpc>
                <a:spcPct val="150000"/>
              </a:lnSpc>
              <a:buNone/>
            </a:pPr>
            <a:r>
              <a:rPr lang="en-ZW" b="1" dirty="0">
                <a:latin typeface="Tahoma" panose="020B0604030504040204" pitchFamily="34" charset="0"/>
                <a:ea typeface="Calibri" panose="020F0502020204030204" pitchFamily="34" charset="0"/>
                <a:cs typeface="Times New Roman" panose="02020603050405020304" pitchFamily="18" charset="0"/>
              </a:rPr>
              <a:t>This omission tends to allow the payment of salaries to employees without the means to deliver the programme’s mandate</a:t>
            </a:r>
            <a:r>
              <a:rPr lang="en-ZW" dirty="0">
                <a:latin typeface="Tahoma" panose="020B0604030504040204" pitchFamily="34" charset="0"/>
                <a:ea typeface="Calibri" panose="020F0502020204030204" pitchFamily="34" charset="0"/>
                <a:cs typeface="Times New Roman" panose="02020603050405020304" pitchFamily="18" charset="0"/>
              </a:rPr>
              <a:t>.</a:t>
            </a:r>
            <a:endParaRPr lang="en-ZW" dirty="0">
              <a:effectLst/>
              <a:latin typeface="Tahoma" panose="020B0604030504040204" pitchFamily="34" charset="0"/>
              <a:ea typeface="Calibri" panose="020F0502020204030204" pitchFamily="34" charset="0"/>
              <a:cs typeface="Times New Roman" panose="02020603050405020304" pitchFamily="18" charset="0"/>
            </a:endParaRPr>
          </a:p>
          <a:p>
            <a:endParaRPr lang="en-ZW" dirty="0"/>
          </a:p>
        </p:txBody>
      </p:sp>
    </p:spTree>
    <p:extLst>
      <p:ext uri="{BB962C8B-B14F-4D97-AF65-F5344CB8AC3E}">
        <p14:creationId xmlns:p14="http://schemas.microsoft.com/office/powerpoint/2010/main" val="28621272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20E58-D98D-A711-79C0-9215A504979D}"/>
              </a:ext>
            </a:extLst>
          </p:cNvPr>
          <p:cNvSpPr>
            <a:spLocks noGrp="1"/>
          </p:cNvSpPr>
          <p:nvPr>
            <p:ph type="title"/>
          </p:nvPr>
        </p:nvSpPr>
        <p:spPr>
          <a:xfrm>
            <a:off x="838200" y="346075"/>
            <a:ext cx="10515600" cy="1325563"/>
          </a:xfrm>
        </p:spPr>
        <p:txBody>
          <a:bodyPr>
            <a:normAutofit fontScale="90000"/>
          </a:bodyPr>
          <a:lstStyle/>
          <a:p>
            <a:pPr algn="ctr"/>
            <a:br>
              <a:rPr lang="en-ZW" sz="1800" b="1" dirty="0">
                <a:solidFill>
                  <a:srgbClr val="FF0000"/>
                </a:solidFill>
                <a:effectLst/>
                <a:latin typeface="Tahoma" panose="020B0604030504040204" pitchFamily="34" charset="0"/>
                <a:ea typeface="Calibri" panose="020F0502020204030204" pitchFamily="34" charset="0"/>
                <a:cs typeface="Times New Roman" panose="02020603050405020304" pitchFamily="18" charset="0"/>
              </a:rPr>
            </a:br>
            <a:br>
              <a:rPr lang="en-ZW" sz="1800" b="1" dirty="0">
                <a:solidFill>
                  <a:srgbClr val="FF0000"/>
                </a:solidFill>
                <a:effectLst/>
                <a:latin typeface="Tahoma" panose="020B0604030504040204" pitchFamily="34" charset="0"/>
                <a:ea typeface="Calibri" panose="020F0502020204030204" pitchFamily="34" charset="0"/>
                <a:cs typeface="Times New Roman" panose="02020603050405020304" pitchFamily="18" charset="0"/>
              </a:rPr>
            </a:br>
            <a:r>
              <a:rPr lang="en-ZW" sz="3100" b="1" dirty="0">
                <a:solidFill>
                  <a:srgbClr val="FF0000"/>
                </a:solidFill>
                <a:effectLst/>
                <a:latin typeface="Tahoma" panose="020B0604030504040204" pitchFamily="34" charset="0"/>
                <a:ea typeface="Calibri" panose="020F0502020204030204" pitchFamily="34" charset="0"/>
                <a:cs typeface="Times New Roman" panose="02020603050405020304" pitchFamily="18" charset="0"/>
              </a:rPr>
              <a:t>THE MINISTRY OF ENVIRONMENT, CLIMATE</a:t>
            </a:r>
            <a:r>
              <a:rPr lang="en-ZW" sz="3100" b="1" dirty="0">
                <a:solidFill>
                  <a:srgbClr val="FF0000"/>
                </a:solidFill>
                <a:latin typeface="Tahoma" panose="020B0604030504040204" pitchFamily="34" charset="0"/>
                <a:ea typeface="Calibri" panose="020F0502020204030204" pitchFamily="34" charset="0"/>
                <a:cs typeface="Times New Roman" panose="02020603050405020304" pitchFamily="18" charset="0"/>
              </a:rPr>
              <a:t> </a:t>
            </a:r>
            <a:r>
              <a:rPr lang="en-ZW" sz="3100" b="1" dirty="0">
                <a:solidFill>
                  <a:srgbClr val="FF0000"/>
                </a:solidFill>
                <a:effectLst/>
                <a:latin typeface="Tahoma" panose="020B0604030504040204" pitchFamily="34" charset="0"/>
                <a:ea typeface="Calibri" panose="020F0502020204030204" pitchFamily="34" charset="0"/>
                <a:cs typeface="Times New Roman" panose="02020603050405020304" pitchFamily="18" charset="0"/>
              </a:rPr>
              <a:t>AND WILDLIFE 2024 BUDGET SUMMARY</a:t>
            </a:r>
            <a:br>
              <a:rPr lang="en-ZW" sz="3100" dirty="0">
                <a:effectLst/>
                <a:latin typeface="Calibri" panose="020F0502020204030204" pitchFamily="34" charset="0"/>
                <a:ea typeface="Calibri" panose="020F0502020204030204" pitchFamily="34" charset="0"/>
                <a:cs typeface="Times New Roman" panose="02020603050405020304" pitchFamily="18" charset="0"/>
              </a:rPr>
            </a:br>
            <a:endParaRPr lang="en-ZW" sz="3100" dirty="0"/>
          </a:p>
        </p:txBody>
      </p:sp>
      <p:graphicFrame>
        <p:nvGraphicFramePr>
          <p:cNvPr id="4" name="Content Placeholder 3">
            <a:extLst>
              <a:ext uri="{FF2B5EF4-FFF2-40B4-BE49-F238E27FC236}">
                <a16:creationId xmlns:a16="http://schemas.microsoft.com/office/drawing/2014/main" id="{ED1D8E51-B0E0-4BD1-8D05-05DB8A543964}"/>
              </a:ext>
            </a:extLst>
          </p:cNvPr>
          <p:cNvGraphicFramePr>
            <a:graphicFrameLocks noGrp="1"/>
          </p:cNvGraphicFramePr>
          <p:nvPr>
            <p:ph idx="1"/>
            <p:extLst>
              <p:ext uri="{D42A27DB-BD31-4B8C-83A1-F6EECF244321}">
                <p14:modId xmlns:p14="http://schemas.microsoft.com/office/powerpoint/2010/main" val="137485217"/>
              </p:ext>
            </p:extLst>
          </p:nvPr>
        </p:nvGraphicFramePr>
        <p:xfrm>
          <a:off x="933450" y="1690687"/>
          <a:ext cx="10001250" cy="4700587"/>
        </p:xfrm>
        <a:graphic>
          <a:graphicData uri="http://schemas.openxmlformats.org/drawingml/2006/table">
            <a:tbl>
              <a:tblPr firstRow="1" firstCol="1" bandRow="1">
                <a:effectLst>
                  <a:innerShdw blurRad="114300">
                    <a:prstClr val="black"/>
                  </a:innerShdw>
                </a:effectLst>
                <a:tableStyleId>{5C22544A-7EE6-4342-B048-85BDC9FD1C3A}</a:tableStyleId>
              </a:tblPr>
              <a:tblGrid>
                <a:gridCol w="2719950">
                  <a:extLst>
                    <a:ext uri="{9D8B030D-6E8A-4147-A177-3AD203B41FA5}">
                      <a16:colId xmlns:a16="http://schemas.microsoft.com/office/drawing/2014/main" val="582846693"/>
                    </a:ext>
                  </a:extLst>
                </a:gridCol>
                <a:gridCol w="2081005">
                  <a:extLst>
                    <a:ext uri="{9D8B030D-6E8A-4147-A177-3AD203B41FA5}">
                      <a16:colId xmlns:a16="http://schemas.microsoft.com/office/drawing/2014/main" val="3168127979"/>
                    </a:ext>
                  </a:extLst>
                </a:gridCol>
                <a:gridCol w="2589055">
                  <a:extLst>
                    <a:ext uri="{9D8B030D-6E8A-4147-A177-3AD203B41FA5}">
                      <a16:colId xmlns:a16="http://schemas.microsoft.com/office/drawing/2014/main" val="1631202397"/>
                    </a:ext>
                  </a:extLst>
                </a:gridCol>
                <a:gridCol w="2611240">
                  <a:extLst>
                    <a:ext uri="{9D8B030D-6E8A-4147-A177-3AD203B41FA5}">
                      <a16:colId xmlns:a16="http://schemas.microsoft.com/office/drawing/2014/main" val="1150355720"/>
                    </a:ext>
                  </a:extLst>
                </a:gridCol>
              </a:tblGrid>
              <a:tr h="381415">
                <a:tc gridSpan="2">
                  <a:txBody>
                    <a:bodyPr/>
                    <a:lstStyle/>
                    <a:p>
                      <a:pPr algn="ctr">
                        <a:lnSpc>
                          <a:spcPct val="107000"/>
                        </a:lnSpc>
                        <a:spcAft>
                          <a:spcPts val="0"/>
                        </a:spcAft>
                      </a:pPr>
                      <a:r>
                        <a:rPr lang="en-ZW" sz="2000" dirty="0">
                          <a:effectLst/>
                        </a:rPr>
                        <a:t>IDEAL BUDGET</a:t>
                      </a:r>
                      <a:endParaRPr lang="en-ZW"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ZW"/>
                    </a:p>
                  </a:txBody>
                  <a:tcPr/>
                </a:tc>
                <a:tc>
                  <a:txBody>
                    <a:bodyPr/>
                    <a:lstStyle/>
                    <a:p>
                      <a:pPr>
                        <a:lnSpc>
                          <a:spcPct val="107000"/>
                        </a:lnSpc>
                        <a:spcAft>
                          <a:spcPts val="0"/>
                        </a:spcAft>
                      </a:pPr>
                      <a:r>
                        <a:rPr lang="en-ZW" sz="2000">
                          <a:effectLst/>
                        </a:rPr>
                        <a:t>BUDGET ALLOCATION</a:t>
                      </a:r>
                      <a:endParaRPr lang="en-ZW"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ZW" sz="2000">
                          <a:effectLst/>
                        </a:rPr>
                        <a:t>% ALLOCATION</a:t>
                      </a:r>
                      <a:endParaRPr lang="en-ZW"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7620810"/>
                  </a:ext>
                </a:extLst>
              </a:tr>
              <a:tr h="1179561">
                <a:tc gridSpan="2">
                  <a:txBody>
                    <a:bodyPr/>
                    <a:lstStyle/>
                    <a:p>
                      <a:pPr>
                        <a:lnSpc>
                          <a:spcPct val="107000"/>
                        </a:lnSpc>
                        <a:spcAft>
                          <a:spcPts val="0"/>
                        </a:spcAft>
                      </a:pPr>
                      <a:r>
                        <a:rPr lang="en-ZW" sz="2000" dirty="0">
                          <a:effectLst/>
                        </a:rPr>
                        <a:t>Total Budget </a:t>
                      </a:r>
                    </a:p>
                    <a:p>
                      <a:pPr>
                        <a:lnSpc>
                          <a:spcPct val="107000"/>
                        </a:lnSpc>
                        <a:spcAft>
                          <a:spcPts val="0"/>
                        </a:spcAft>
                      </a:pPr>
                      <a:r>
                        <a:rPr lang="en-ZW" sz="2000" dirty="0">
                          <a:effectLst/>
                        </a:rPr>
                        <a:t>ZW$404.6 Bn</a:t>
                      </a:r>
                    </a:p>
                    <a:p>
                      <a:pPr>
                        <a:lnSpc>
                          <a:spcPct val="107000"/>
                        </a:lnSpc>
                        <a:spcAft>
                          <a:spcPts val="0"/>
                        </a:spcAft>
                      </a:pPr>
                      <a:r>
                        <a:rPr lang="en-ZW" sz="2000" dirty="0">
                          <a:effectLst/>
                        </a:rPr>
                        <a:t> </a:t>
                      </a:r>
                      <a:endParaRPr lang="en-ZW"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ZW"/>
                    </a:p>
                  </a:txBody>
                  <a:tcPr/>
                </a:tc>
                <a:tc>
                  <a:txBody>
                    <a:bodyPr/>
                    <a:lstStyle/>
                    <a:p>
                      <a:pPr>
                        <a:lnSpc>
                          <a:spcPct val="107000"/>
                        </a:lnSpc>
                        <a:spcAft>
                          <a:spcPts val="0"/>
                        </a:spcAft>
                      </a:pPr>
                      <a:r>
                        <a:rPr lang="en-ZW" sz="2000" dirty="0">
                          <a:effectLst/>
                        </a:rPr>
                        <a:t> </a:t>
                      </a:r>
                    </a:p>
                    <a:p>
                      <a:pPr>
                        <a:lnSpc>
                          <a:spcPct val="107000"/>
                        </a:lnSpc>
                        <a:spcAft>
                          <a:spcPts val="0"/>
                        </a:spcAft>
                      </a:pPr>
                      <a:r>
                        <a:rPr lang="en-ZW" sz="2000" dirty="0">
                          <a:effectLst/>
                        </a:rPr>
                        <a:t>ZW$77. 572 Bn</a:t>
                      </a:r>
                      <a:endParaRPr lang="en-ZW"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ZW" sz="2000" dirty="0">
                          <a:effectLst/>
                        </a:rPr>
                        <a:t> </a:t>
                      </a:r>
                    </a:p>
                    <a:p>
                      <a:pPr>
                        <a:lnSpc>
                          <a:spcPct val="107000"/>
                        </a:lnSpc>
                        <a:spcAft>
                          <a:spcPts val="0"/>
                        </a:spcAft>
                      </a:pPr>
                      <a:r>
                        <a:rPr lang="en-ZW" sz="2000" dirty="0">
                          <a:effectLst/>
                        </a:rPr>
                        <a:t>19.2</a:t>
                      </a:r>
                      <a:endParaRPr lang="en-ZW"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37654663"/>
                  </a:ext>
                </a:extLst>
              </a:tr>
              <a:tr h="780489">
                <a:tc>
                  <a:txBody>
                    <a:bodyPr/>
                    <a:lstStyle/>
                    <a:p>
                      <a:pPr>
                        <a:lnSpc>
                          <a:spcPct val="107000"/>
                        </a:lnSpc>
                        <a:spcAft>
                          <a:spcPts val="0"/>
                        </a:spcAft>
                      </a:pPr>
                      <a:r>
                        <a:rPr lang="en-ZW" sz="2000">
                          <a:effectLst/>
                        </a:rPr>
                        <a:t>Programme 1</a:t>
                      </a:r>
                    </a:p>
                    <a:p>
                      <a:pPr>
                        <a:lnSpc>
                          <a:spcPct val="107000"/>
                        </a:lnSpc>
                        <a:spcAft>
                          <a:spcPts val="0"/>
                        </a:spcAft>
                      </a:pPr>
                      <a:r>
                        <a:rPr lang="en-ZW" sz="2000">
                          <a:effectLst/>
                        </a:rPr>
                        <a:t>Policy and admin</a:t>
                      </a:r>
                      <a:endParaRPr lang="en-ZW"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ZW" sz="2000" dirty="0">
                          <a:effectLst/>
                        </a:rPr>
                        <a:t> </a:t>
                      </a:r>
                    </a:p>
                    <a:p>
                      <a:pPr>
                        <a:lnSpc>
                          <a:spcPct val="107000"/>
                        </a:lnSpc>
                        <a:spcAft>
                          <a:spcPts val="0"/>
                        </a:spcAft>
                      </a:pPr>
                      <a:r>
                        <a:rPr lang="en-ZW" sz="2000" dirty="0">
                          <a:effectLst/>
                        </a:rPr>
                        <a:t>ZW$100.2 Bn</a:t>
                      </a:r>
                      <a:endParaRPr lang="en-ZW"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ZW" sz="2000">
                          <a:effectLst/>
                        </a:rPr>
                        <a:t> </a:t>
                      </a:r>
                    </a:p>
                    <a:p>
                      <a:pPr>
                        <a:lnSpc>
                          <a:spcPct val="107000"/>
                        </a:lnSpc>
                        <a:spcAft>
                          <a:spcPts val="0"/>
                        </a:spcAft>
                      </a:pPr>
                      <a:r>
                        <a:rPr lang="en-ZW" sz="2000">
                          <a:effectLst/>
                        </a:rPr>
                        <a:t>ZW$18.1 Bn</a:t>
                      </a:r>
                      <a:endParaRPr lang="en-ZW"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ZW" sz="2000">
                          <a:effectLst/>
                        </a:rPr>
                        <a:t> </a:t>
                      </a:r>
                    </a:p>
                    <a:p>
                      <a:pPr>
                        <a:lnSpc>
                          <a:spcPct val="107000"/>
                        </a:lnSpc>
                        <a:spcAft>
                          <a:spcPts val="0"/>
                        </a:spcAft>
                      </a:pPr>
                      <a:r>
                        <a:rPr lang="en-ZW" sz="2000">
                          <a:effectLst/>
                        </a:rPr>
                        <a:t>18</a:t>
                      </a:r>
                      <a:endParaRPr lang="en-ZW"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83417356"/>
                  </a:ext>
                </a:extLst>
              </a:tr>
              <a:tr h="1179561">
                <a:tc>
                  <a:txBody>
                    <a:bodyPr/>
                    <a:lstStyle/>
                    <a:p>
                      <a:pPr>
                        <a:lnSpc>
                          <a:spcPct val="107000"/>
                        </a:lnSpc>
                        <a:spcAft>
                          <a:spcPts val="0"/>
                        </a:spcAft>
                      </a:pPr>
                      <a:r>
                        <a:rPr lang="en-ZW" sz="2000">
                          <a:effectLst/>
                        </a:rPr>
                        <a:t>Programme 2</a:t>
                      </a:r>
                    </a:p>
                    <a:p>
                      <a:pPr>
                        <a:lnSpc>
                          <a:spcPct val="107000"/>
                        </a:lnSpc>
                        <a:spcAft>
                          <a:spcPts val="0"/>
                        </a:spcAft>
                      </a:pPr>
                      <a:r>
                        <a:rPr lang="en-ZW" sz="2000">
                          <a:effectLst/>
                        </a:rPr>
                        <a:t>Env, Nat. Resources and </a:t>
                      </a:r>
                    </a:p>
                    <a:p>
                      <a:pPr>
                        <a:lnSpc>
                          <a:spcPct val="107000"/>
                        </a:lnSpc>
                        <a:spcAft>
                          <a:spcPts val="0"/>
                        </a:spcAft>
                      </a:pPr>
                      <a:r>
                        <a:rPr lang="en-ZW" sz="2000">
                          <a:effectLst/>
                        </a:rPr>
                        <a:t>Wildlife Management</a:t>
                      </a:r>
                      <a:endParaRPr lang="en-ZW"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ZW" sz="2000" dirty="0">
                          <a:effectLst/>
                        </a:rPr>
                        <a:t> </a:t>
                      </a:r>
                    </a:p>
                    <a:p>
                      <a:pPr>
                        <a:lnSpc>
                          <a:spcPct val="107000"/>
                        </a:lnSpc>
                        <a:spcAft>
                          <a:spcPts val="0"/>
                        </a:spcAft>
                      </a:pPr>
                      <a:r>
                        <a:rPr lang="en-ZW" sz="2000" dirty="0">
                          <a:effectLst/>
                        </a:rPr>
                        <a:t> </a:t>
                      </a:r>
                    </a:p>
                    <a:p>
                      <a:pPr>
                        <a:lnSpc>
                          <a:spcPct val="107000"/>
                        </a:lnSpc>
                        <a:spcAft>
                          <a:spcPts val="0"/>
                        </a:spcAft>
                      </a:pPr>
                      <a:r>
                        <a:rPr lang="en-ZW" sz="2000" dirty="0">
                          <a:effectLst/>
                        </a:rPr>
                        <a:t>ZW$235.3 Bn</a:t>
                      </a:r>
                      <a:endParaRPr lang="en-ZW"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ZW" sz="2000" dirty="0">
                          <a:effectLst/>
                        </a:rPr>
                        <a:t> </a:t>
                      </a:r>
                    </a:p>
                    <a:p>
                      <a:pPr>
                        <a:lnSpc>
                          <a:spcPct val="107000"/>
                        </a:lnSpc>
                        <a:spcAft>
                          <a:spcPts val="0"/>
                        </a:spcAft>
                      </a:pPr>
                      <a:r>
                        <a:rPr lang="en-ZW" sz="2000" dirty="0">
                          <a:effectLst/>
                        </a:rPr>
                        <a:t> </a:t>
                      </a:r>
                    </a:p>
                    <a:p>
                      <a:pPr>
                        <a:lnSpc>
                          <a:spcPct val="107000"/>
                        </a:lnSpc>
                        <a:spcAft>
                          <a:spcPts val="0"/>
                        </a:spcAft>
                      </a:pPr>
                      <a:r>
                        <a:rPr lang="en-ZW" sz="2000" dirty="0">
                          <a:effectLst/>
                        </a:rPr>
                        <a:t>ZW$35. 4 Bn</a:t>
                      </a:r>
                      <a:endParaRPr lang="en-ZW"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ZW" sz="2000">
                          <a:effectLst/>
                        </a:rPr>
                        <a:t> </a:t>
                      </a:r>
                    </a:p>
                    <a:p>
                      <a:pPr>
                        <a:lnSpc>
                          <a:spcPct val="107000"/>
                        </a:lnSpc>
                        <a:spcAft>
                          <a:spcPts val="0"/>
                        </a:spcAft>
                      </a:pPr>
                      <a:r>
                        <a:rPr lang="en-ZW" sz="2000">
                          <a:effectLst/>
                        </a:rPr>
                        <a:t> </a:t>
                      </a:r>
                    </a:p>
                    <a:p>
                      <a:pPr>
                        <a:lnSpc>
                          <a:spcPct val="107000"/>
                        </a:lnSpc>
                        <a:spcAft>
                          <a:spcPts val="0"/>
                        </a:spcAft>
                      </a:pPr>
                      <a:r>
                        <a:rPr lang="en-ZW" sz="2000">
                          <a:effectLst/>
                        </a:rPr>
                        <a:t>15.1</a:t>
                      </a:r>
                      <a:endParaRPr lang="en-ZW"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44866133"/>
                  </a:ext>
                </a:extLst>
              </a:tr>
              <a:tr h="1179561">
                <a:tc>
                  <a:txBody>
                    <a:bodyPr/>
                    <a:lstStyle/>
                    <a:p>
                      <a:pPr>
                        <a:lnSpc>
                          <a:spcPct val="107000"/>
                        </a:lnSpc>
                        <a:spcAft>
                          <a:spcPts val="0"/>
                        </a:spcAft>
                      </a:pPr>
                      <a:r>
                        <a:rPr lang="en-ZW" sz="2000">
                          <a:effectLst/>
                        </a:rPr>
                        <a:t>Programme 3</a:t>
                      </a:r>
                    </a:p>
                    <a:p>
                      <a:pPr>
                        <a:lnSpc>
                          <a:spcPct val="107000"/>
                        </a:lnSpc>
                        <a:spcAft>
                          <a:spcPts val="0"/>
                        </a:spcAft>
                      </a:pPr>
                      <a:r>
                        <a:rPr lang="en-ZW" sz="2000">
                          <a:effectLst/>
                        </a:rPr>
                        <a:t>Weather, Climate and </a:t>
                      </a:r>
                    </a:p>
                    <a:p>
                      <a:pPr>
                        <a:lnSpc>
                          <a:spcPct val="107000"/>
                        </a:lnSpc>
                        <a:spcAft>
                          <a:spcPts val="0"/>
                        </a:spcAft>
                      </a:pPr>
                      <a:r>
                        <a:rPr lang="en-ZW" sz="2000">
                          <a:effectLst/>
                        </a:rPr>
                        <a:t>Seismology</a:t>
                      </a:r>
                      <a:endParaRPr lang="en-ZW"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ZW" sz="2000">
                          <a:effectLst/>
                        </a:rPr>
                        <a:t> </a:t>
                      </a:r>
                    </a:p>
                    <a:p>
                      <a:pPr>
                        <a:lnSpc>
                          <a:spcPct val="107000"/>
                        </a:lnSpc>
                        <a:spcAft>
                          <a:spcPts val="0"/>
                        </a:spcAft>
                      </a:pPr>
                      <a:r>
                        <a:rPr lang="en-ZW" sz="2000">
                          <a:effectLst/>
                        </a:rPr>
                        <a:t> </a:t>
                      </a:r>
                    </a:p>
                    <a:p>
                      <a:pPr>
                        <a:lnSpc>
                          <a:spcPct val="107000"/>
                        </a:lnSpc>
                        <a:spcAft>
                          <a:spcPts val="0"/>
                        </a:spcAft>
                      </a:pPr>
                      <a:r>
                        <a:rPr lang="en-ZW" sz="2000">
                          <a:effectLst/>
                        </a:rPr>
                        <a:t>ZW$69. 133Bn</a:t>
                      </a:r>
                      <a:endParaRPr lang="en-ZW"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ZW" sz="2000" dirty="0">
                          <a:effectLst/>
                        </a:rPr>
                        <a:t> </a:t>
                      </a:r>
                    </a:p>
                    <a:p>
                      <a:pPr>
                        <a:lnSpc>
                          <a:spcPct val="107000"/>
                        </a:lnSpc>
                        <a:spcAft>
                          <a:spcPts val="0"/>
                        </a:spcAft>
                      </a:pPr>
                      <a:r>
                        <a:rPr lang="en-ZW" sz="2000" dirty="0">
                          <a:effectLst/>
                        </a:rPr>
                        <a:t> </a:t>
                      </a:r>
                    </a:p>
                    <a:p>
                      <a:pPr>
                        <a:lnSpc>
                          <a:spcPct val="107000"/>
                        </a:lnSpc>
                        <a:spcAft>
                          <a:spcPts val="0"/>
                        </a:spcAft>
                      </a:pPr>
                      <a:r>
                        <a:rPr lang="en-ZW" sz="2000" dirty="0">
                          <a:effectLst/>
                        </a:rPr>
                        <a:t>ZW$14.519Bn</a:t>
                      </a:r>
                      <a:endParaRPr lang="en-ZW"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ZW" sz="2000" dirty="0">
                          <a:effectLst/>
                        </a:rPr>
                        <a:t> </a:t>
                      </a:r>
                    </a:p>
                    <a:p>
                      <a:pPr>
                        <a:lnSpc>
                          <a:spcPct val="107000"/>
                        </a:lnSpc>
                        <a:spcAft>
                          <a:spcPts val="0"/>
                        </a:spcAft>
                      </a:pPr>
                      <a:r>
                        <a:rPr lang="en-ZW" sz="2000" dirty="0">
                          <a:effectLst/>
                        </a:rPr>
                        <a:t> </a:t>
                      </a:r>
                    </a:p>
                    <a:p>
                      <a:pPr>
                        <a:lnSpc>
                          <a:spcPct val="107000"/>
                        </a:lnSpc>
                        <a:spcAft>
                          <a:spcPts val="0"/>
                        </a:spcAft>
                      </a:pPr>
                      <a:r>
                        <a:rPr lang="en-ZW" sz="2000" dirty="0">
                          <a:effectLst/>
                        </a:rPr>
                        <a:t>21</a:t>
                      </a:r>
                      <a:endParaRPr lang="en-ZW"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13813761"/>
                  </a:ext>
                </a:extLst>
              </a:tr>
            </a:tbl>
          </a:graphicData>
        </a:graphic>
      </p:graphicFrame>
    </p:spTree>
    <p:extLst>
      <p:ext uri="{BB962C8B-B14F-4D97-AF65-F5344CB8AC3E}">
        <p14:creationId xmlns:p14="http://schemas.microsoft.com/office/powerpoint/2010/main" val="8450686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C35F3-48F8-F229-082D-2674DD5CC173}"/>
              </a:ext>
            </a:extLst>
          </p:cNvPr>
          <p:cNvSpPr>
            <a:spLocks noGrp="1"/>
          </p:cNvSpPr>
          <p:nvPr>
            <p:ph type="title"/>
          </p:nvPr>
        </p:nvSpPr>
        <p:spPr>
          <a:xfrm>
            <a:off x="838200" y="365125"/>
            <a:ext cx="10515600" cy="1989768"/>
          </a:xfrm>
        </p:spPr>
        <p:txBody>
          <a:bodyPr>
            <a:normAutofit/>
          </a:bodyPr>
          <a:lstStyle/>
          <a:p>
            <a:pPr algn="ctr">
              <a:lnSpc>
                <a:spcPct val="150000"/>
              </a:lnSpc>
              <a:spcAft>
                <a:spcPts val="800"/>
              </a:spcAft>
            </a:pPr>
            <a:br>
              <a:rPr lang="en-ZW" sz="2800" b="1" dirty="0">
                <a:solidFill>
                  <a:srgbClr val="FF0000"/>
                </a:solidFill>
                <a:effectLst/>
                <a:latin typeface="Tahoma" panose="020B0604030504040204" pitchFamily="34" charset="0"/>
                <a:ea typeface="Calibri" panose="020F0502020204030204" pitchFamily="34" charset="0"/>
                <a:cs typeface="Times New Roman" panose="02020603050405020304" pitchFamily="18" charset="0"/>
              </a:rPr>
            </a:br>
            <a:r>
              <a:rPr lang="en-ZW" sz="2800" b="1" dirty="0">
                <a:solidFill>
                  <a:srgbClr val="FF0000"/>
                </a:solidFill>
                <a:effectLst/>
                <a:latin typeface="Tahoma" panose="020B0604030504040204" pitchFamily="34" charset="0"/>
                <a:ea typeface="Calibri" panose="020F0502020204030204" pitchFamily="34" charset="0"/>
                <a:cs typeface="Times New Roman" panose="02020603050405020304" pitchFamily="18" charset="0"/>
              </a:rPr>
              <a:t>STAKEHOLDER SUBMISSIONS TO THE COMMITTEE</a:t>
            </a:r>
            <a:br>
              <a:rPr lang="en-ZW" sz="2800" b="1" dirty="0">
                <a:solidFill>
                  <a:srgbClr val="FF0000"/>
                </a:solidFill>
                <a:effectLst/>
                <a:latin typeface="Tahoma" panose="020B0604030504040204" pitchFamily="34" charset="0"/>
                <a:ea typeface="Calibri" panose="020F0502020204030204" pitchFamily="34" charset="0"/>
                <a:cs typeface="Times New Roman" panose="02020603050405020304" pitchFamily="18" charset="0"/>
              </a:rPr>
            </a:br>
            <a:endParaRPr lang="en-ZW" sz="2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39B69A4-1939-0669-93E3-A135C88293ED}"/>
              </a:ext>
            </a:extLst>
          </p:cNvPr>
          <p:cNvSpPr>
            <a:spLocks noGrp="1"/>
          </p:cNvSpPr>
          <p:nvPr>
            <p:ph idx="1"/>
          </p:nvPr>
        </p:nvSpPr>
        <p:spPr>
          <a:xfrm>
            <a:off x="742950" y="1993334"/>
            <a:ext cx="10515600" cy="3621653"/>
          </a:xfrm>
        </p:spPr>
        <p:txBody>
          <a:bodyPr>
            <a:normAutofit fontScale="62500" lnSpcReduction="20000"/>
          </a:bodyPr>
          <a:lstStyle/>
          <a:p>
            <a:pPr marL="0" indent="0">
              <a:buNone/>
            </a:pPr>
            <a:r>
              <a:rPr lang="en-US" dirty="0"/>
              <a:t> </a:t>
            </a:r>
            <a:endParaRPr lang="en-ZW" sz="2400" dirty="0"/>
          </a:p>
          <a:p>
            <a:pPr lvl="0" algn="just">
              <a:lnSpc>
                <a:spcPct val="120000"/>
              </a:lnSpc>
            </a:pPr>
            <a:r>
              <a:rPr lang="en-US" dirty="0"/>
              <a:t>Stakeholders opined that climate change is a threat multiplier affecting vulnerable groups of our communities.</a:t>
            </a:r>
          </a:p>
          <a:p>
            <a:pPr lvl="0" algn="just">
              <a:lnSpc>
                <a:spcPct val="120000"/>
              </a:lnSpc>
            </a:pPr>
            <a:r>
              <a:rPr lang="en-US" dirty="0"/>
              <a:t>They advocated for a budget allocation that was alive to realities such as equitable climate action reflected  through our adaptation, mitigation and just transition measures.</a:t>
            </a:r>
            <a:endParaRPr lang="en-ZW" sz="2400" dirty="0"/>
          </a:p>
          <a:p>
            <a:pPr lvl="0" algn="just">
              <a:lnSpc>
                <a:spcPct val="120000"/>
              </a:lnSpc>
            </a:pPr>
            <a:r>
              <a:rPr lang="en-US" dirty="0"/>
              <a:t>Stakeholders called on the government through the Ministry to set aside enough financial resources to afford wider stakeholder consultations on the upcoming Climate Change Bill, the Environmental Management Amendment Bill and other Bills.</a:t>
            </a:r>
          </a:p>
          <a:p>
            <a:pPr lvl="0" algn="just">
              <a:lnSpc>
                <a:spcPct val="120000"/>
              </a:lnSpc>
            </a:pPr>
            <a:r>
              <a:rPr lang="en-US" dirty="0"/>
              <a:t>Stakeholders submitted that funds should be set aside for the development, implementation, monitoring and evaluation of legal and policy frameworks that are responsive for adverse effects of climate change.</a:t>
            </a:r>
            <a:endParaRPr lang="en-ZW" sz="2400" dirty="0"/>
          </a:p>
          <a:p>
            <a:pPr marL="457200" lvl="1" indent="0" algn="just">
              <a:buNone/>
            </a:pPr>
            <a:endParaRPr lang="en-ZW" dirty="0">
              <a:latin typeface="Tahoma" panose="020B060403050404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304901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C35F3-48F8-F229-082D-2674DD5CC173}"/>
              </a:ext>
            </a:extLst>
          </p:cNvPr>
          <p:cNvSpPr>
            <a:spLocks noGrp="1"/>
          </p:cNvSpPr>
          <p:nvPr>
            <p:ph type="title"/>
          </p:nvPr>
        </p:nvSpPr>
        <p:spPr>
          <a:xfrm>
            <a:off x="838200" y="365125"/>
            <a:ext cx="10515600" cy="1989768"/>
          </a:xfrm>
        </p:spPr>
        <p:txBody>
          <a:bodyPr>
            <a:normAutofit/>
          </a:bodyPr>
          <a:lstStyle/>
          <a:p>
            <a:pPr algn="ctr">
              <a:lnSpc>
                <a:spcPct val="150000"/>
              </a:lnSpc>
              <a:spcAft>
                <a:spcPts val="800"/>
              </a:spcAft>
            </a:pPr>
            <a:br>
              <a:rPr lang="en-ZW" sz="2800" b="1" dirty="0">
                <a:solidFill>
                  <a:srgbClr val="FF0000"/>
                </a:solidFill>
                <a:effectLst/>
                <a:latin typeface="Tahoma" panose="020B0604030504040204" pitchFamily="34" charset="0"/>
                <a:ea typeface="Calibri" panose="020F0502020204030204" pitchFamily="34" charset="0"/>
                <a:cs typeface="Times New Roman" panose="02020603050405020304" pitchFamily="18" charset="0"/>
              </a:rPr>
            </a:br>
            <a:r>
              <a:rPr lang="en-ZW" sz="2800" b="1" dirty="0">
                <a:solidFill>
                  <a:srgbClr val="FF0000"/>
                </a:solidFill>
                <a:effectLst/>
                <a:latin typeface="Tahoma" panose="020B0604030504040204" pitchFamily="34" charset="0"/>
                <a:ea typeface="Calibri" panose="020F0502020204030204" pitchFamily="34" charset="0"/>
                <a:cs typeface="Times New Roman" panose="02020603050405020304" pitchFamily="18" charset="0"/>
              </a:rPr>
              <a:t>STAKEHOLDER SUBMISSIONS TO THE COMMITTEE</a:t>
            </a:r>
            <a:br>
              <a:rPr lang="en-ZW" sz="2800" b="1" dirty="0">
                <a:solidFill>
                  <a:srgbClr val="FF0000"/>
                </a:solidFill>
                <a:effectLst/>
                <a:latin typeface="Tahoma" panose="020B0604030504040204" pitchFamily="34" charset="0"/>
                <a:ea typeface="Calibri" panose="020F0502020204030204" pitchFamily="34" charset="0"/>
                <a:cs typeface="Times New Roman" panose="02020603050405020304" pitchFamily="18" charset="0"/>
              </a:rPr>
            </a:br>
            <a:endParaRPr lang="en-ZW" sz="2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39B69A4-1939-0669-93E3-A135C88293ED}"/>
              </a:ext>
            </a:extLst>
          </p:cNvPr>
          <p:cNvSpPr>
            <a:spLocks noGrp="1"/>
          </p:cNvSpPr>
          <p:nvPr>
            <p:ph idx="1"/>
          </p:nvPr>
        </p:nvSpPr>
        <p:spPr>
          <a:xfrm>
            <a:off x="838200" y="2555309"/>
            <a:ext cx="10515600" cy="3621653"/>
          </a:xfrm>
        </p:spPr>
        <p:txBody>
          <a:bodyPr>
            <a:normAutofit fontScale="92500" lnSpcReduction="20000"/>
          </a:bodyPr>
          <a:lstStyle/>
          <a:p>
            <a:pPr marL="0" indent="0">
              <a:buNone/>
            </a:pPr>
            <a:r>
              <a:rPr lang="en-US" dirty="0"/>
              <a:t> </a:t>
            </a:r>
            <a:endParaRPr lang="en-ZW" dirty="0"/>
          </a:p>
          <a:p>
            <a:pPr lvl="0" algn="just">
              <a:lnSpc>
                <a:spcPct val="120000"/>
              </a:lnSpc>
            </a:pPr>
            <a:r>
              <a:rPr lang="en-US" dirty="0">
                <a:latin typeface="Tohoma"/>
              </a:rPr>
              <a:t>Stakeholders called on the committee to advocate for a sufficient  budget allocation to the Ministry of Environment so that the Climate Change Management Department can decentralize its offices to the district level.</a:t>
            </a:r>
            <a:endParaRPr lang="en-ZW" sz="2400" dirty="0">
              <a:latin typeface="Tohoma"/>
            </a:endParaRPr>
          </a:p>
          <a:p>
            <a:pPr lvl="0" algn="just">
              <a:lnSpc>
                <a:spcPct val="120000"/>
              </a:lnSpc>
            </a:pPr>
            <a:r>
              <a:rPr lang="en-US" dirty="0">
                <a:latin typeface="Tohoma"/>
              </a:rPr>
              <a:t>They advocated for carbon tax to be utilized for intended purposes. </a:t>
            </a:r>
            <a:endParaRPr lang="en-ZW" sz="2400" dirty="0">
              <a:latin typeface="Tohoma"/>
            </a:endParaRPr>
          </a:p>
          <a:p>
            <a:pPr lvl="0" algn="just">
              <a:lnSpc>
                <a:spcPct val="120000"/>
              </a:lnSpc>
            </a:pPr>
            <a:r>
              <a:rPr lang="en-US" dirty="0">
                <a:latin typeface="Tohoma"/>
              </a:rPr>
              <a:t>The Stakeholders called for the establishment of an environmental rehabilitation fund through the  upcoming Mines and Minerals Amendment Bill. </a:t>
            </a:r>
            <a:endParaRPr lang="en-ZW" sz="2400" dirty="0">
              <a:latin typeface="Tohoma"/>
            </a:endParaRPr>
          </a:p>
          <a:p>
            <a:pPr lvl="1" algn="just"/>
            <a:endParaRPr lang="en-ZW" dirty="0">
              <a:latin typeface="Tahoma" panose="020B060403050404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339109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C35F3-48F8-F229-082D-2674DD5CC173}"/>
              </a:ext>
            </a:extLst>
          </p:cNvPr>
          <p:cNvSpPr>
            <a:spLocks noGrp="1"/>
          </p:cNvSpPr>
          <p:nvPr>
            <p:ph type="title"/>
          </p:nvPr>
        </p:nvSpPr>
        <p:spPr>
          <a:xfrm>
            <a:off x="838200" y="365125"/>
            <a:ext cx="10515600" cy="1989768"/>
          </a:xfrm>
        </p:spPr>
        <p:txBody>
          <a:bodyPr>
            <a:normAutofit fontScale="90000"/>
          </a:bodyPr>
          <a:lstStyle/>
          <a:p>
            <a:pPr algn="ctr">
              <a:lnSpc>
                <a:spcPct val="150000"/>
              </a:lnSpc>
              <a:spcAft>
                <a:spcPts val="800"/>
              </a:spcAft>
            </a:pPr>
            <a:br>
              <a:rPr lang="en-ZW" sz="2800" b="1" dirty="0">
                <a:solidFill>
                  <a:srgbClr val="FF0000"/>
                </a:solidFill>
                <a:effectLst/>
                <a:latin typeface="Tahoma" panose="020B0604030504040204" pitchFamily="34" charset="0"/>
                <a:ea typeface="Calibri" panose="020F0502020204030204" pitchFamily="34" charset="0"/>
                <a:cs typeface="Times New Roman" panose="02020603050405020304" pitchFamily="18" charset="0"/>
              </a:rPr>
            </a:br>
            <a:r>
              <a:rPr lang="en-ZW" sz="2800" b="1" dirty="0">
                <a:solidFill>
                  <a:srgbClr val="FF0000"/>
                </a:solidFill>
                <a:effectLst/>
                <a:latin typeface="Tahoma" panose="020B0604030504040204" pitchFamily="34" charset="0"/>
                <a:ea typeface="Calibri" panose="020F0502020204030204" pitchFamily="34" charset="0"/>
                <a:cs typeface="Times New Roman" panose="02020603050405020304" pitchFamily="18" charset="0"/>
              </a:rPr>
              <a:t>DOMESTIC RESOURCE MOBILISATION MEASURES, </a:t>
            </a:r>
            <a:r>
              <a:rPr lang="en-ZW" sz="2800" b="1" dirty="0">
                <a:solidFill>
                  <a:srgbClr val="FF0000"/>
                </a:solidFill>
                <a:latin typeface="Tahoma" panose="020B0604030504040204" pitchFamily="34" charset="0"/>
                <a:ea typeface="Calibri" panose="020F0502020204030204" pitchFamily="34" charset="0"/>
              </a:rPr>
              <a:t>OBSERVATIONS AND RECOMMENDATIONS FROM THE COMMITTEE</a:t>
            </a:r>
            <a:br>
              <a:rPr lang="en-ZW" sz="2800" dirty="0">
                <a:effectLst/>
                <a:latin typeface="Calibri" panose="020F0502020204030204" pitchFamily="34" charset="0"/>
                <a:ea typeface="Calibri" panose="020F0502020204030204" pitchFamily="34" charset="0"/>
                <a:cs typeface="Times New Roman" panose="02020603050405020304" pitchFamily="18" charset="0"/>
              </a:rPr>
            </a:br>
            <a:endParaRPr lang="en-ZW" sz="2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39B69A4-1939-0669-93E3-A135C88293ED}"/>
              </a:ext>
            </a:extLst>
          </p:cNvPr>
          <p:cNvSpPr>
            <a:spLocks noGrp="1"/>
          </p:cNvSpPr>
          <p:nvPr>
            <p:ph idx="1"/>
          </p:nvPr>
        </p:nvSpPr>
        <p:spPr>
          <a:xfrm>
            <a:off x="838200" y="2555309"/>
            <a:ext cx="10515600" cy="3621653"/>
          </a:xfrm>
        </p:spPr>
        <p:txBody>
          <a:bodyPr>
            <a:normAutofit/>
          </a:bodyPr>
          <a:lstStyle/>
          <a:p>
            <a:pPr marL="457200" lvl="1" indent="0" algn="just">
              <a:buNone/>
            </a:pPr>
            <a:endParaRPr lang="en-ZW" dirty="0">
              <a:latin typeface="Tahoma" panose="020B0604030504040204" pitchFamily="34" charset="0"/>
              <a:ea typeface="Calibri" panose="020F0502020204030204" pitchFamily="34" charset="0"/>
              <a:cs typeface="Times New Roman" panose="02020603050405020304" pitchFamily="18" charset="0"/>
            </a:endParaRPr>
          </a:p>
          <a:p>
            <a:pPr algn="just"/>
            <a:r>
              <a:rPr lang="en-ZW" dirty="0">
                <a:latin typeface="Tahoma" panose="020B0604030504040204" pitchFamily="34" charset="0"/>
                <a:ea typeface="Calibri" panose="020F0502020204030204" pitchFamily="34" charset="0"/>
                <a:cs typeface="Times New Roman" panose="02020603050405020304" pitchFamily="18" charset="0"/>
              </a:rPr>
              <a:t>Despite the budget that falls short of the Ministry’s needs, we should bear in mind that the nation needs to balance economic transformation and environmental management.</a:t>
            </a:r>
          </a:p>
          <a:p>
            <a:pPr algn="just"/>
            <a:r>
              <a:rPr lang="en-ZW" dirty="0">
                <a:latin typeface="Tahoma" panose="020B0604030504040204" pitchFamily="34" charset="0"/>
                <a:ea typeface="Calibri" panose="020F0502020204030204" pitchFamily="34" charset="0"/>
                <a:cs typeface="Times New Roman" panose="02020603050405020304" pitchFamily="18" charset="0"/>
              </a:rPr>
              <a:t>Thus, the Committee is aware that the national budget cannot be grown enough to cover all the Ministry’s bids and recommends as follows;</a:t>
            </a:r>
          </a:p>
          <a:p>
            <a:pPr lvl="1" algn="just"/>
            <a:endParaRPr lang="en-ZW" dirty="0">
              <a:latin typeface="Tahoma" panose="020B060403050404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700390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03B1C-5A77-AA00-7383-F644C995DEA8}"/>
              </a:ext>
            </a:extLst>
          </p:cNvPr>
          <p:cNvSpPr>
            <a:spLocks noGrp="1"/>
          </p:cNvSpPr>
          <p:nvPr>
            <p:ph type="title"/>
          </p:nvPr>
        </p:nvSpPr>
        <p:spPr/>
        <p:txBody>
          <a:bodyPr>
            <a:normAutofit fontScale="90000"/>
          </a:bodyPr>
          <a:lstStyle/>
          <a:p>
            <a:pPr algn="ctr"/>
            <a:br>
              <a:rPr lang="en-ZW" sz="2800" b="1" dirty="0">
                <a:solidFill>
                  <a:srgbClr val="FF0000"/>
                </a:solidFill>
                <a:effectLst/>
                <a:latin typeface="Tahoma" panose="020B0604030504040204" pitchFamily="34" charset="0"/>
                <a:ea typeface="Calibri" panose="020F0502020204030204" pitchFamily="34" charset="0"/>
              </a:rPr>
            </a:br>
            <a:r>
              <a:rPr lang="en-ZW" sz="2800" b="1" dirty="0">
                <a:effectLst/>
                <a:latin typeface="Tahoma" panose="020B0604030504040204" pitchFamily="34" charset="0"/>
                <a:ea typeface="Calibri" panose="020F0502020204030204" pitchFamily="34" charset="0"/>
                <a:cs typeface="Times New Roman" panose="02020603050405020304" pitchFamily="18" charset="0"/>
              </a:rPr>
              <a:t>PARKS AND WILDLIFE MANAGEMENT AUTHORITY OF ZIMBABWE</a:t>
            </a:r>
            <a:br>
              <a:rPr lang="en-ZW" sz="2800" dirty="0">
                <a:effectLst/>
                <a:latin typeface="Calibri" panose="020F0502020204030204" pitchFamily="34" charset="0"/>
                <a:ea typeface="Calibri" panose="020F0502020204030204" pitchFamily="34" charset="0"/>
                <a:cs typeface="Times New Roman" panose="02020603050405020304" pitchFamily="18" charset="0"/>
              </a:rPr>
            </a:br>
            <a:endParaRPr lang="en-ZW" sz="2800" dirty="0"/>
          </a:p>
        </p:txBody>
      </p:sp>
      <p:sp>
        <p:nvSpPr>
          <p:cNvPr id="3" name="Content Placeholder 2">
            <a:extLst>
              <a:ext uri="{FF2B5EF4-FFF2-40B4-BE49-F238E27FC236}">
                <a16:creationId xmlns:a16="http://schemas.microsoft.com/office/drawing/2014/main" id="{E7D93A6D-D1F7-6549-B082-11C90D419C27}"/>
              </a:ext>
            </a:extLst>
          </p:cNvPr>
          <p:cNvSpPr>
            <a:spLocks noGrp="1"/>
          </p:cNvSpPr>
          <p:nvPr>
            <p:ph idx="1"/>
          </p:nvPr>
        </p:nvSpPr>
        <p:spPr/>
        <p:txBody>
          <a:bodyPr>
            <a:normAutofit fontScale="92500" lnSpcReduction="20000"/>
          </a:bodyPr>
          <a:lstStyle/>
          <a:p>
            <a:pPr marL="342900" lvl="0" indent="-342900" algn="just">
              <a:lnSpc>
                <a:spcPct val="150000"/>
              </a:lnSpc>
              <a:spcAft>
                <a:spcPts val="0"/>
              </a:spcAft>
              <a:buFont typeface="+mj-lt"/>
              <a:buAutoNum type="romanLcPeriod"/>
            </a:pPr>
            <a:r>
              <a:rPr lang="en-ZW" sz="2400" dirty="0">
                <a:latin typeface="Tahoma" panose="020B0604030504040204" pitchFamily="34" charset="0"/>
                <a:ea typeface="Calibri" panose="020F0502020204030204" pitchFamily="34" charset="0"/>
                <a:cs typeface="Times New Roman" panose="02020603050405020304" pitchFamily="18" charset="0"/>
              </a:rPr>
              <a:t>The Committee notes that ZIMPARKS tourist facilities are very vital sources of revenue for tourism and business development. </a:t>
            </a:r>
          </a:p>
          <a:p>
            <a:pPr marL="342900" lvl="0" indent="-342900" algn="just">
              <a:lnSpc>
                <a:spcPct val="150000"/>
              </a:lnSpc>
              <a:spcAft>
                <a:spcPts val="0"/>
              </a:spcAft>
              <a:buFont typeface="+mj-lt"/>
              <a:buAutoNum type="romanLcPeriod"/>
            </a:pPr>
            <a:r>
              <a:rPr lang="en-ZW" sz="2400" dirty="0">
                <a:latin typeface="Tahoma" panose="020B0604030504040204" pitchFamily="34" charset="0"/>
                <a:ea typeface="Calibri" panose="020F0502020204030204" pitchFamily="34" charset="0"/>
                <a:cs typeface="Times New Roman" panose="02020603050405020304" pitchFamily="18" charset="0"/>
              </a:rPr>
              <a:t>These facilities require </a:t>
            </a:r>
            <a:r>
              <a:rPr lang="en-ZW" sz="2400" b="1" dirty="0">
                <a:latin typeface="Tahoma" panose="020B0604030504040204" pitchFamily="34" charset="0"/>
                <a:ea typeface="Calibri" panose="020F0502020204030204" pitchFamily="34" charset="0"/>
                <a:cs typeface="Times New Roman" panose="02020603050405020304" pitchFamily="18" charset="0"/>
              </a:rPr>
              <a:t>funding and urgent renovation </a:t>
            </a:r>
            <a:r>
              <a:rPr lang="en-ZW" sz="2400" dirty="0">
                <a:latin typeface="Tahoma" panose="020B0604030504040204" pitchFamily="34" charset="0"/>
                <a:ea typeface="Calibri" panose="020F0502020204030204" pitchFamily="34" charset="0"/>
                <a:cs typeface="Times New Roman" panose="02020603050405020304" pitchFamily="18" charset="0"/>
              </a:rPr>
              <a:t>to improve the quality of the guest rooms. </a:t>
            </a:r>
            <a:r>
              <a:rPr lang="en-ZW" sz="2400" dirty="0">
                <a:effectLst/>
                <a:latin typeface="Tahoma" panose="020B0604030504040204" pitchFamily="34" charset="0"/>
                <a:ea typeface="Calibri" panose="020F0502020204030204" pitchFamily="34" charset="0"/>
                <a:cs typeface="Times New Roman" panose="02020603050405020304" pitchFamily="18" charset="0"/>
              </a:rPr>
              <a:t>There is need to</a:t>
            </a:r>
            <a:r>
              <a:rPr lang="en-ZW" sz="2400"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 also </a:t>
            </a:r>
            <a:r>
              <a:rPr lang="en-ZW" sz="2400" b="1"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improve access </a:t>
            </a:r>
            <a:r>
              <a:rPr lang="en-ZW" sz="2400"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to these tourist facilities in National Parks. </a:t>
            </a:r>
          </a:p>
          <a:p>
            <a:pPr marL="342900" lvl="0" indent="-342900" algn="just">
              <a:lnSpc>
                <a:spcPct val="150000"/>
              </a:lnSpc>
              <a:spcAft>
                <a:spcPts val="0"/>
              </a:spcAft>
              <a:buFont typeface="+mj-lt"/>
              <a:buAutoNum type="romanLcPeriod"/>
            </a:pPr>
            <a:r>
              <a:rPr lang="en-ZW" sz="2400"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Once this has been done</a:t>
            </a:r>
            <a:r>
              <a:rPr lang="en-ZW" sz="2400" dirty="0">
                <a:effectLst/>
                <a:latin typeface="Tahoma" panose="020B0604030504040204" pitchFamily="34" charset="0"/>
                <a:ea typeface="Calibri" panose="020F0502020204030204" pitchFamily="34" charset="0"/>
                <a:cs typeface="Times New Roman" panose="02020603050405020304" pitchFamily="18" charset="0"/>
              </a:rPr>
              <a:t> </a:t>
            </a:r>
            <a:r>
              <a:rPr lang="en-ZW" sz="2400" dirty="0">
                <a:latin typeface="Tahoma" panose="020B0604030504040204" pitchFamily="34" charset="0"/>
                <a:ea typeface="Calibri" panose="020F0502020204030204" pitchFamily="34" charset="0"/>
                <a:cs typeface="Times New Roman" panose="02020603050405020304" pitchFamily="18" charset="0"/>
              </a:rPr>
              <a:t>T</a:t>
            </a:r>
            <a:r>
              <a:rPr lang="en-ZW" sz="2400" dirty="0">
                <a:effectLst/>
                <a:latin typeface="Tahoma" panose="020B0604030504040204" pitchFamily="34" charset="0"/>
                <a:ea typeface="Calibri" panose="020F0502020204030204" pitchFamily="34" charset="0"/>
                <a:cs typeface="Times New Roman" panose="02020603050405020304" pitchFamily="18" charset="0"/>
              </a:rPr>
              <a:t>reasury should develop a </a:t>
            </a:r>
            <a:r>
              <a:rPr lang="en-ZW" sz="2400" u="sng" dirty="0">
                <a:effectLst/>
                <a:latin typeface="Tahoma" panose="020B0604030504040204" pitchFamily="34" charset="0"/>
                <a:ea typeface="Calibri" panose="020F0502020204030204" pitchFamily="34" charset="0"/>
                <a:cs typeface="Times New Roman" panose="02020603050405020304" pitchFamily="18" charset="0"/>
              </a:rPr>
              <a:t>guiding policy </a:t>
            </a:r>
            <a:r>
              <a:rPr lang="en-ZW" sz="2400" dirty="0">
                <a:effectLst/>
                <a:latin typeface="Tahoma" panose="020B0604030504040204" pitchFamily="34" charset="0"/>
                <a:ea typeface="Calibri" panose="020F0502020204030204" pitchFamily="34" charset="0"/>
                <a:cs typeface="Times New Roman" panose="02020603050405020304" pitchFamily="18" charset="0"/>
              </a:rPr>
              <a:t>that allows the Authority to </a:t>
            </a:r>
            <a:r>
              <a:rPr lang="en-ZW" sz="2400" b="1" dirty="0">
                <a:effectLst/>
                <a:latin typeface="Tahoma" panose="020B0604030504040204" pitchFamily="34" charset="0"/>
                <a:ea typeface="Calibri" panose="020F0502020204030204" pitchFamily="34" charset="0"/>
                <a:cs typeface="Times New Roman" panose="02020603050405020304" pitchFamily="18" charset="0"/>
              </a:rPr>
              <a:t>charge market based prices or apply cost recovery tariffs</a:t>
            </a:r>
            <a:r>
              <a:rPr lang="en-ZW" sz="2400" dirty="0">
                <a:effectLst/>
                <a:latin typeface="Tahoma" panose="020B0604030504040204" pitchFamily="34" charset="0"/>
                <a:ea typeface="Calibri" panose="020F0502020204030204" pitchFamily="34" charset="0"/>
                <a:cs typeface="Times New Roman" panose="02020603050405020304" pitchFamily="18" charset="0"/>
              </a:rPr>
              <a:t> to cover its budgetary deficit and be on its way to self-sustenance. Treasury has provided </a:t>
            </a:r>
            <a:r>
              <a:rPr lang="en-ZW" sz="2400" b="1" dirty="0">
                <a:effectLst/>
                <a:latin typeface="Tahoma" panose="020B0604030504040204" pitchFamily="34" charset="0"/>
                <a:ea typeface="Calibri" panose="020F0502020204030204" pitchFamily="34" charset="0"/>
                <a:cs typeface="Times New Roman" panose="02020603050405020304" pitchFamily="18" charset="0"/>
              </a:rPr>
              <a:t>9.9% </a:t>
            </a:r>
            <a:r>
              <a:rPr lang="en-ZW" sz="2400" dirty="0">
                <a:effectLst/>
                <a:latin typeface="Tahoma" panose="020B0604030504040204" pitchFamily="34" charset="0"/>
                <a:ea typeface="Calibri" panose="020F0502020204030204" pitchFamily="34" charset="0"/>
                <a:cs typeface="Times New Roman" panose="02020603050405020304" pitchFamily="18" charset="0"/>
              </a:rPr>
              <a:t>of its ideal budget.</a:t>
            </a:r>
            <a:endParaRPr lang="en-ZW"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ZW" dirty="0"/>
          </a:p>
        </p:txBody>
      </p:sp>
    </p:spTree>
    <p:extLst>
      <p:ext uri="{BB962C8B-B14F-4D97-AF65-F5344CB8AC3E}">
        <p14:creationId xmlns:p14="http://schemas.microsoft.com/office/powerpoint/2010/main" val="24598613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ABB4D-4DC4-C8AF-6B59-3BF7C77C5074}"/>
              </a:ext>
            </a:extLst>
          </p:cNvPr>
          <p:cNvSpPr>
            <a:spLocks noGrp="1"/>
          </p:cNvSpPr>
          <p:nvPr>
            <p:ph type="title"/>
          </p:nvPr>
        </p:nvSpPr>
        <p:spPr/>
        <p:txBody>
          <a:bodyPr>
            <a:normAutofit fontScale="90000"/>
          </a:bodyPr>
          <a:lstStyle/>
          <a:p>
            <a:pPr algn="ctr"/>
            <a:br>
              <a:rPr lang="en-ZW" sz="3100" b="1" dirty="0">
                <a:solidFill>
                  <a:srgbClr val="FF0000"/>
                </a:solidFill>
                <a:effectLst/>
                <a:latin typeface="Tahoma" panose="020B0604030504040204" pitchFamily="34" charset="0"/>
                <a:ea typeface="Calibri" panose="020F0502020204030204" pitchFamily="34" charset="0"/>
              </a:rPr>
            </a:br>
            <a:br>
              <a:rPr lang="en-ZW" sz="3100" b="1" dirty="0">
                <a:solidFill>
                  <a:srgbClr val="FF0000"/>
                </a:solidFill>
                <a:effectLst/>
                <a:latin typeface="Tahoma" panose="020B0604030504040204" pitchFamily="34" charset="0"/>
                <a:ea typeface="Calibri" panose="020F0502020204030204" pitchFamily="34" charset="0"/>
              </a:rPr>
            </a:br>
            <a:r>
              <a:rPr lang="en-US" sz="3100" b="1" dirty="0">
                <a:effectLst/>
                <a:latin typeface="Tahoma" panose="020B0604030504040204" pitchFamily="34" charset="0"/>
                <a:ea typeface="Calibri" panose="020F0502020204030204" pitchFamily="34" charset="0"/>
                <a:cs typeface="Times New Roman" panose="02020603050405020304" pitchFamily="18" charset="0"/>
              </a:rPr>
              <a:t>ENVIRONMENTAL MANAGEMENT AGENCY</a:t>
            </a:r>
            <a:br>
              <a:rPr lang="en-ZW" sz="4400" dirty="0">
                <a:effectLst/>
                <a:latin typeface="Calibri" panose="020F0502020204030204" pitchFamily="34" charset="0"/>
                <a:ea typeface="Calibri" panose="020F0502020204030204" pitchFamily="34" charset="0"/>
                <a:cs typeface="Times New Roman" panose="02020603050405020304" pitchFamily="18" charset="0"/>
              </a:rPr>
            </a:br>
            <a:endParaRPr lang="en-ZW" dirty="0"/>
          </a:p>
        </p:txBody>
      </p:sp>
      <p:sp>
        <p:nvSpPr>
          <p:cNvPr id="3" name="Content Placeholder 2">
            <a:extLst>
              <a:ext uri="{FF2B5EF4-FFF2-40B4-BE49-F238E27FC236}">
                <a16:creationId xmlns:a16="http://schemas.microsoft.com/office/drawing/2014/main" id="{9012E99F-D87B-974C-A9F2-4E391E97F372}"/>
              </a:ext>
            </a:extLst>
          </p:cNvPr>
          <p:cNvSpPr>
            <a:spLocks noGrp="1"/>
          </p:cNvSpPr>
          <p:nvPr>
            <p:ph idx="1"/>
          </p:nvPr>
        </p:nvSpPr>
        <p:spPr>
          <a:xfrm>
            <a:off x="838200" y="1543050"/>
            <a:ext cx="10515600" cy="5133975"/>
          </a:xfrm>
        </p:spPr>
        <p:txBody>
          <a:bodyPr>
            <a:noAutofit/>
          </a:bodyPr>
          <a:lstStyle/>
          <a:p>
            <a:pPr algn="just">
              <a:lnSpc>
                <a:spcPct val="150000"/>
              </a:lnSpc>
              <a:spcAft>
                <a:spcPts val="800"/>
              </a:spcAft>
            </a:pPr>
            <a:r>
              <a:rPr lang="en-ZW" sz="2000" dirty="0">
                <a:latin typeface="Tahoma" panose="020B0604030504040204" pitchFamily="34" charset="0"/>
                <a:ea typeface="Calibri" panose="020F0502020204030204" pitchFamily="34" charset="0"/>
                <a:cs typeface="Times New Roman" panose="02020603050405020304" pitchFamily="18" charset="0"/>
              </a:rPr>
              <a:t>According to section 46 (e) of the Environmental Management Act </a:t>
            </a:r>
            <a:r>
              <a:rPr lang="en-ZW" sz="2000" i="1" dirty="0">
                <a:latin typeface="Tahoma" panose="020B0604030504040204" pitchFamily="34" charset="0"/>
                <a:ea typeface="Calibri" panose="020F0502020204030204" pitchFamily="34" charset="0"/>
                <a:cs typeface="Times New Roman" panose="02020603050405020304" pitchFamily="18" charset="0"/>
              </a:rPr>
              <a:t>[Chapter 20:27], </a:t>
            </a:r>
            <a:r>
              <a:rPr lang="en-ZW" sz="2000" dirty="0">
                <a:latin typeface="Tahoma" panose="020B0604030504040204" pitchFamily="34" charset="0"/>
                <a:ea typeface="Calibri" panose="020F0502020204030204" pitchFamily="34" charset="0"/>
                <a:cs typeface="Times New Roman" panose="02020603050405020304" pitchFamily="18" charset="0"/>
              </a:rPr>
              <a:t>proceeds from </a:t>
            </a:r>
            <a:r>
              <a:rPr lang="en-ZW" sz="2000" b="1" dirty="0">
                <a:latin typeface="Tahoma" panose="020B0604030504040204" pitchFamily="34" charset="0"/>
                <a:ea typeface="Calibri" panose="020F0502020204030204" pitchFamily="34" charset="0"/>
                <a:cs typeface="Times New Roman" panose="02020603050405020304" pitchFamily="18" charset="0"/>
              </a:rPr>
              <a:t>Carbon Tax </a:t>
            </a:r>
            <a:r>
              <a:rPr lang="en-GB" sz="2000" dirty="0">
                <a:latin typeface="Tahoma" panose="020B0604030504040204" pitchFamily="34" charset="0"/>
                <a:ea typeface="Calibri" panose="020F0502020204030204" pitchFamily="34" charset="0"/>
                <a:cs typeface="Times New Roman" panose="02020603050405020304" pitchFamily="18" charset="0"/>
              </a:rPr>
              <a:t>collected in terms of the Twenty-Eighth Schedule to the Income Tax Act </a:t>
            </a:r>
            <a:r>
              <a:rPr lang="en-GB" sz="2000" i="1" dirty="0">
                <a:latin typeface="Tahoma" panose="020B0604030504040204" pitchFamily="34" charset="0"/>
                <a:ea typeface="Calibri" panose="020F0502020204030204" pitchFamily="34" charset="0"/>
                <a:cs typeface="Times New Roman" panose="02020603050405020304" pitchFamily="18" charset="0"/>
              </a:rPr>
              <a:t>[Chapter 23:06] </a:t>
            </a:r>
            <a:r>
              <a:rPr lang="en-ZW" sz="2000" dirty="0">
                <a:latin typeface="Tahoma" panose="020B0604030504040204" pitchFamily="34" charset="0"/>
                <a:ea typeface="Calibri" panose="020F0502020204030204" pitchFamily="34" charset="0"/>
                <a:cs typeface="Times New Roman" panose="02020603050405020304" pitchFamily="18" charset="0"/>
              </a:rPr>
              <a:t>should be allocated to EMA to finance pollution based priority areas. </a:t>
            </a:r>
            <a:r>
              <a:rPr lang="en-ZW" sz="2000" b="1" dirty="0">
                <a:latin typeface="Tahoma" panose="020B0604030504040204" pitchFamily="34" charset="0"/>
                <a:ea typeface="Calibri" panose="020F0502020204030204" pitchFamily="34" charset="0"/>
                <a:cs typeface="Times New Roman" panose="02020603050405020304" pitchFamily="18" charset="0"/>
              </a:rPr>
              <a:t>This obligation has never been honoured</a:t>
            </a:r>
            <a:r>
              <a:rPr lang="en-ZW" sz="2000" dirty="0">
                <a:latin typeface="Tahoma" panose="020B0604030504040204" pitchFamily="34" charset="0"/>
                <a:ea typeface="Calibri" panose="020F0502020204030204" pitchFamily="34" charset="0"/>
                <a:cs typeface="Times New Roman" panose="02020603050405020304" pitchFamily="18" charset="0"/>
              </a:rPr>
              <a:t>.</a:t>
            </a:r>
          </a:p>
          <a:p>
            <a:pPr algn="just">
              <a:lnSpc>
                <a:spcPct val="150000"/>
              </a:lnSpc>
              <a:spcAft>
                <a:spcPts val="800"/>
              </a:spcAft>
            </a:pPr>
            <a:r>
              <a:rPr lang="en-ZW" sz="2000" dirty="0">
                <a:latin typeface="Tahoma" panose="020B0604030504040204" pitchFamily="34" charset="0"/>
                <a:ea typeface="Calibri" panose="020F0502020204030204" pitchFamily="34" charset="0"/>
                <a:cs typeface="Times New Roman" panose="02020603050405020304" pitchFamily="18" charset="0"/>
              </a:rPr>
              <a:t>EMA should not make a request for Carbon Tax because </a:t>
            </a:r>
            <a:r>
              <a:rPr lang="en-ZW" sz="2000" b="1" dirty="0">
                <a:latin typeface="Tahoma" panose="020B0604030504040204" pitchFamily="34" charset="0"/>
                <a:ea typeface="Calibri" panose="020F0502020204030204" pitchFamily="34" charset="0"/>
                <a:cs typeface="Times New Roman" panose="02020603050405020304" pitchFamily="18" charset="0"/>
              </a:rPr>
              <a:t>it is one of the Agency’s statutory funds</a:t>
            </a:r>
            <a:r>
              <a:rPr lang="en-ZW" sz="2000" dirty="0">
                <a:latin typeface="Tahoma" panose="020B0604030504040204" pitchFamily="34" charset="0"/>
                <a:ea typeface="Calibri" panose="020F0502020204030204" pitchFamily="34" charset="0"/>
                <a:cs typeface="Times New Roman" panose="02020603050405020304" pitchFamily="18" charset="0"/>
              </a:rPr>
              <a:t>. It can help in procuring air monitoring equipment, automated water monitoring and decentralisation of its laboratories and better still the construction of a hazardous landfill.</a:t>
            </a:r>
          </a:p>
          <a:p>
            <a:pPr algn="just">
              <a:lnSpc>
                <a:spcPct val="150000"/>
              </a:lnSpc>
              <a:spcAft>
                <a:spcPts val="800"/>
              </a:spcAft>
            </a:pPr>
            <a:endParaRPr lang="en-ZW" sz="2000" dirty="0">
              <a:latin typeface="Tahoma" panose="020B060403050404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452095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ABB4D-4DC4-C8AF-6B59-3BF7C77C5074}"/>
              </a:ext>
            </a:extLst>
          </p:cNvPr>
          <p:cNvSpPr>
            <a:spLocks noGrp="1"/>
          </p:cNvSpPr>
          <p:nvPr>
            <p:ph type="title"/>
          </p:nvPr>
        </p:nvSpPr>
        <p:spPr/>
        <p:txBody>
          <a:bodyPr>
            <a:normAutofit fontScale="90000"/>
          </a:bodyPr>
          <a:lstStyle/>
          <a:p>
            <a:pPr algn="ctr"/>
            <a:br>
              <a:rPr lang="en-ZW" sz="3100" b="1" dirty="0">
                <a:solidFill>
                  <a:srgbClr val="FF0000"/>
                </a:solidFill>
                <a:effectLst/>
                <a:latin typeface="Tahoma" panose="020B0604030504040204" pitchFamily="34" charset="0"/>
                <a:ea typeface="Calibri" panose="020F0502020204030204" pitchFamily="34" charset="0"/>
              </a:rPr>
            </a:br>
            <a:br>
              <a:rPr lang="en-ZW" sz="3100" b="1" dirty="0">
                <a:solidFill>
                  <a:srgbClr val="FF0000"/>
                </a:solidFill>
                <a:effectLst/>
                <a:latin typeface="Tahoma" panose="020B0604030504040204" pitchFamily="34" charset="0"/>
                <a:ea typeface="Calibri" panose="020F0502020204030204" pitchFamily="34" charset="0"/>
              </a:rPr>
            </a:br>
            <a:r>
              <a:rPr lang="en-US" sz="3100" b="1" dirty="0">
                <a:effectLst/>
                <a:latin typeface="Tahoma" panose="020B0604030504040204" pitchFamily="34" charset="0"/>
                <a:ea typeface="Calibri" panose="020F0502020204030204" pitchFamily="34" charset="0"/>
                <a:cs typeface="Times New Roman" panose="02020603050405020304" pitchFamily="18" charset="0"/>
              </a:rPr>
              <a:t>ENVIRONMENTAL MANAGEMENT AGENCY</a:t>
            </a:r>
            <a:br>
              <a:rPr lang="en-ZW" sz="4400" dirty="0">
                <a:effectLst/>
                <a:latin typeface="Calibri" panose="020F0502020204030204" pitchFamily="34" charset="0"/>
                <a:ea typeface="Calibri" panose="020F0502020204030204" pitchFamily="34" charset="0"/>
                <a:cs typeface="Times New Roman" panose="02020603050405020304" pitchFamily="18" charset="0"/>
              </a:rPr>
            </a:br>
            <a:endParaRPr lang="en-ZW" dirty="0"/>
          </a:p>
        </p:txBody>
      </p:sp>
      <p:sp>
        <p:nvSpPr>
          <p:cNvPr id="3" name="Content Placeholder 2">
            <a:extLst>
              <a:ext uri="{FF2B5EF4-FFF2-40B4-BE49-F238E27FC236}">
                <a16:creationId xmlns:a16="http://schemas.microsoft.com/office/drawing/2014/main" id="{9012E99F-D87B-974C-A9F2-4E391E97F372}"/>
              </a:ext>
            </a:extLst>
          </p:cNvPr>
          <p:cNvSpPr>
            <a:spLocks noGrp="1"/>
          </p:cNvSpPr>
          <p:nvPr>
            <p:ph idx="1"/>
          </p:nvPr>
        </p:nvSpPr>
        <p:spPr>
          <a:xfrm>
            <a:off x="838200" y="1543050"/>
            <a:ext cx="10515600" cy="5133975"/>
          </a:xfrm>
        </p:spPr>
        <p:txBody>
          <a:bodyPr>
            <a:noAutofit/>
          </a:bodyPr>
          <a:lstStyle/>
          <a:p>
            <a:pPr algn="just">
              <a:lnSpc>
                <a:spcPct val="150000"/>
              </a:lnSpc>
              <a:spcAft>
                <a:spcPts val="800"/>
              </a:spcAft>
            </a:pPr>
            <a:r>
              <a:rPr lang="en-ZW" sz="2000" dirty="0">
                <a:latin typeface="Tahoma" panose="020B0604030504040204" pitchFamily="34" charset="0"/>
                <a:ea typeface="Calibri" panose="020F0502020204030204" pitchFamily="34" charset="0"/>
                <a:cs typeface="Times New Roman" panose="02020603050405020304" pitchFamily="18" charset="0"/>
              </a:rPr>
              <a:t>The Ministry of Finance and Economic Investment should explain and convince the Committee why the </a:t>
            </a:r>
            <a:r>
              <a:rPr lang="en-ZW" sz="2000" b="1" dirty="0">
                <a:latin typeface="Tahoma" panose="020B0604030504040204" pitchFamily="34" charset="0"/>
                <a:ea typeface="Calibri" panose="020F0502020204030204" pitchFamily="34" charset="0"/>
                <a:cs typeface="Times New Roman" panose="02020603050405020304" pitchFamily="18" charset="0"/>
              </a:rPr>
              <a:t>Mining levy </a:t>
            </a:r>
            <a:r>
              <a:rPr lang="en-ZW" sz="2000" dirty="0">
                <a:latin typeface="Tahoma" panose="020B0604030504040204" pitchFamily="34" charset="0"/>
                <a:ea typeface="Calibri" panose="020F0502020204030204" pitchFamily="34" charset="0"/>
                <a:cs typeface="Times New Roman" panose="02020603050405020304" pitchFamily="18" charset="0"/>
              </a:rPr>
              <a:t>is always defended and not collected yet it is a source of revenue to restore our degraded environment.</a:t>
            </a:r>
          </a:p>
          <a:p>
            <a:pPr algn="just">
              <a:lnSpc>
                <a:spcPct val="150000"/>
              </a:lnSpc>
              <a:spcAft>
                <a:spcPts val="800"/>
              </a:spcAft>
            </a:pPr>
            <a:r>
              <a:rPr lang="en-ZW" sz="2000" dirty="0">
                <a:latin typeface="Tahoma" panose="020B0604030504040204" pitchFamily="34" charset="0"/>
                <a:ea typeface="Calibri" panose="020F0502020204030204" pitchFamily="34" charset="0"/>
                <a:cs typeface="Times New Roman" panose="02020603050405020304" pitchFamily="18" charset="0"/>
              </a:rPr>
              <a:t>In order to enhance the collection of revenue from </a:t>
            </a:r>
            <a:r>
              <a:rPr lang="en-ZW" sz="2000" b="1" dirty="0">
                <a:latin typeface="Tahoma" panose="020B0604030504040204" pitchFamily="34" charset="0"/>
                <a:ea typeface="Calibri" panose="020F0502020204030204" pitchFamily="34" charset="0"/>
                <a:cs typeface="Times New Roman" panose="02020603050405020304" pitchFamily="18" charset="0"/>
              </a:rPr>
              <a:t>fees</a:t>
            </a:r>
            <a:r>
              <a:rPr lang="en-ZW" sz="2000" dirty="0">
                <a:latin typeface="Tahoma" panose="020B0604030504040204" pitchFamily="34" charset="0"/>
                <a:ea typeface="Calibri" panose="020F0502020204030204" pitchFamily="34" charset="0"/>
                <a:cs typeface="Times New Roman" panose="02020603050405020304" pitchFamily="18" charset="0"/>
              </a:rPr>
              <a:t> or </a:t>
            </a:r>
            <a:r>
              <a:rPr lang="en-ZW" sz="2000" b="1" dirty="0">
                <a:latin typeface="Tahoma" panose="020B0604030504040204" pitchFamily="34" charset="0"/>
                <a:ea typeface="Calibri" panose="020F0502020204030204" pitchFamily="34" charset="0"/>
                <a:cs typeface="Times New Roman" panose="02020603050405020304" pitchFamily="18" charset="0"/>
              </a:rPr>
              <a:t>charges</a:t>
            </a:r>
            <a:r>
              <a:rPr lang="en-ZW" sz="2000" dirty="0">
                <a:latin typeface="Tahoma" panose="020B0604030504040204" pitchFamily="34" charset="0"/>
                <a:ea typeface="Calibri" panose="020F0502020204030204" pitchFamily="34" charset="0"/>
                <a:cs typeface="Times New Roman" panose="02020603050405020304" pitchFamily="18" charset="0"/>
              </a:rPr>
              <a:t> for services rendered by or received from the Agency, treasury should direct government departments that are not paying EIA fees to play their part. </a:t>
            </a:r>
          </a:p>
          <a:p>
            <a:pPr algn="just">
              <a:lnSpc>
                <a:spcPct val="150000"/>
              </a:lnSpc>
              <a:spcAft>
                <a:spcPts val="800"/>
              </a:spcAft>
            </a:pPr>
            <a:r>
              <a:rPr lang="en-ZW" sz="2000" dirty="0">
                <a:latin typeface="Tahoma" panose="020B0604030504040204" pitchFamily="34" charset="0"/>
                <a:ea typeface="Calibri" panose="020F0502020204030204" pitchFamily="34" charset="0"/>
                <a:cs typeface="Times New Roman" panose="02020603050405020304" pitchFamily="18" charset="0"/>
              </a:rPr>
              <a:t>This includes local authorities and government hospitals that are not paying environmental levies. Treasury should also allow the Agency to match its EIA fees for trans-boundary projects with other countries.  Treasury has availed only </a:t>
            </a:r>
            <a:r>
              <a:rPr lang="en-ZW" sz="2000" b="1" dirty="0">
                <a:latin typeface="Tahoma" panose="020B0604030504040204" pitchFamily="34" charset="0"/>
                <a:ea typeface="Calibri" panose="020F0502020204030204" pitchFamily="34" charset="0"/>
                <a:cs typeface="Times New Roman" panose="02020603050405020304" pitchFamily="18" charset="0"/>
              </a:rPr>
              <a:t>13%</a:t>
            </a:r>
            <a:r>
              <a:rPr lang="en-ZW" sz="2000" dirty="0">
                <a:latin typeface="Tahoma" panose="020B0604030504040204" pitchFamily="34" charset="0"/>
                <a:ea typeface="Calibri" panose="020F0502020204030204" pitchFamily="34" charset="0"/>
                <a:cs typeface="Times New Roman" panose="02020603050405020304" pitchFamily="18" charset="0"/>
              </a:rPr>
              <a:t> of its ideal budget.</a:t>
            </a:r>
          </a:p>
          <a:p>
            <a:pPr algn="just">
              <a:lnSpc>
                <a:spcPct val="150000"/>
              </a:lnSpc>
              <a:spcAft>
                <a:spcPts val="800"/>
              </a:spcAft>
            </a:pPr>
            <a:endParaRPr lang="en-ZW" sz="2000" dirty="0">
              <a:latin typeface="Tahoma" panose="020B060403050404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566532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764EF-157A-0C7F-236E-AEA8F17C9E9C}"/>
              </a:ext>
            </a:extLst>
          </p:cNvPr>
          <p:cNvSpPr>
            <a:spLocks noGrp="1"/>
          </p:cNvSpPr>
          <p:nvPr>
            <p:ph type="title"/>
          </p:nvPr>
        </p:nvSpPr>
        <p:spPr/>
        <p:txBody>
          <a:bodyPr>
            <a:normAutofit/>
          </a:bodyPr>
          <a:lstStyle/>
          <a:p>
            <a:pPr algn="ctr"/>
            <a:br>
              <a:rPr lang="en-ZW" sz="2800" b="1" dirty="0">
                <a:solidFill>
                  <a:srgbClr val="FF0000"/>
                </a:solidFill>
                <a:effectLst/>
                <a:latin typeface="Tahoma" panose="020B0604030504040204" pitchFamily="34" charset="0"/>
                <a:ea typeface="Calibri" panose="020F0502020204030204" pitchFamily="34" charset="0"/>
              </a:rPr>
            </a:br>
            <a:r>
              <a:rPr lang="en-US" sz="2800" b="1" dirty="0">
                <a:effectLst/>
                <a:latin typeface="Tahoma" panose="020B0604030504040204" pitchFamily="34" charset="0"/>
                <a:ea typeface="Calibri" panose="020F0502020204030204" pitchFamily="34" charset="0"/>
                <a:cs typeface="Times New Roman" panose="02020603050405020304" pitchFamily="18" charset="0"/>
              </a:rPr>
              <a:t>FORESTRY COMMISSION</a:t>
            </a:r>
            <a:br>
              <a:rPr lang="en-ZW" sz="2800" dirty="0">
                <a:effectLst/>
                <a:latin typeface="Calibri" panose="020F0502020204030204" pitchFamily="34" charset="0"/>
                <a:ea typeface="Calibri" panose="020F0502020204030204" pitchFamily="34" charset="0"/>
                <a:cs typeface="Times New Roman" panose="02020603050405020304" pitchFamily="18" charset="0"/>
              </a:rPr>
            </a:br>
            <a:endParaRPr lang="en-ZW" sz="2800" dirty="0"/>
          </a:p>
        </p:txBody>
      </p:sp>
      <p:sp>
        <p:nvSpPr>
          <p:cNvPr id="3" name="Content Placeholder 2">
            <a:extLst>
              <a:ext uri="{FF2B5EF4-FFF2-40B4-BE49-F238E27FC236}">
                <a16:creationId xmlns:a16="http://schemas.microsoft.com/office/drawing/2014/main" id="{7658CC6D-340F-BAF1-E6C0-2FCE8D3A11A9}"/>
              </a:ext>
            </a:extLst>
          </p:cNvPr>
          <p:cNvSpPr>
            <a:spLocks noGrp="1"/>
          </p:cNvSpPr>
          <p:nvPr>
            <p:ph idx="1"/>
          </p:nvPr>
        </p:nvSpPr>
        <p:spPr>
          <a:xfrm>
            <a:off x="838200" y="1825624"/>
            <a:ext cx="10515600" cy="5032376"/>
          </a:xfrm>
        </p:spPr>
        <p:txBody>
          <a:bodyPr>
            <a:noAutofit/>
          </a:bodyPr>
          <a:lstStyle/>
          <a:p>
            <a:pPr algn="just">
              <a:lnSpc>
                <a:spcPct val="150000"/>
              </a:lnSpc>
              <a:spcAft>
                <a:spcPts val="800"/>
              </a:spcAft>
            </a:pPr>
            <a:r>
              <a:rPr lang="en-ZW" sz="2000" dirty="0">
                <a:effectLst/>
                <a:latin typeface="Tahoma" panose="020B0604030504040204" pitchFamily="34" charset="0"/>
                <a:ea typeface="Calibri" panose="020F0502020204030204" pitchFamily="34" charset="0"/>
                <a:cs typeface="Times New Roman" panose="02020603050405020304" pitchFamily="18" charset="0"/>
              </a:rPr>
              <a:t>The Committee </a:t>
            </a:r>
            <a:r>
              <a:rPr lang="en-ZW" sz="2000" dirty="0">
                <a:latin typeface="Tahoma" panose="020B0604030504040204" pitchFamily="34" charset="0"/>
                <a:ea typeface="Calibri" panose="020F0502020204030204" pitchFamily="34" charset="0"/>
                <a:cs typeface="Times New Roman" panose="02020603050405020304" pitchFamily="18" charset="0"/>
              </a:rPr>
              <a:t>opines</a:t>
            </a:r>
            <a:r>
              <a:rPr lang="en-ZW" sz="2000" dirty="0">
                <a:effectLst/>
                <a:latin typeface="Tahoma" panose="020B0604030504040204" pitchFamily="34" charset="0"/>
                <a:ea typeface="Calibri" panose="020F0502020204030204" pitchFamily="34" charset="0"/>
                <a:cs typeface="Times New Roman" panose="02020603050405020304" pitchFamily="18" charset="0"/>
              </a:rPr>
              <a:t> that </a:t>
            </a:r>
            <a:r>
              <a:rPr lang="en-ZW" sz="2000" b="1" dirty="0">
                <a:effectLst/>
                <a:latin typeface="Tahoma" panose="020B0604030504040204" pitchFamily="34" charset="0"/>
                <a:ea typeface="Calibri" panose="020F0502020204030204" pitchFamily="34" charset="0"/>
                <a:cs typeface="Times New Roman" panose="02020603050405020304" pitchFamily="18" charset="0"/>
              </a:rPr>
              <a:t>capital injection </a:t>
            </a:r>
            <a:r>
              <a:rPr lang="en-ZW" sz="2000" dirty="0">
                <a:effectLst/>
                <a:latin typeface="Tahoma" panose="020B0604030504040204" pitchFamily="34" charset="0"/>
                <a:ea typeface="Calibri" panose="020F0502020204030204" pitchFamily="34" charset="0"/>
                <a:cs typeface="Times New Roman" panose="02020603050405020304" pitchFamily="18" charset="0"/>
              </a:rPr>
              <a:t>from Treasury to </a:t>
            </a:r>
            <a:r>
              <a:rPr lang="en-ZW" sz="2000" b="1" dirty="0">
                <a:effectLst/>
                <a:latin typeface="Tahoma" panose="020B0604030504040204" pitchFamily="34" charset="0"/>
                <a:ea typeface="Calibri" panose="020F0502020204030204" pitchFamily="34" charset="0"/>
                <a:cs typeface="Times New Roman" panose="02020603050405020304" pitchFamily="18" charset="0"/>
              </a:rPr>
              <a:t>rehabilitate the infrastructure</a:t>
            </a:r>
            <a:r>
              <a:rPr lang="en-ZW" sz="2000" dirty="0">
                <a:effectLst/>
                <a:latin typeface="Tahoma" panose="020B0604030504040204" pitchFamily="34" charset="0"/>
                <a:ea typeface="Calibri" panose="020F0502020204030204" pitchFamily="34" charset="0"/>
                <a:cs typeface="Times New Roman" panose="02020603050405020304" pitchFamily="18" charset="0"/>
              </a:rPr>
              <a:t> (</a:t>
            </a:r>
            <a:r>
              <a:rPr lang="en-ZW" sz="2000" dirty="0">
                <a:latin typeface="Tahoma" panose="020B0604030504040204" pitchFamily="34" charset="0"/>
                <a:ea typeface="Calibri" panose="020F0502020204030204" pitchFamily="34" charset="0"/>
                <a:cs typeface="Times New Roman" panose="02020603050405020304" pitchFamily="18" charset="0"/>
              </a:rPr>
              <a:t>hunting and photographic safaris and the procurement of the equipment) </a:t>
            </a:r>
            <a:r>
              <a:rPr lang="en-ZW" sz="2000" dirty="0">
                <a:effectLst/>
                <a:latin typeface="Tahoma" panose="020B0604030504040204" pitchFamily="34" charset="0"/>
                <a:ea typeface="Calibri" panose="020F0502020204030204" pitchFamily="34" charset="0"/>
                <a:cs typeface="Times New Roman" panose="02020603050405020304" pitchFamily="18" charset="0"/>
              </a:rPr>
              <a:t>guarantees 100% </a:t>
            </a:r>
            <a:r>
              <a:rPr lang="en-ZW" sz="2000" u="sng" dirty="0">
                <a:effectLst/>
                <a:latin typeface="Tahoma" panose="020B0604030504040204" pitchFamily="34" charset="0"/>
                <a:ea typeface="Calibri" panose="020F0502020204030204" pitchFamily="34" charset="0"/>
                <a:cs typeface="Times New Roman" panose="02020603050405020304" pitchFamily="18" charset="0"/>
              </a:rPr>
              <a:t>revenue collection </a:t>
            </a:r>
            <a:r>
              <a:rPr lang="en-ZW" sz="2000" dirty="0">
                <a:effectLst/>
                <a:latin typeface="Tahoma" panose="020B0604030504040204" pitchFamily="34" charset="0"/>
                <a:ea typeface="Calibri" panose="020F0502020204030204" pitchFamily="34" charset="0"/>
                <a:cs typeface="Times New Roman" panose="02020603050405020304" pitchFamily="18" charset="0"/>
              </a:rPr>
              <a:t>from the Forestry Commission.</a:t>
            </a:r>
          </a:p>
          <a:p>
            <a:pPr algn="just">
              <a:lnSpc>
                <a:spcPct val="150000"/>
              </a:lnSpc>
              <a:spcAft>
                <a:spcPts val="800"/>
              </a:spcAft>
            </a:pPr>
            <a:r>
              <a:rPr lang="en-ZW" sz="2000" dirty="0">
                <a:latin typeface="Tahoma" panose="020B0604030504040204" pitchFamily="34" charset="0"/>
                <a:ea typeface="Calibri" panose="020F0502020204030204" pitchFamily="34" charset="0"/>
                <a:cs typeface="Times New Roman" panose="02020603050405020304" pitchFamily="18" charset="0"/>
              </a:rPr>
              <a:t>Treasury should timeously avail the resources from </a:t>
            </a:r>
            <a:r>
              <a:rPr lang="en-ZW" sz="2000" b="1" dirty="0">
                <a:latin typeface="Tahoma" panose="020B0604030504040204" pitchFamily="34" charset="0"/>
                <a:ea typeface="Calibri" panose="020F0502020204030204" pitchFamily="34" charset="0"/>
                <a:cs typeface="Times New Roman" panose="02020603050405020304" pitchFamily="18" charset="0"/>
              </a:rPr>
              <a:t>Afforestation Fund </a:t>
            </a:r>
            <a:r>
              <a:rPr lang="en-ZW" sz="2000" dirty="0">
                <a:latin typeface="Tahoma" panose="020B0604030504040204" pitchFamily="34" charset="0"/>
                <a:ea typeface="Calibri" panose="020F0502020204030204" pitchFamily="34" charset="0"/>
                <a:cs typeface="Times New Roman" panose="02020603050405020304" pitchFamily="18" charset="0"/>
              </a:rPr>
              <a:t>established in terms of section 18 of the Public Finance Management Act </a:t>
            </a:r>
            <a:r>
              <a:rPr lang="en-ZW" sz="2000" i="1" dirty="0">
                <a:latin typeface="Tahoma" panose="020B0604030504040204" pitchFamily="34" charset="0"/>
                <a:ea typeface="Calibri" panose="020F0502020204030204" pitchFamily="34" charset="0"/>
                <a:cs typeface="Times New Roman" panose="02020603050405020304" pitchFamily="18" charset="0"/>
              </a:rPr>
              <a:t>[Chapter 22:19] </a:t>
            </a:r>
            <a:r>
              <a:rPr lang="en-ZW" sz="2000" dirty="0">
                <a:latin typeface="Tahoma" panose="020B0604030504040204" pitchFamily="34" charset="0"/>
                <a:ea typeface="Calibri" panose="020F0502020204030204" pitchFamily="34" charset="0"/>
                <a:cs typeface="Times New Roman" panose="02020603050405020304" pitchFamily="18" charset="0"/>
              </a:rPr>
              <a:t>for the Afforestation and re-forestation activities or Tobacco Wood Energy Programme (TWEP). TWEP is being collected from tobacco farmers and remitted to Treasury through ZIMRA.</a:t>
            </a:r>
          </a:p>
          <a:p>
            <a:pPr algn="just">
              <a:lnSpc>
                <a:spcPct val="150000"/>
              </a:lnSpc>
              <a:spcAft>
                <a:spcPts val="800"/>
              </a:spcAft>
            </a:pPr>
            <a:r>
              <a:rPr lang="en-ZW" sz="2000" dirty="0">
                <a:latin typeface="Tahoma" panose="020B0604030504040204" pitchFamily="34" charset="0"/>
                <a:ea typeface="Calibri" panose="020F0502020204030204" pitchFamily="34" charset="0"/>
                <a:cs typeface="Times New Roman" panose="02020603050405020304" pitchFamily="18" charset="0"/>
              </a:rPr>
              <a:t>The Commission should augment its revenue through safari operators lease payments, timber revenue sources, Lease fees and dividend from Allied Timbers and  other regulatory fees and fines. </a:t>
            </a:r>
            <a:endParaRPr lang="en-ZW" sz="2000" dirty="0"/>
          </a:p>
        </p:txBody>
      </p:sp>
    </p:spTree>
    <p:extLst>
      <p:ext uri="{BB962C8B-B14F-4D97-AF65-F5344CB8AC3E}">
        <p14:creationId xmlns:p14="http://schemas.microsoft.com/office/powerpoint/2010/main" val="19436723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764EF-157A-0C7F-236E-AEA8F17C9E9C}"/>
              </a:ext>
            </a:extLst>
          </p:cNvPr>
          <p:cNvSpPr>
            <a:spLocks noGrp="1"/>
          </p:cNvSpPr>
          <p:nvPr>
            <p:ph type="title"/>
          </p:nvPr>
        </p:nvSpPr>
        <p:spPr/>
        <p:txBody>
          <a:bodyPr>
            <a:normAutofit/>
          </a:bodyPr>
          <a:lstStyle/>
          <a:p>
            <a:pPr algn="ctr"/>
            <a:br>
              <a:rPr lang="en-ZW" sz="2800" b="1" dirty="0">
                <a:solidFill>
                  <a:srgbClr val="FF0000"/>
                </a:solidFill>
                <a:effectLst/>
                <a:latin typeface="Tahoma" panose="020B0604030504040204" pitchFamily="34" charset="0"/>
                <a:ea typeface="Calibri" panose="020F0502020204030204" pitchFamily="34" charset="0"/>
              </a:rPr>
            </a:br>
            <a:r>
              <a:rPr lang="en-US" sz="2800" b="1" dirty="0">
                <a:effectLst/>
                <a:latin typeface="Tahoma" panose="020B0604030504040204" pitchFamily="34" charset="0"/>
                <a:ea typeface="Calibri" panose="020F0502020204030204" pitchFamily="34" charset="0"/>
                <a:cs typeface="Times New Roman" panose="02020603050405020304" pitchFamily="18" charset="0"/>
              </a:rPr>
              <a:t>FORESTRY COMMISSION</a:t>
            </a:r>
            <a:br>
              <a:rPr lang="en-ZW" sz="2800" dirty="0">
                <a:effectLst/>
                <a:latin typeface="Calibri" panose="020F0502020204030204" pitchFamily="34" charset="0"/>
                <a:ea typeface="Calibri" panose="020F0502020204030204" pitchFamily="34" charset="0"/>
                <a:cs typeface="Times New Roman" panose="02020603050405020304" pitchFamily="18" charset="0"/>
              </a:rPr>
            </a:br>
            <a:endParaRPr lang="en-ZW" sz="2800" dirty="0"/>
          </a:p>
        </p:txBody>
      </p:sp>
      <p:sp>
        <p:nvSpPr>
          <p:cNvPr id="3" name="Content Placeholder 2">
            <a:extLst>
              <a:ext uri="{FF2B5EF4-FFF2-40B4-BE49-F238E27FC236}">
                <a16:creationId xmlns:a16="http://schemas.microsoft.com/office/drawing/2014/main" id="{7658CC6D-340F-BAF1-E6C0-2FCE8D3A11A9}"/>
              </a:ext>
            </a:extLst>
          </p:cNvPr>
          <p:cNvSpPr>
            <a:spLocks noGrp="1"/>
          </p:cNvSpPr>
          <p:nvPr>
            <p:ph idx="1"/>
          </p:nvPr>
        </p:nvSpPr>
        <p:spPr>
          <a:xfrm>
            <a:off x="838200" y="1825624"/>
            <a:ext cx="10515600" cy="4763065"/>
          </a:xfrm>
        </p:spPr>
        <p:txBody>
          <a:bodyPr>
            <a:normAutofit fontScale="40000" lnSpcReduction="20000"/>
          </a:bodyPr>
          <a:lstStyle/>
          <a:p>
            <a:pPr algn="just">
              <a:lnSpc>
                <a:spcPct val="150000"/>
              </a:lnSpc>
              <a:spcAft>
                <a:spcPts val="800"/>
              </a:spcAft>
            </a:pPr>
            <a:r>
              <a:rPr lang="en-ZW" sz="6200" dirty="0">
                <a:latin typeface="Tahoma" panose="020B0604030504040204" pitchFamily="34" charset="0"/>
                <a:ea typeface="Calibri" panose="020F0502020204030204" pitchFamily="34" charset="0"/>
                <a:cs typeface="Times New Roman" panose="02020603050405020304" pitchFamily="18" charset="0"/>
              </a:rPr>
              <a:t>The Committee observed that though the Forestry Commission is now mandated through the Forest Amendment Act to </a:t>
            </a:r>
            <a:r>
              <a:rPr lang="en-ZW" sz="6200" b="1" dirty="0">
                <a:latin typeface="Tahoma" panose="020B0604030504040204" pitchFamily="34" charset="0"/>
                <a:ea typeface="Calibri" panose="020F0502020204030204" pitchFamily="34" charset="0"/>
                <a:cs typeface="Times New Roman" panose="02020603050405020304" pitchFamily="18" charset="0"/>
              </a:rPr>
              <a:t>regulate and manage veld fires,</a:t>
            </a:r>
            <a:r>
              <a:rPr lang="en-ZW" sz="6200" dirty="0">
                <a:latin typeface="Tahoma" panose="020B0604030504040204" pitchFamily="34" charset="0"/>
                <a:ea typeface="Calibri" panose="020F0502020204030204" pitchFamily="34" charset="0"/>
                <a:cs typeface="Times New Roman" panose="02020603050405020304" pitchFamily="18" charset="0"/>
              </a:rPr>
              <a:t> there is no funding from Treasury for capacitation on this issue. </a:t>
            </a:r>
          </a:p>
          <a:p>
            <a:pPr algn="just">
              <a:lnSpc>
                <a:spcPct val="150000"/>
              </a:lnSpc>
              <a:spcAft>
                <a:spcPts val="800"/>
              </a:spcAft>
            </a:pPr>
            <a:r>
              <a:rPr lang="en-ZW" sz="6200" dirty="0">
                <a:latin typeface="Tahoma" panose="020B0604030504040204" pitchFamily="34" charset="0"/>
                <a:ea typeface="Calibri" panose="020F0502020204030204" pitchFamily="34" charset="0"/>
                <a:cs typeface="Times New Roman" panose="02020603050405020304" pitchFamily="18" charset="0"/>
              </a:rPr>
              <a:t>The Committee recommends that Treasury should avail funding earmarked for this important priority activity. </a:t>
            </a:r>
          </a:p>
          <a:p>
            <a:pPr algn="just">
              <a:lnSpc>
                <a:spcPct val="150000"/>
              </a:lnSpc>
              <a:spcAft>
                <a:spcPts val="800"/>
              </a:spcAft>
            </a:pPr>
            <a:r>
              <a:rPr lang="en-ZW" sz="6200" dirty="0">
                <a:latin typeface="Tahoma" panose="020B0604030504040204" pitchFamily="34" charset="0"/>
                <a:ea typeface="Calibri" panose="020F0502020204030204" pitchFamily="34" charset="0"/>
                <a:cs typeface="Times New Roman" panose="02020603050405020304" pitchFamily="18" charset="0"/>
              </a:rPr>
              <a:t>Treasury has allocated </a:t>
            </a:r>
            <a:r>
              <a:rPr lang="en-ZW" sz="6200" b="1" dirty="0">
                <a:latin typeface="Tahoma" panose="020B0604030504040204" pitchFamily="34" charset="0"/>
                <a:ea typeface="Calibri" panose="020F0502020204030204" pitchFamily="34" charset="0"/>
                <a:cs typeface="Times New Roman" panose="02020603050405020304" pitchFamily="18" charset="0"/>
              </a:rPr>
              <a:t>27% </a:t>
            </a:r>
            <a:r>
              <a:rPr lang="en-ZW" sz="6200" dirty="0">
                <a:latin typeface="Tahoma" panose="020B0604030504040204" pitchFamily="34" charset="0"/>
                <a:ea typeface="Calibri" panose="020F0502020204030204" pitchFamily="34" charset="0"/>
                <a:cs typeface="Times New Roman" panose="02020603050405020304" pitchFamily="18" charset="0"/>
              </a:rPr>
              <a:t>of the Commission’s ideal budget.</a:t>
            </a:r>
            <a:endParaRPr lang="en-ZW" sz="62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endParaRPr lang="en-ZW" sz="6200" dirty="0">
              <a:effectLst/>
              <a:latin typeface="Tahoma" panose="020B0604030504040204" pitchFamily="34" charset="0"/>
              <a:ea typeface="Calibri" panose="020F0502020204030204" pitchFamily="34" charset="0"/>
              <a:cs typeface="Times New Roman" panose="02020603050405020304" pitchFamily="18" charset="0"/>
            </a:endParaRPr>
          </a:p>
          <a:p>
            <a:pPr algn="just">
              <a:lnSpc>
                <a:spcPct val="150000"/>
              </a:lnSpc>
              <a:spcAft>
                <a:spcPts val="800"/>
              </a:spcAft>
            </a:pPr>
            <a:endParaRPr lang="en-ZW" dirty="0">
              <a:effectLst/>
              <a:latin typeface="Calibri" panose="020F0502020204030204" pitchFamily="34" charset="0"/>
              <a:ea typeface="Calibri" panose="020F0502020204030204" pitchFamily="34" charset="0"/>
              <a:cs typeface="Times New Roman" panose="02020603050405020304" pitchFamily="18" charset="0"/>
            </a:endParaRPr>
          </a:p>
          <a:p>
            <a:endParaRPr lang="en-ZW" dirty="0"/>
          </a:p>
        </p:txBody>
      </p:sp>
    </p:spTree>
    <p:extLst>
      <p:ext uri="{BB962C8B-B14F-4D97-AF65-F5344CB8AC3E}">
        <p14:creationId xmlns:p14="http://schemas.microsoft.com/office/powerpoint/2010/main" val="35088191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64043-EB98-B1F3-C5FB-6DCC76937138}"/>
              </a:ext>
            </a:extLst>
          </p:cNvPr>
          <p:cNvSpPr>
            <a:spLocks noGrp="1"/>
          </p:cNvSpPr>
          <p:nvPr>
            <p:ph type="title"/>
          </p:nvPr>
        </p:nvSpPr>
        <p:spPr>
          <a:xfrm>
            <a:off x="838200" y="345874"/>
            <a:ext cx="10515600" cy="1325563"/>
          </a:xfrm>
        </p:spPr>
        <p:txBody>
          <a:bodyPr>
            <a:normAutofit fontScale="90000"/>
          </a:bodyPr>
          <a:lstStyle/>
          <a:p>
            <a:pPr algn="ctr"/>
            <a:br>
              <a:rPr lang="en-ZW" sz="2800" b="1" dirty="0">
                <a:solidFill>
                  <a:srgbClr val="FF0000"/>
                </a:solidFill>
                <a:effectLst/>
                <a:latin typeface="Tahoma" panose="020B0604030504040204" pitchFamily="34" charset="0"/>
                <a:ea typeface="Calibri" panose="020F0502020204030204" pitchFamily="34" charset="0"/>
              </a:rPr>
            </a:br>
            <a:br>
              <a:rPr lang="en-ZW" sz="2800" b="1" dirty="0">
                <a:solidFill>
                  <a:srgbClr val="FF0000"/>
                </a:solidFill>
                <a:effectLst/>
                <a:latin typeface="Tahoma" panose="020B0604030504040204" pitchFamily="34" charset="0"/>
                <a:ea typeface="Calibri" panose="020F0502020204030204" pitchFamily="34" charset="0"/>
              </a:rPr>
            </a:br>
            <a:r>
              <a:rPr lang="en-ZW" sz="2800" b="1" dirty="0">
                <a:effectLst/>
                <a:latin typeface="Tahoma" panose="020B0604030504040204" pitchFamily="34" charset="0"/>
                <a:ea typeface="Calibri" panose="020F0502020204030204" pitchFamily="34" charset="0"/>
                <a:cs typeface="Times New Roman" panose="02020603050405020304" pitchFamily="18" charset="0"/>
              </a:rPr>
              <a:t>WEATHER, CLIMATE AND SEISMOLOGY PROGRAMME</a:t>
            </a:r>
            <a:br>
              <a:rPr lang="en-ZW" sz="2800" b="1" dirty="0">
                <a:effectLst/>
                <a:latin typeface="Tahoma" panose="020B0604030504040204" pitchFamily="34" charset="0"/>
                <a:ea typeface="Calibri" panose="020F0502020204030204" pitchFamily="34" charset="0"/>
                <a:cs typeface="Times New Roman" panose="02020603050405020304" pitchFamily="18" charset="0"/>
              </a:rPr>
            </a:br>
            <a:endParaRPr lang="en-ZW" sz="2800" dirty="0"/>
          </a:p>
        </p:txBody>
      </p:sp>
      <p:sp>
        <p:nvSpPr>
          <p:cNvPr id="3" name="Content Placeholder 2">
            <a:extLst>
              <a:ext uri="{FF2B5EF4-FFF2-40B4-BE49-F238E27FC236}">
                <a16:creationId xmlns:a16="http://schemas.microsoft.com/office/drawing/2014/main" id="{7EF73C5F-1D0B-5F09-DA2E-3362DD69B16B}"/>
              </a:ext>
            </a:extLst>
          </p:cNvPr>
          <p:cNvSpPr>
            <a:spLocks noGrp="1"/>
          </p:cNvSpPr>
          <p:nvPr>
            <p:ph idx="1"/>
          </p:nvPr>
        </p:nvSpPr>
        <p:spPr>
          <a:xfrm>
            <a:off x="838200" y="1825625"/>
            <a:ext cx="10515600" cy="4902434"/>
          </a:xfrm>
          <a:effectLst/>
          <a:scene3d>
            <a:camera prst="orthographicFront"/>
            <a:lightRig rig="threePt" dir="t"/>
          </a:scene3d>
          <a:sp3d>
            <a:bevelT w="165100" prst="coolSlant"/>
          </a:sp3d>
        </p:spPr>
        <p:txBody>
          <a:bodyPr>
            <a:normAutofit fontScale="70000" lnSpcReduction="20000"/>
          </a:bodyPr>
          <a:lstStyle/>
          <a:p>
            <a:pPr algn="just">
              <a:lnSpc>
                <a:spcPct val="160000"/>
              </a:lnSpc>
            </a:pPr>
            <a:r>
              <a:rPr lang="en-ZW" sz="2200" dirty="0">
                <a:latin typeface="Tahoma" panose="020B0604030504040204" pitchFamily="34" charset="0"/>
                <a:ea typeface="Calibri" panose="020F0502020204030204" pitchFamily="34" charset="0"/>
                <a:cs typeface="Times New Roman" panose="02020603050405020304" pitchFamily="18" charset="0"/>
              </a:rPr>
              <a:t>The Committee observed that there are currently no existing revenue generation measures to sustain this programme yet it is very crucial. The Met Department owes Cobra security company, ZINWA, ZESA, and </a:t>
            </a:r>
            <a:r>
              <a:rPr lang="en-ZW" sz="2200" dirty="0" err="1">
                <a:latin typeface="Tahoma" panose="020B0604030504040204" pitchFamily="34" charset="0"/>
                <a:ea typeface="Calibri" panose="020F0502020204030204" pitchFamily="34" charset="0"/>
                <a:cs typeface="Times New Roman" panose="02020603050405020304" pitchFamily="18" charset="0"/>
              </a:rPr>
              <a:t>Telone</a:t>
            </a:r>
            <a:r>
              <a:rPr lang="en-ZW" sz="2200" dirty="0">
                <a:latin typeface="Tahoma" panose="020B0604030504040204" pitchFamily="34" charset="0"/>
                <a:ea typeface="Calibri" panose="020F0502020204030204" pitchFamily="34" charset="0"/>
                <a:cs typeface="Times New Roman" panose="02020603050405020304" pitchFamily="18" charset="0"/>
              </a:rPr>
              <a:t> a total of </a:t>
            </a:r>
            <a:r>
              <a:rPr lang="en-ZW" sz="2200" b="1" dirty="0">
                <a:latin typeface="Tahoma" panose="020B0604030504040204" pitchFamily="34" charset="0"/>
                <a:ea typeface="Calibri" panose="020F0502020204030204" pitchFamily="34" charset="0"/>
                <a:cs typeface="Times New Roman" panose="02020603050405020304" pitchFamily="18" charset="0"/>
              </a:rPr>
              <a:t>ZW$14million</a:t>
            </a:r>
            <a:r>
              <a:rPr lang="en-ZW" sz="2200" dirty="0">
                <a:latin typeface="Tahoma" panose="020B0604030504040204" pitchFamily="34" charset="0"/>
                <a:ea typeface="Calibri" panose="020F0502020204030204" pitchFamily="34" charset="0"/>
                <a:cs typeface="Times New Roman" panose="02020603050405020304" pitchFamily="18" charset="0"/>
              </a:rPr>
              <a:t>. </a:t>
            </a:r>
            <a:r>
              <a:rPr lang="en-ZW" sz="2200" b="1" dirty="0">
                <a:latin typeface="Tahoma" panose="020B0604030504040204" pitchFamily="34" charset="0"/>
                <a:ea typeface="Calibri" panose="020F0502020204030204" pitchFamily="34" charset="0"/>
                <a:cs typeface="Times New Roman" panose="02020603050405020304" pitchFamily="18" charset="0"/>
              </a:rPr>
              <a:t>Thus, the amount that will be disbursed will be used to pay the debt.</a:t>
            </a:r>
          </a:p>
          <a:p>
            <a:pPr algn="just">
              <a:lnSpc>
                <a:spcPct val="160000"/>
              </a:lnSpc>
            </a:pPr>
            <a:r>
              <a:rPr lang="en-ZW" sz="2200" dirty="0">
                <a:latin typeface="Tahoma" panose="020B0604030504040204" pitchFamily="34" charset="0"/>
                <a:ea typeface="Calibri" panose="020F0502020204030204" pitchFamily="34" charset="0"/>
                <a:cs typeface="Times New Roman" panose="02020603050405020304" pitchFamily="18" charset="0"/>
              </a:rPr>
              <a:t>The Committee is concerned that treasury hasn’t paid for projects equipment tendered in 2022 financial year, ( </a:t>
            </a:r>
            <a:r>
              <a:rPr lang="en-ZW" sz="2200" i="1" dirty="0">
                <a:latin typeface="Tahoma" panose="020B0604030504040204" pitchFamily="34" charset="0"/>
                <a:ea typeface="Calibri" panose="020F0502020204030204" pitchFamily="34" charset="0"/>
                <a:cs typeface="Times New Roman" panose="02020603050405020304" pitchFamily="18" charset="0"/>
              </a:rPr>
              <a:t>These are Automatic Weather and Observation System, Automatic Weather Station and Digital Stations </a:t>
            </a:r>
            <a:r>
              <a:rPr lang="en-ZW" sz="2200" dirty="0">
                <a:latin typeface="Tahoma" panose="020B0604030504040204" pitchFamily="34" charset="0"/>
                <a:ea typeface="Calibri" panose="020F0502020204030204" pitchFamily="34" charset="0"/>
                <a:cs typeface="Times New Roman" panose="02020603050405020304" pitchFamily="18" charset="0"/>
              </a:rPr>
              <a:t>amounting </a:t>
            </a:r>
            <a:r>
              <a:rPr lang="en-ZW" sz="2200" b="1" dirty="0">
                <a:latin typeface="Tahoma" panose="020B0604030504040204" pitchFamily="34" charset="0"/>
                <a:ea typeface="Calibri" panose="020F0502020204030204" pitchFamily="34" charset="0"/>
                <a:cs typeface="Times New Roman" panose="02020603050405020304" pitchFamily="18" charset="0"/>
              </a:rPr>
              <a:t>ZW$1.6 Bn</a:t>
            </a:r>
            <a:r>
              <a:rPr lang="en-ZW" sz="2200" dirty="0">
                <a:latin typeface="Tahoma" panose="020B0604030504040204" pitchFamily="34" charset="0"/>
                <a:ea typeface="Calibri" panose="020F0502020204030204" pitchFamily="34" charset="0"/>
                <a:cs typeface="Times New Roman" panose="02020603050405020304" pitchFamily="18" charset="0"/>
              </a:rPr>
              <a:t>) including Radar project amounting to </a:t>
            </a:r>
            <a:r>
              <a:rPr lang="en-ZW" sz="2200" b="1" dirty="0">
                <a:latin typeface="Tahoma" panose="020B0604030504040204" pitchFamily="34" charset="0"/>
                <a:ea typeface="Calibri" panose="020F0502020204030204" pitchFamily="34" charset="0"/>
                <a:cs typeface="Times New Roman" panose="02020603050405020304" pitchFamily="18" charset="0"/>
              </a:rPr>
              <a:t>ZW$700 000</a:t>
            </a:r>
            <a:r>
              <a:rPr lang="en-ZW" sz="2200" dirty="0">
                <a:latin typeface="Tahoma" panose="020B0604030504040204" pitchFamily="34" charset="0"/>
                <a:ea typeface="Calibri" panose="020F0502020204030204" pitchFamily="34" charset="0"/>
                <a:cs typeface="Times New Roman" panose="02020603050405020304" pitchFamily="18" charset="0"/>
              </a:rPr>
              <a:t>.</a:t>
            </a:r>
          </a:p>
          <a:p>
            <a:pPr algn="just">
              <a:lnSpc>
                <a:spcPct val="160000"/>
              </a:lnSpc>
            </a:pPr>
            <a:r>
              <a:rPr lang="en-ZW" sz="2200" dirty="0">
                <a:latin typeface="Tahoma" panose="020B0604030504040204" pitchFamily="34" charset="0"/>
                <a:ea typeface="Calibri" panose="020F0502020204030204" pitchFamily="34" charset="0"/>
                <a:cs typeface="Times New Roman" panose="02020603050405020304" pitchFamily="18" charset="0"/>
              </a:rPr>
              <a:t>Treasury should avail adequate funding for this programme to enable the relevant department to procure off-road vehicles for field work, to resuscitate upper air stations for upper air observation as well as procuring the necessary consumables. </a:t>
            </a:r>
          </a:p>
          <a:p>
            <a:pPr algn="just">
              <a:lnSpc>
                <a:spcPct val="160000"/>
              </a:lnSpc>
            </a:pPr>
            <a:r>
              <a:rPr lang="en-ZW" sz="2200" dirty="0">
                <a:latin typeface="Tahoma" panose="020B0604030504040204" pitchFamily="34" charset="0"/>
                <a:ea typeface="Calibri" panose="020F0502020204030204" pitchFamily="34" charset="0"/>
                <a:cs typeface="Times New Roman" panose="02020603050405020304" pitchFamily="18" charset="0"/>
              </a:rPr>
              <a:t>This programme should be prioritised because it anchors climate change mainstreaming activities, adaptation interventions, delivery of  the country’s climate change commitments, co-financing and the payment of outstanding international subscriptions.</a:t>
            </a:r>
          </a:p>
        </p:txBody>
      </p:sp>
    </p:spTree>
    <p:extLst>
      <p:ext uri="{BB962C8B-B14F-4D97-AF65-F5344CB8AC3E}">
        <p14:creationId xmlns:p14="http://schemas.microsoft.com/office/powerpoint/2010/main" val="31159225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ABBC6-2D00-40A7-9A73-4BAFC91982C4}"/>
              </a:ext>
            </a:extLst>
          </p:cNvPr>
          <p:cNvSpPr>
            <a:spLocks noGrp="1"/>
          </p:cNvSpPr>
          <p:nvPr>
            <p:ph type="title"/>
          </p:nvPr>
        </p:nvSpPr>
        <p:spPr/>
        <p:txBody>
          <a:bodyPr>
            <a:noAutofit/>
          </a:bodyPr>
          <a:lstStyle/>
          <a:p>
            <a:pPr algn="ctr"/>
            <a:r>
              <a:rPr lang="en-ZW" sz="3200" b="1" dirty="0">
                <a:solidFill>
                  <a:srgbClr val="FF0000"/>
                </a:solidFill>
                <a:latin typeface="Tahoma" panose="020B0604030504040204" pitchFamily="34" charset="0"/>
                <a:ea typeface="Calibri" panose="020F0502020204030204" pitchFamily="34" charset="0"/>
                <a:cs typeface="Times New Roman" panose="02020603050405020304" pitchFamily="18" charset="0"/>
              </a:rPr>
              <a:t>THE MINISTRY OF TOURISM AND HOSPITALITY INDUSTRY 2024 BUDGET SUMMARY</a:t>
            </a:r>
            <a:endParaRPr lang="en-ZW" sz="3200" dirty="0"/>
          </a:p>
        </p:txBody>
      </p:sp>
      <p:graphicFrame>
        <p:nvGraphicFramePr>
          <p:cNvPr id="5" name="Content Placeholder 4">
            <a:extLst>
              <a:ext uri="{FF2B5EF4-FFF2-40B4-BE49-F238E27FC236}">
                <a16:creationId xmlns:a16="http://schemas.microsoft.com/office/drawing/2014/main" id="{6E841462-0E2E-4726-85EE-D2D2832EB5CB}"/>
              </a:ext>
            </a:extLst>
          </p:cNvPr>
          <p:cNvGraphicFramePr>
            <a:graphicFrameLocks noGrp="1"/>
          </p:cNvGraphicFramePr>
          <p:nvPr>
            <p:ph idx="1"/>
            <p:extLst>
              <p:ext uri="{D42A27DB-BD31-4B8C-83A1-F6EECF244321}">
                <p14:modId xmlns:p14="http://schemas.microsoft.com/office/powerpoint/2010/main" val="96542498"/>
              </p:ext>
            </p:extLst>
          </p:nvPr>
        </p:nvGraphicFramePr>
        <p:xfrm>
          <a:off x="696312" y="1690688"/>
          <a:ext cx="10657488" cy="5046441"/>
        </p:xfrm>
        <a:graphic>
          <a:graphicData uri="http://schemas.openxmlformats.org/drawingml/2006/table">
            <a:tbl>
              <a:tblPr firstRow="1" firstCol="1" bandRow="1">
                <a:tableStyleId>{5C22544A-7EE6-4342-B048-85BDC9FD1C3A}</a:tableStyleId>
              </a:tblPr>
              <a:tblGrid>
                <a:gridCol w="2664372">
                  <a:extLst>
                    <a:ext uri="{9D8B030D-6E8A-4147-A177-3AD203B41FA5}">
                      <a16:colId xmlns:a16="http://schemas.microsoft.com/office/drawing/2014/main" val="1796159648"/>
                    </a:ext>
                  </a:extLst>
                </a:gridCol>
                <a:gridCol w="2664372">
                  <a:extLst>
                    <a:ext uri="{9D8B030D-6E8A-4147-A177-3AD203B41FA5}">
                      <a16:colId xmlns:a16="http://schemas.microsoft.com/office/drawing/2014/main" val="4093201029"/>
                    </a:ext>
                  </a:extLst>
                </a:gridCol>
                <a:gridCol w="2664372">
                  <a:extLst>
                    <a:ext uri="{9D8B030D-6E8A-4147-A177-3AD203B41FA5}">
                      <a16:colId xmlns:a16="http://schemas.microsoft.com/office/drawing/2014/main" val="2020455424"/>
                    </a:ext>
                  </a:extLst>
                </a:gridCol>
                <a:gridCol w="2664372">
                  <a:extLst>
                    <a:ext uri="{9D8B030D-6E8A-4147-A177-3AD203B41FA5}">
                      <a16:colId xmlns:a16="http://schemas.microsoft.com/office/drawing/2014/main" val="1107970363"/>
                    </a:ext>
                  </a:extLst>
                </a:gridCol>
              </a:tblGrid>
              <a:tr h="791451">
                <a:tc>
                  <a:txBody>
                    <a:bodyPr/>
                    <a:lstStyle/>
                    <a:p>
                      <a:pPr>
                        <a:lnSpc>
                          <a:spcPct val="107000"/>
                        </a:lnSpc>
                        <a:spcAft>
                          <a:spcPts val="800"/>
                        </a:spcAft>
                      </a:pPr>
                      <a:r>
                        <a:rPr lang="en-ZW" sz="2000">
                          <a:effectLst/>
                        </a:rPr>
                        <a:t>IDEAL BUDGET</a:t>
                      </a:r>
                    </a:p>
                    <a:p>
                      <a:pPr>
                        <a:lnSpc>
                          <a:spcPct val="107000"/>
                        </a:lnSpc>
                        <a:spcAft>
                          <a:spcPts val="0"/>
                        </a:spcAft>
                      </a:pPr>
                      <a:r>
                        <a:rPr lang="en-ZW" sz="2000">
                          <a:effectLst/>
                        </a:rPr>
                        <a:t> </a:t>
                      </a:r>
                      <a:endParaRPr lang="en-ZW"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ZW" sz="2000" dirty="0">
                          <a:effectLst/>
                        </a:rPr>
                        <a:t> </a:t>
                      </a:r>
                      <a:endParaRPr lang="en-ZW"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ZW" sz="2000">
                          <a:effectLst/>
                        </a:rPr>
                        <a:t>BUDGET ALLOCATION</a:t>
                      </a:r>
                    </a:p>
                    <a:p>
                      <a:pPr>
                        <a:lnSpc>
                          <a:spcPct val="107000"/>
                        </a:lnSpc>
                        <a:spcAft>
                          <a:spcPts val="0"/>
                        </a:spcAft>
                      </a:pPr>
                      <a:r>
                        <a:rPr lang="en-ZW" sz="2000">
                          <a:effectLst/>
                        </a:rPr>
                        <a:t> </a:t>
                      </a:r>
                      <a:endParaRPr lang="en-ZW"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ZW" sz="2000">
                          <a:effectLst/>
                        </a:rPr>
                        <a:t>% ALLOCATION</a:t>
                      </a:r>
                    </a:p>
                    <a:p>
                      <a:pPr>
                        <a:lnSpc>
                          <a:spcPct val="107000"/>
                        </a:lnSpc>
                        <a:spcAft>
                          <a:spcPts val="0"/>
                        </a:spcAft>
                      </a:pPr>
                      <a:r>
                        <a:rPr lang="en-ZW" sz="2000">
                          <a:effectLst/>
                        </a:rPr>
                        <a:t> </a:t>
                      </a:r>
                      <a:endParaRPr lang="en-ZW"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63685714"/>
                  </a:ext>
                </a:extLst>
              </a:tr>
              <a:tr h="791451">
                <a:tc>
                  <a:txBody>
                    <a:bodyPr/>
                    <a:lstStyle/>
                    <a:p>
                      <a:pPr>
                        <a:lnSpc>
                          <a:spcPct val="107000"/>
                        </a:lnSpc>
                        <a:spcAft>
                          <a:spcPts val="800"/>
                        </a:spcAft>
                      </a:pPr>
                      <a:r>
                        <a:rPr lang="en-ZW" sz="2000">
                          <a:effectLst/>
                        </a:rPr>
                        <a:t>Total Budget </a:t>
                      </a:r>
                    </a:p>
                    <a:p>
                      <a:pPr>
                        <a:lnSpc>
                          <a:spcPct val="107000"/>
                        </a:lnSpc>
                        <a:spcAft>
                          <a:spcPts val="0"/>
                        </a:spcAft>
                      </a:pPr>
                      <a:r>
                        <a:rPr lang="en-ZW" sz="2000">
                          <a:effectLst/>
                        </a:rPr>
                        <a:t> </a:t>
                      </a:r>
                      <a:endParaRPr lang="en-ZW"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ZW" sz="2000">
                          <a:effectLst/>
                        </a:rPr>
                        <a:t>ZW$438 Bn</a:t>
                      </a:r>
                      <a:endParaRPr lang="en-ZW"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ZW" sz="2000">
                          <a:effectLst/>
                        </a:rPr>
                        <a:t>ZW$50.7 Bn</a:t>
                      </a:r>
                      <a:endParaRPr lang="en-ZW"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ZW" sz="2000">
                          <a:effectLst/>
                        </a:rPr>
                        <a:t>11.5</a:t>
                      </a:r>
                      <a:endParaRPr lang="en-ZW"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31439195"/>
                  </a:ext>
                </a:extLst>
              </a:tr>
              <a:tr h="791451">
                <a:tc>
                  <a:txBody>
                    <a:bodyPr/>
                    <a:lstStyle/>
                    <a:p>
                      <a:pPr>
                        <a:lnSpc>
                          <a:spcPct val="107000"/>
                        </a:lnSpc>
                        <a:spcAft>
                          <a:spcPts val="800"/>
                        </a:spcAft>
                      </a:pPr>
                      <a:r>
                        <a:rPr lang="en-ZW" sz="2000">
                          <a:effectLst/>
                        </a:rPr>
                        <a:t>Programme 1 </a:t>
                      </a:r>
                    </a:p>
                    <a:p>
                      <a:pPr>
                        <a:lnSpc>
                          <a:spcPct val="107000"/>
                        </a:lnSpc>
                        <a:spcAft>
                          <a:spcPts val="800"/>
                        </a:spcAft>
                      </a:pPr>
                      <a:r>
                        <a:rPr lang="en-ZW" sz="2000">
                          <a:effectLst/>
                        </a:rPr>
                        <a:t>Policy and Admin</a:t>
                      </a:r>
                      <a:endParaRPr lang="en-ZW"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ZW" sz="2000">
                          <a:effectLst/>
                        </a:rPr>
                        <a:t>ZW$101.7 Bn</a:t>
                      </a:r>
                    </a:p>
                    <a:p>
                      <a:pPr>
                        <a:lnSpc>
                          <a:spcPct val="107000"/>
                        </a:lnSpc>
                        <a:spcAft>
                          <a:spcPts val="800"/>
                        </a:spcAft>
                      </a:pPr>
                      <a:r>
                        <a:rPr lang="en-ZW" sz="2000">
                          <a:effectLst/>
                        </a:rPr>
                        <a:t> </a:t>
                      </a:r>
                      <a:endParaRPr lang="en-ZW"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rowSpan="3">
                  <a:txBody>
                    <a:bodyPr/>
                    <a:lstStyle/>
                    <a:p>
                      <a:pPr>
                        <a:lnSpc>
                          <a:spcPct val="107000"/>
                        </a:lnSpc>
                        <a:spcAft>
                          <a:spcPts val="0"/>
                        </a:spcAft>
                      </a:pPr>
                      <a:r>
                        <a:rPr lang="en-ZW" sz="2000" dirty="0">
                          <a:effectLst/>
                        </a:rPr>
                        <a:t> </a:t>
                      </a:r>
                    </a:p>
                    <a:p>
                      <a:pPr>
                        <a:lnSpc>
                          <a:spcPct val="107000"/>
                        </a:lnSpc>
                        <a:spcAft>
                          <a:spcPts val="0"/>
                        </a:spcAft>
                      </a:pPr>
                      <a:r>
                        <a:rPr lang="en-ZW" sz="2000" dirty="0">
                          <a:effectLst/>
                        </a:rPr>
                        <a:t> </a:t>
                      </a:r>
                    </a:p>
                    <a:p>
                      <a:pPr>
                        <a:lnSpc>
                          <a:spcPct val="107000"/>
                        </a:lnSpc>
                        <a:spcAft>
                          <a:spcPts val="0"/>
                        </a:spcAft>
                      </a:pPr>
                      <a:r>
                        <a:rPr lang="en-ZW" sz="2000" dirty="0">
                          <a:effectLst/>
                        </a:rPr>
                        <a:t> </a:t>
                      </a:r>
                    </a:p>
                    <a:p>
                      <a:pPr>
                        <a:lnSpc>
                          <a:spcPct val="107000"/>
                        </a:lnSpc>
                        <a:spcAft>
                          <a:spcPts val="0"/>
                        </a:spcAft>
                      </a:pPr>
                      <a:r>
                        <a:rPr lang="en-ZW" sz="2000" dirty="0">
                          <a:effectLst/>
                        </a:rPr>
                        <a:t>ZW$41.3 Bn</a:t>
                      </a:r>
                    </a:p>
                    <a:p>
                      <a:pPr>
                        <a:lnSpc>
                          <a:spcPct val="107000"/>
                        </a:lnSpc>
                        <a:spcAft>
                          <a:spcPts val="0"/>
                        </a:spcAft>
                      </a:pPr>
                      <a:r>
                        <a:rPr lang="en-ZW" sz="2000" dirty="0">
                          <a:effectLst/>
                        </a:rPr>
                        <a:t> </a:t>
                      </a:r>
                    </a:p>
                    <a:p>
                      <a:pPr>
                        <a:lnSpc>
                          <a:spcPct val="107000"/>
                        </a:lnSpc>
                        <a:spcAft>
                          <a:spcPts val="800"/>
                        </a:spcAft>
                      </a:pPr>
                      <a:r>
                        <a:rPr lang="en-ZW" sz="2000" dirty="0">
                          <a:effectLst/>
                        </a:rPr>
                        <a:t> </a:t>
                      </a:r>
                      <a:endParaRPr lang="en-ZW"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rowSpan="3">
                  <a:txBody>
                    <a:bodyPr/>
                    <a:lstStyle/>
                    <a:p>
                      <a:pPr>
                        <a:lnSpc>
                          <a:spcPct val="107000"/>
                        </a:lnSpc>
                        <a:spcAft>
                          <a:spcPts val="0"/>
                        </a:spcAft>
                      </a:pPr>
                      <a:r>
                        <a:rPr lang="en-ZW" sz="2000">
                          <a:effectLst/>
                        </a:rPr>
                        <a:t> </a:t>
                      </a:r>
                    </a:p>
                    <a:p>
                      <a:pPr>
                        <a:lnSpc>
                          <a:spcPct val="107000"/>
                        </a:lnSpc>
                        <a:spcAft>
                          <a:spcPts val="0"/>
                        </a:spcAft>
                      </a:pPr>
                      <a:r>
                        <a:rPr lang="en-ZW" sz="2000">
                          <a:effectLst/>
                        </a:rPr>
                        <a:t> </a:t>
                      </a:r>
                    </a:p>
                    <a:p>
                      <a:pPr>
                        <a:lnSpc>
                          <a:spcPct val="107000"/>
                        </a:lnSpc>
                        <a:spcAft>
                          <a:spcPts val="0"/>
                        </a:spcAft>
                      </a:pPr>
                      <a:r>
                        <a:rPr lang="en-ZW" sz="2000">
                          <a:effectLst/>
                        </a:rPr>
                        <a:t> </a:t>
                      </a:r>
                    </a:p>
                    <a:p>
                      <a:pPr>
                        <a:lnSpc>
                          <a:spcPct val="107000"/>
                        </a:lnSpc>
                        <a:spcAft>
                          <a:spcPts val="0"/>
                        </a:spcAft>
                      </a:pPr>
                      <a:r>
                        <a:rPr lang="en-ZW" sz="2000">
                          <a:effectLst/>
                        </a:rPr>
                        <a:t>19.2</a:t>
                      </a:r>
                      <a:endParaRPr lang="en-ZW"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81117613"/>
                  </a:ext>
                </a:extLst>
              </a:tr>
              <a:tr h="791451">
                <a:tc>
                  <a:txBody>
                    <a:bodyPr/>
                    <a:lstStyle/>
                    <a:p>
                      <a:pPr>
                        <a:lnSpc>
                          <a:spcPct val="107000"/>
                        </a:lnSpc>
                        <a:spcAft>
                          <a:spcPts val="800"/>
                        </a:spcAft>
                      </a:pPr>
                      <a:r>
                        <a:rPr lang="en-ZW" sz="2000">
                          <a:effectLst/>
                        </a:rPr>
                        <a:t>Programme 2</a:t>
                      </a:r>
                    </a:p>
                    <a:p>
                      <a:pPr>
                        <a:lnSpc>
                          <a:spcPct val="107000"/>
                        </a:lnSpc>
                        <a:spcAft>
                          <a:spcPts val="800"/>
                        </a:spcAft>
                      </a:pPr>
                      <a:r>
                        <a:rPr lang="en-ZW" sz="2000">
                          <a:effectLst/>
                        </a:rPr>
                        <a:t>Tourism Promotion</a:t>
                      </a:r>
                      <a:endParaRPr lang="en-ZW"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ZW" sz="2000">
                          <a:effectLst/>
                        </a:rPr>
                        <a:t>ZW$15.5 Bn</a:t>
                      </a:r>
                      <a:endParaRPr lang="en-ZW"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en-ZW"/>
                    </a:p>
                  </a:txBody>
                  <a:tcPr/>
                </a:tc>
                <a:tc vMerge="1">
                  <a:txBody>
                    <a:bodyPr/>
                    <a:lstStyle/>
                    <a:p>
                      <a:endParaRPr lang="en-ZW"/>
                    </a:p>
                  </a:txBody>
                  <a:tcPr/>
                </a:tc>
                <a:extLst>
                  <a:ext uri="{0D108BD9-81ED-4DB2-BD59-A6C34878D82A}">
                    <a16:rowId xmlns:a16="http://schemas.microsoft.com/office/drawing/2014/main" val="191163017"/>
                  </a:ext>
                </a:extLst>
              </a:tr>
              <a:tr h="791451">
                <a:tc>
                  <a:txBody>
                    <a:bodyPr/>
                    <a:lstStyle/>
                    <a:p>
                      <a:pPr>
                        <a:lnSpc>
                          <a:spcPct val="107000"/>
                        </a:lnSpc>
                        <a:spcAft>
                          <a:spcPts val="800"/>
                        </a:spcAft>
                      </a:pPr>
                      <a:r>
                        <a:rPr lang="en-ZW" sz="2000">
                          <a:effectLst/>
                        </a:rPr>
                        <a:t>Programme 3</a:t>
                      </a:r>
                    </a:p>
                    <a:p>
                      <a:pPr>
                        <a:lnSpc>
                          <a:spcPct val="107000"/>
                        </a:lnSpc>
                        <a:spcAft>
                          <a:spcPts val="800"/>
                        </a:spcAft>
                      </a:pPr>
                      <a:r>
                        <a:rPr lang="en-ZW" sz="2000">
                          <a:effectLst/>
                        </a:rPr>
                        <a:t>Tourism Development</a:t>
                      </a:r>
                      <a:endParaRPr lang="en-ZW"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ZW" sz="2000">
                          <a:effectLst/>
                        </a:rPr>
                        <a:t>ZW$97.5 Bn</a:t>
                      </a:r>
                      <a:endParaRPr lang="en-ZW"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en-ZW"/>
                    </a:p>
                  </a:txBody>
                  <a:tcPr/>
                </a:tc>
                <a:tc vMerge="1">
                  <a:txBody>
                    <a:bodyPr/>
                    <a:lstStyle/>
                    <a:p>
                      <a:endParaRPr lang="en-ZW"/>
                    </a:p>
                  </a:txBody>
                  <a:tcPr/>
                </a:tc>
                <a:extLst>
                  <a:ext uri="{0D108BD9-81ED-4DB2-BD59-A6C34878D82A}">
                    <a16:rowId xmlns:a16="http://schemas.microsoft.com/office/drawing/2014/main" val="793149276"/>
                  </a:ext>
                </a:extLst>
              </a:tr>
              <a:tr h="1089186">
                <a:tc>
                  <a:txBody>
                    <a:bodyPr/>
                    <a:lstStyle/>
                    <a:p>
                      <a:pPr>
                        <a:lnSpc>
                          <a:spcPct val="107000"/>
                        </a:lnSpc>
                        <a:spcAft>
                          <a:spcPts val="800"/>
                        </a:spcAft>
                      </a:pPr>
                      <a:r>
                        <a:rPr lang="en-ZW" sz="2000" dirty="0">
                          <a:effectLst/>
                        </a:rPr>
                        <a:t>Programme 4</a:t>
                      </a:r>
                    </a:p>
                    <a:p>
                      <a:pPr>
                        <a:lnSpc>
                          <a:spcPct val="107000"/>
                        </a:lnSpc>
                        <a:spcAft>
                          <a:spcPts val="800"/>
                        </a:spcAft>
                      </a:pPr>
                      <a:r>
                        <a:rPr lang="en-ZW" sz="2000" dirty="0">
                          <a:effectLst/>
                        </a:rPr>
                        <a:t>Grant support for ZTA and MOTDC</a:t>
                      </a:r>
                      <a:endParaRPr lang="en-ZW"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ZW" sz="2000">
                          <a:effectLst/>
                        </a:rPr>
                        <a:t>ZW$223.3Bn</a:t>
                      </a:r>
                      <a:endParaRPr lang="en-ZW"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ZW" sz="2000">
                          <a:effectLst/>
                        </a:rPr>
                        <a:t>ZW$9.4Bn</a:t>
                      </a:r>
                    </a:p>
                    <a:p>
                      <a:pPr>
                        <a:lnSpc>
                          <a:spcPct val="107000"/>
                        </a:lnSpc>
                        <a:spcAft>
                          <a:spcPts val="800"/>
                        </a:spcAft>
                      </a:pPr>
                      <a:r>
                        <a:rPr lang="en-ZW" sz="2000">
                          <a:effectLst/>
                        </a:rPr>
                        <a:t> </a:t>
                      </a:r>
                      <a:endParaRPr lang="en-ZW"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ZW" sz="2000" dirty="0">
                          <a:effectLst/>
                        </a:rPr>
                        <a:t>4.2</a:t>
                      </a:r>
                      <a:endParaRPr lang="en-ZW"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46309832"/>
                  </a:ext>
                </a:extLst>
              </a:tr>
            </a:tbl>
          </a:graphicData>
        </a:graphic>
      </p:graphicFrame>
    </p:spTree>
    <p:extLst>
      <p:ext uri="{BB962C8B-B14F-4D97-AF65-F5344CB8AC3E}">
        <p14:creationId xmlns:p14="http://schemas.microsoft.com/office/powerpoint/2010/main" val="7741765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B3FBE-B86A-667B-27C5-2B53CC1EC968}"/>
              </a:ext>
            </a:extLst>
          </p:cNvPr>
          <p:cNvSpPr>
            <a:spLocks noGrp="1"/>
          </p:cNvSpPr>
          <p:nvPr>
            <p:ph type="title"/>
          </p:nvPr>
        </p:nvSpPr>
        <p:spPr/>
        <p:txBody>
          <a:bodyPr>
            <a:normAutofit fontScale="90000"/>
          </a:bodyPr>
          <a:lstStyle/>
          <a:p>
            <a:pPr algn="ctr"/>
            <a:br>
              <a:rPr lang="en-ZW" sz="3100" b="1" dirty="0">
                <a:solidFill>
                  <a:srgbClr val="FF0000"/>
                </a:solidFill>
                <a:effectLst/>
                <a:latin typeface="Tahoma" panose="020B0604030504040204" pitchFamily="34" charset="0"/>
                <a:ea typeface="Calibri" panose="020F0502020204030204" pitchFamily="34" charset="0"/>
                <a:cs typeface="Times New Roman" panose="02020603050405020304" pitchFamily="18" charset="0"/>
              </a:rPr>
            </a:br>
            <a:br>
              <a:rPr lang="en-ZW" sz="3100" b="1" dirty="0">
                <a:solidFill>
                  <a:srgbClr val="FF0000"/>
                </a:solidFill>
                <a:effectLst/>
                <a:latin typeface="Tahoma" panose="020B0604030504040204" pitchFamily="34" charset="0"/>
                <a:ea typeface="Calibri" panose="020F0502020204030204" pitchFamily="34" charset="0"/>
                <a:cs typeface="Times New Roman" panose="02020603050405020304" pitchFamily="18" charset="0"/>
              </a:rPr>
            </a:br>
            <a:r>
              <a:rPr lang="en-US" sz="3100" b="1" dirty="0">
                <a:effectLst/>
                <a:latin typeface="Tahoma" panose="020B0604030504040204" pitchFamily="34" charset="0"/>
                <a:ea typeface="Calibri" panose="020F0502020204030204" pitchFamily="34" charset="0"/>
                <a:cs typeface="Times New Roman" panose="02020603050405020304" pitchFamily="18" charset="0"/>
              </a:rPr>
              <a:t>ZIMBABWE TOURISM AUTHORITY</a:t>
            </a:r>
            <a:br>
              <a:rPr lang="en-ZW" sz="4400" dirty="0">
                <a:effectLst/>
                <a:latin typeface="Calibri" panose="020F0502020204030204" pitchFamily="34" charset="0"/>
                <a:ea typeface="Calibri" panose="020F0502020204030204" pitchFamily="34" charset="0"/>
                <a:cs typeface="Times New Roman" panose="02020603050405020304" pitchFamily="18" charset="0"/>
              </a:rPr>
            </a:br>
            <a:endParaRPr lang="en-ZW" dirty="0"/>
          </a:p>
        </p:txBody>
      </p:sp>
      <p:sp>
        <p:nvSpPr>
          <p:cNvPr id="3" name="Content Placeholder 2">
            <a:extLst>
              <a:ext uri="{FF2B5EF4-FFF2-40B4-BE49-F238E27FC236}">
                <a16:creationId xmlns:a16="http://schemas.microsoft.com/office/drawing/2014/main" id="{AAB5721D-714F-9AE8-E6BF-DF85D845CAA8}"/>
              </a:ext>
            </a:extLst>
          </p:cNvPr>
          <p:cNvSpPr>
            <a:spLocks noGrp="1"/>
          </p:cNvSpPr>
          <p:nvPr>
            <p:ph idx="1"/>
          </p:nvPr>
        </p:nvSpPr>
        <p:spPr>
          <a:xfrm>
            <a:off x="838200" y="1690688"/>
            <a:ext cx="10515600" cy="4351338"/>
          </a:xfrm>
        </p:spPr>
        <p:txBody>
          <a:bodyPr>
            <a:noAutofit/>
          </a:bodyPr>
          <a:lstStyle/>
          <a:p>
            <a:pPr marL="0" indent="0" algn="just">
              <a:lnSpc>
                <a:spcPct val="100000"/>
              </a:lnSpc>
              <a:spcAft>
                <a:spcPts val="800"/>
              </a:spcAft>
              <a:buNone/>
            </a:pPr>
            <a:r>
              <a:rPr lang="en-ZW" sz="2000" dirty="0">
                <a:effectLst/>
                <a:latin typeface="Tahoma" panose="020B0604030504040204" pitchFamily="34" charset="0"/>
                <a:ea typeface="Calibri" panose="020F0502020204030204" pitchFamily="34" charset="0"/>
                <a:cs typeface="Times New Roman" panose="02020603050405020304" pitchFamily="18" charset="0"/>
              </a:rPr>
              <a:t>Existing sources of revenue from ZTA include;</a:t>
            </a:r>
            <a:endParaRPr lang="en-ZW"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0000"/>
              </a:lnSpc>
              <a:spcAft>
                <a:spcPts val="0"/>
              </a:spcAft>
              <a:buFont typeface="+mj-lt"/>
              <a:buAutoNum type="romanLcPeriod"/>
            </a:pPr>
            <a:r>
              <a:rPr lang="en-ZW" sz="2000" dirty="0">
                <a:effectLst/>
                <a:latin typeface="Tahoma" panose="020B0604030504040204" pitchFamily="34" charset="0"/>
                <a:ea typeface="Calibri" panose="020F0502020204030204" pitchFamily="34" charset="0"/>
                <a:cs typeface="Times New Roman" panose="02020603050405020304" pitchFamily="18" charset="0"/>
              </a:rPr>
              <a:t>Tourism Levy</a:t>
            </a:r>
            <a:endParaRPr lang="en-ZW"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0000"/>
              </a:lnSpc>
              <a:spcAft>
                <a:spcPts val="0"/>
              </a:spcAft>
              <a:buFont typeface="+mj-lt"/>
              <a:buAutoNum type="romanLcPeriod"/>
            </a:pPr>
            <a:r>
              <a:rPr lang="en-ZW" sz="2000" dirty="0">
                <a:effectLst/>
                <a:latin typeface="Tahoma" panose="020B0604030504040204" pitchFamily="34" charset="0"/>
                <a:ea typeface="Calibri" panose="020F0502020204030204" pitchFamily="34" charset="0"/>
                <a:cs typeface="Times New Roman" panose="02020603050405020304" pitchFamily="18" charset="0"/>
              </a:rPr>
              <a:t>Annual Registration/Licensing Fees contributing 6% of ZTA’s revenue</a:t>
            </a:r>
            <a:endParaRPr lang="en-ZW"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0000"/>
              </a:lnSpc>
              <a:spcAft>
                <a:spcPts val="0"/>
              </a:spcAft>
              <a:buFont typeface="+mj-lt"/>
              <a:buAutoNum type="romanLcPeriod"/>
            </a:pPr>
            <a:r>
              <a:rPr lang="en-ZW" sz="2000" dirty="0">
                <a:effectLst/>
                <a:latin typeface="Tahoma" panose="020B0604030504040204" pitchFamily="34" charset="0"/>
                <a:ea typeface="Calibri" panose="020F0502020204030204" pitchFamily="34" charset="0"/>
                <a:cs typeface="Times New Roman" panose="02020603050405020304" pitchFamily="18" charset="0"/>
              </a:rPr>
              <a:t>Government Grant complimenting ZTA revenue streams</a:t>
            </a:r>
            <a:endParaRPr lang="en-ZW"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0000"/>
              </a:lnSpc>
              <a:spcAft>
                <a:spcPts val="0"/>
              </a:spcAft>
              <a:buFont typeface="+mj-lt"/>
              <a:buAutoNum type="romanLcPeriod"/>
            </a:pPr>
            <a:r>
              <a:rPr lang="en-US" sz="2000" dirty="0">
                <a:effectLst/>
                <a:latin typeface="Tahoma" panose="020B0604030504040204" pitchFamily="34" charset="0"/>
                <a:ea typeface="Calibri" panose="020F0502020204030204" pitchFamily="34" charset="0"/>
                <a:cs typeface="Times New Roman" panose="02020603050405020304" pitchFamily="18" charset="0"/>
              </a:rPr>
              <a:t>Automation of business processes to enhance revenue mobilisation, registration and levy compliance enforcement</a:t>
            </a:r>
            <a:endParaRPr lang="en-ZW"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gn="just">
              <a:lnSpc>
                <a:spcPct val="100000"/>
              </a:lnSpc>
              <a:spcAft>
                <a:spcPts val="800"/>
              </a:spcAft>
              <a:buFont typeface="+mj-lt"/>
              <a:buAutoNum type="romanLcPeriod"/>
            </a:pPr>
            <a:r>
              <a:rPr lang="en-US" sz="2000" dirty="0">
                <a:effectLst/>
                <a:latin typeface="Tahoma" panose="020B0604030504040204" pitchFamily="34" charset="0"/>
                <a:ea typeface="Calibri" panose="020F0502020204030204" pitchFamily="34" charset="0"/>
                <a:cs typeface="Times New Roman" panose="02020603050405020304" pitchFamily="18" charset="0"/>
              </a:rPr>
              <a:t>The Tourism Revolving Fund through</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a:effectLst/>
                <a:latin typeface="Tahoma" panose="020B0604030504040204" pitchFamily="34" charset="0"/>
                <a:ea typeface="Calibri" panose="020F0502020204030204" pitchFamily="34" charset="0"/>
                <a:cs typeface="Times New Roman" panose="02020603050405020304" pitchFamily="18" charset="0"/>
              </a:rPr>
              <a:t>recapitalization and investment in the Tourism </a:t>
            </a:r>
            <a:r>
              <a:rPr lang="en-US" sz="2000" dirty="0">
                <a:latin typeface="Tahoma" panose="020B0604030504040204" pitchFamily="34" charset="0"/>
                <a:ea typeface="Calibri" panose="020F0502020204030204" pitchFamily="34" charset="0"/>
                <a:cs typeface="Times New Roman" panose="02020603050405020304" pitchFamily="18" charset="0"/>
              </a:rPr>
              <a:t>Sector </a:t>
            </a:r>
          </a:p>
          <a:p>
            <a:pPr marL="0" indent="0" algn="just">
              <a:lnSpc>
                <a:spcPct val="100000"/>
              </a:lnSpc>
              <a:spcAft>
                <a:spcPts val="800"/>
              </a:spcAft>
              <a:buNone/>
            </a:pPr>
            <a:r>
              <a:rPr lang="en-US" sz="2000" b="1" dirty="0">
                <a:latin typeface="Tahoma" panose="020B0604030504040204" pitchFamily="34" charset="0"/>
                <a:ea typeface="Calibri" panose="020F0502020204030204" pitchFamily="34" charset="0"/>
                <a:cs typeface="Times New Roman" panose="02020603050405020304" pitchFamily="18" charset="0"/>
              </a:rPr>
              <a:t>NB: At best these revenue sources are not adequate for its self-sustenance </a:t>
            </a:r>
          </a:p>
          <a:p>
            <a:pPr marL="0" indent="0" algn="just">
              <a:lnSpc>
                <a:spcPct val="150000"/>
              </a:lnSpc>
              <a:spcAft>
                <a:spcPts val="800"/>
              </a:spcAft>
              <a:buNone/>
            </a:pPr>
            <a:endParaRPr lang="en-US" sz="2000" dirty="0">
              <a:latin typeface="Tahoma" panose="020B0604030504040204" pitchFamily="34" charset="0"/>
              <a:ea typeface="Calibri" panose="020F0502020204030204" pitchFamily="34" charset="0"/>
              <a:cs typeface="Times New Roman" panose="02020603050405020304" pitchFamily="18" charset="0"/>
            </a:endParaRPr>
          </a:p>
          <a:p>
            <a:pPr marL="0" indent="0" algn="just">
              <a:lnSpc>
                <a:spcPct val="150000"/>
              </a:lnSpc>
              <a:spcAft>
                <a:spcPts val="800"/>
              </a:spcAft>
              <a:buNone/>
            </a:pPr>
            <a:endParaRPr lang="en-ZW" sz="2000" dirty="0"/>
          </a:p>
          <a:p>
            <a:pPr marL="342900" lvl="0" indent="-342900" algn="just">
              <a:lnSpc>
                <a:spcPct val="150000"/>
              </a:lnSpc>
              <a:spcAft>
                <a:spcPts val="800"/>
              </a:spcAft>
              <a:buFont typeface="+mj-lt"/>
              <a:buAutoNum type="romanLcPeriod"/>
            </a:pPr>
            <a:endParaRPr lang="en-US" sz="2000" dirty="0">
              <a:effectLst/>
              <a:latin typeface="Tahoma" panose="020B0604030504040204" pitchFamily="34" charset="0"/>
              <a:ea typeface="Calibri" panose="020F0502020204030204" pitchFamily="34" charset="0"/>
              <a:cs typeface="Times New Roman" panose="02020603050405020304" pitchFamily="18" charset="0"/>
            </a:endParaRPr>
          </a:p>
          <a:p>
            <a:pPr marL="342900" lvl="0" indent="-342900" algn="just">
              <a:lnSpc>
                <a:spcPct val="150000"/>
              </a:lnSpc>
              <a:spcAft>
                <a:spcPts val="800"/>
              </a:spcAft>
              <a:buFont typeface="+mj-lt"/>
              <a:buAutoNum type="romanLcPeriod"/>
            </a:pPr>
            <a:endParaRPr lang="en-ZW"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452987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A02A1-9D8F-4785-B002-18287780CC89}"/>
              </a:ext>
            </a:extLst>
          </p:cNvPr>
          <p:cNvSpPr>
            <a:spLocks noGrp="1"/>
          </p:cNvSpPr>
          <p:nvPr>
            <p:ph type="title"/>
          </p:nvPr>
        </p:nvSpPr>
        <p:spPr/>
        <p:txBody>
          <a:bodyPr>
            <a:normAutofit/>
          </a:bodyPr>
          <a:lstStyle/>
          <a:p>
            <a:pPr algn="ctr"/>
            <a:r>
              <a:rPr lang="en-US" sz="3600" b="1" dirty="0">
                <a:latin typeface="Tahoma" panose="020B0604030504040204" pitchFamily="34" charset="0"/>
                <a:ea typeface="Calibri" panose="020F0502020204030204" pitchFamily="34" charset="0"/>
                <a:cs typeface="Times New Roman" panose="02020603050405020304" pitchFamily="18" charset="0"/>
              </a:rPr>
              <a:t>ZIMBABWE TOURISM AUTHORITY</a:t>
            </a:r>
            <a:endParaRPr lang="en-ZW" sz="3600" dirty="0"/>
          </a:p>
        </p:txBody>
      </p:sp>
      <p:sp>
        <p:nvSpPr>
          <p:cNvPr id="3" name="Content Placeholder 2">
            <a:extLst>
              <a:ext uri="{FF2B5EF4-FFF2-40B4-BE49-F238E27FC236}">
                <a16:creationId xmlns:a16="http://schemas.microsoft.com/office/drawing/2014/main" id="{72C8DAB1-3D3A-4E34-8F61-0A0667B4D048}"/>
              </a:ext>
            </a:extLst>
          </p:cNvPr>
          <p:cNvSpPr>
            <a:spLocks noGrp="1"/>
          </p:cNvSpPr>
          <p:nvPr>
            <p:ph idx="1"/>
          </p:nvPr>
        </p:nvSpPr>
        <p:spPr/>
        <p:txBody>
          <a:bodyPr>
            <a:noAutofit/>
          </a:bodyPr>
          <a:lstStyle/>
          <a:p>
            <a:pPr>
              <a:lnSpc>
                <a:spcPct val="150000"/>
              </a:lnSpc>
            </a:pPr>
            <a:r>
              <a:rPr lang="en-ZW" sz="2000" dirty="0">
                <a:latin typeface="Tahoma" panose="020B0604030504040204" pitchFamily="34" charset="0"/>
                <a:ea typeface="Tahoma" panose="020B0604030504040204" pitchFamily="34" charset="0"/>
                <a:cs typeface="Tahoma" panose="020B0604030504040204" pitchFamily="34" charset="0"/>
              </a:rPr>
              <a:t>The creation of a new Ministry requires new, focused and well funded strategies to boost the performance of the sector according to international best practices</a:t>
            </a:r>
          </a:p>
          <a:p>
            <a:pPr>
              <a:lnSpc>
                <a:spcPct val="150000"/>
              </a:lnSpc>
            </a:pPr>
            <a:r>
              <a:rPr lang="en-ZW" sz="2000" dirty="0">
                <a:latin typeface="Tahoma" panose="020B0604030504040204" pitchFamily="34" charset="0"/>
                <a:ea typeface="Tahoma" panose="020B0604030504040204" pitchFamily="34" charset="0"/>
                <a:cs typeface="Tahoma" panose="020B0604030504040204" pitchFamily="34" charset="0"/>
              </a:rPr>
              <a:t>The Committee observed that Treasury allocation for the Ministry does not recognise the 4.25% contribution of the Tourism sector to the GDP nor its 2% employment contribution.</a:t>
            </a:r>
          </a:p>
          <a:p>
            <a:pPr>
              <a:lnSpc>
                <a:spcPct val="150000"/>
              </a:lnSpc>
            </a:pPr>
            <a:r>
              <a:rPr lang="en-ZW" sz="2000" dirty="0">
                <a:latin typeface="Tahoma" panose="020B0604030504040204" pitchFamily="34" charset="0"/>
                <a:ea typeface="Tahoma" panose="020B0604030504040204" pitchFamily="34" charset="0"/>
                <a:cs typeface="Tahoma" panose="020B0604030504040204" pitchFamily="34" charset="0"/>
              </a:rPr>
              <a:t>Furthermore, the budget allocation is not cognisant of the essence of targeting domestic, regional and international markets in terms of tourism development and promotion.</a:t>
            </a:r>
          </a:p>
          <a:p>
            <a:pPr>
              <a:lnSpc>
                <a:spcPct val="150000"/>
              </a:lnSpc>
            </a:pPr>
            <a:r>
              <a:rPr lang="en-ZW" sz="2000" dirty="0">
                <a:latin typeface="Tahoma" panose="020B0604030504040204" pitchFamily="34" charset="0"/>
                <a:ea typeface="Tahoma" panose="020B0604030504040204" pitchFamily="34" charset="0"/>
                <a:cs typeface="Tahoma" panose="020B0604030504040204" pitchFamily="34" charset="0"/>
              </a:rPr>
              <a:t>The budget allocation negates the devolution thrust embraced by the Ministry within all the ten provinces.</a:t>
            </a:r>
          </a:p>
        </p:txBody>
      </p:sp>
    </p:spTree>
    <p:extLst>
      <p:ext uri="{BB962C8B-B14F-4D97-AF65-F5344CB8AC3E}">
        <p14:creationId xmlns:p14="http://schemas.microsoft.com/office/powerpoint/2010/main" val="37239993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A02A1-9D8F-4785-B002-18287780CC89}"/>
              </a:ext>
            </a:extLst>
          </p:cNvPr>
          <p:cNvSpPr>
            <a:spLocks noGrp="1"/>
          </p:cNvSpPr>
          <p:nvPr>
            <p:ph type="title"/>
          </p:nvPr>
        </p:nvSpPr>
        <p:spPr/>
        <p:txBody>
          <a:bodyPr>
            <a:normAutofit/>
          </a:bodyPr>
          <a:lstStyle/>
          <a:p>
            <a:pPr algn="ctr"/>
            <a:r>
              <a:rPr lang="en-US" sz="3600" b="1" dirty="0">
                <a:latin typeface="Tahoma" panose="020B0604030504040204" pitchFamily="34" charset="0"/>
                <a:ea typeface="Calibri" panose="020F0502020204030204" pitchFamily="34" charset="0"/>
                <a:cs typeface="Times New Roman" panose="02020603050405020304" pitchFamily="18" charset="0"/>
              </a:rPr>
              <a:t>ZIMBABWE TOURISM AUTHORITY</a:t>
            </a:r>
            <a:endParaRPr lang="en-ZW" sz="3600" dirty="0"/>
          </a:p>
        </p:txBody>
      </p:sp>
      <p:sp>
        <p:nvSpPr>
          <p:cNvPr id="3" name="Content Placeholder 2">
            <a:extLst>
              <a:ext uri="{FF2B5EF4-FFF2-40B4-BE49-F238E27FC236}">
                <a16:creationId xmlns:a16="http://schemas.microsoft.com/office/drawing/2014/main" id="{72C8DAB1-3D3A-4E34-8F61-0A0667B4D048}"/>
              </a:ext>
            </a:extLst>
          </p:cNvPr>
          <p:cNvSpPr>
            <a:spLocks noGrp="1"/>
          </p:cNvSpPr>
          <p:nvPr>
            <p:ph idx="1"/>
          </p:nvPr>
        </p:nvSpPr>
        <p:spPr/>
        <p:txBody>
          <a:bodyPr>
            <a:normAutofit fontScale="70000" lnSpcReduction="20000"/>
          </a:bodyPr>
          <a:lstStyle/>
          <a:p>
            <a:pPr algn="just">
              <a:lnSpc>
                <a:spcPct val="170000"/>
              </a:lnSpc>
            </a:pPr>
            <a:endParaRPr lang="en-ZW" dirty="0"/>
          </a:p>
          <a:p>
            <a:pPr algn="just">
              <a:lnSpc>
                <a:spcPct val="170000"/>
              </a:lnSpc>
            </a:pPr>
            <a:r>
              <a:rPr lang="en-ZW" sz="2900" dirty="0">
                <a:latin typeface="Tahoma" panose="020B0604030504040204" pitchFamily="34" charset="0"/>
                <a:ea typeface="Tahoma" panose="020B0604030504040204" pitchFamily="34" charset="0"/>
                <a:cs typeface="Tahoma" panose="020B0604030504040204" pitchFamily="34" charset="0"/>
              </a:rPr>
              <a:t>The new Ministry is critically short-staffed, without  a centrally dedicated office accommodation and severely under resourced in terms of the tools of trade.</a:t>
            </a:r>
          </a:p>
          <a:p>
            <a:pPr algn="just">
              <a:lnSpc>
                <a:spcPct val="170000"/>
              </a:lnSpc>
            </a:pPr>
            <a:r>
              <a:rPr lang="en-ZW" sz="2900" dirty="0">
                <a:latin typeface="Tahoma" panose="020B0604030504040204" pitchFamily="34" charset="0"/>
                <a:ea typeface="Tahoma" panose="020B0604030504040204" pitchFamily="34" charset="0"/>
                <a:cs typeface="Tahoma" panose="020B0604030504040204" pitchFamily="34" charset="0"/>
              </a:rPr>
              <a:t>Tourism promotion plays a crucial role in the engaging and re-engaging drive but without adequate funding it will be extremely difficult to deal with destination management. </a:t>
            </a:r>
          </a:p>
          <a:p>
            <a:pPr algn="just">
              <a:lnSpc>
                <a:spcPct val="170000"/>
              </a:lnSpc>
            </a:pPr>
            <a:r>
              <a:rPr lang="en-ZW" sz="2900" dirty="0">
                <a:latin typeface="Tahoma" panose="020B0604030504040204" pitchFamily="34" charset="0"/>
                <a:ea typeface="Tahoma" panose="020B0604030504040204" pitchFamily="34" charset="0"/>
                <a:cs typeface="Tahoma" panose="020B0604030504040204" pitchFamily="34" charset="0"/>
              </a:rPr>
              <a:t>There should be sufficient funding to bid to host major tourism conferences. The country needs to be a stand alone destination and not be packaged with other destinations. </a:t>
            </a:r>
          </a:p>
          <a:p>
            <a:pPr marL="0" indent="0">
              <a:buNone/>
            </a:pPr>
            <a:endParaRPr lang="en-ZW" dirty="0"/>
          </a:p>
        </p:txBody>
      </p:sp>
    </p:spTree>
    <p:extLst>
      <p:ext uri="{BB962C8B-B14F-4D97-AF65-F5344CB8AC3E}">
        <p14:creationId xmlns:p14="http://schemas.microsoft.com/office/powerpoint/2010/main" val="11174995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A02A1-9D8F-4785-B002-18287780CC89}"/>
              </a:ext>
            </a:extLst>
          </p:cNvPr>
          <p:cNvSpPr>
            <a:spLocks noGrp="1"/>
          </p:cNvSpPr>
          <p:nvPr>
            <p:ph type="title"/>
          </p:nvPr>
        </p:nvSpPr>
        <p:spPr/>
        <p:txBody>
          <a:bodyPr>
            <a:normAutofit/>
          </a:bodyPr>
          <a:lstStyle/>
          <a:p>
            <a:pPr algn="ctr"/>
            <a:r>
              <a:rPr lang="en-US" sz="3600" b="1" dirty="0">
                <a:latin typeface="Tahoma" panose="020B0604030504040204" pitchFamily="34" charset="0"/>
                <a:ea typeface="Calibri" panose="020F0502020204030204" pitchFamily="34" charset="0"/>
                <a:cs typeface="Times New Roman" panose="02020603050405020304" pitchFamily="18" charset="0"/>
              </a:rPr>
              <a:t>ZIMBABWE TOURISM AUTHORITY</a:t>
            </a:r>
            <a:endParaRPr lang="en-ZW" sz="3600" dirty="0"/>
          </a:p>
        </p:txBody>
      </p:sp>
      <p:sp>
        <p:nvSpPr>
          <p:cNvPr id="3" name="Content Placeholder 2">
            <a:extLst>
              <a:ext uri="{FF2B5EF4-FFF2-40B4-BE49-F238E27FC236}">
                <a16:creationId xmlns:a16="http://schemas.microsoft.com/office/drawing/2014/main" id="{72C8DAB1-3D3A-4E34-8F61-0A0667B4D048}"/>
              </a:ext>
            </a:extLst>
          </p:cNvPr>
          <p:cNvSpPr>
            <a:spLocks noGrp="1"/>
          </p:cNvSpPr>
          <p:nvPr>
            <p:ph idx="1"/>
          </p:nvPr>
        </p:nvSpPr>
        <p:spPr/>
        <p:txBody>
          <a:bodyPr>
            <a:normAutofit fontScale="55000" lnSpcReduction="20000"/>
          </a:bodyPr>
          <a:lstStyle/>
          <a:p>
            <a:pPr algn="just">
              <a:lnSpc>
                <a:spcPct val="170000"/>
              </a:lnSpc>
            </a:pPr>
            <a:endParaRPr lang="en-ZW" sz="2900" dirty="0">
              <a:latin typeface="Tahoma" panose="020B0604030504040204" pitchFamily="34" charset="0"/>
              <a:ea typeface="Tahoma" panose="020B0604030504040204" pitchFamily="34" charset="0"/>
              <a:cs typeface="Tahoma" panose="020B0604030504040204" pitchFamily="34" charset="0"/>
            </a:endParaRPr>
          </a:p>
          <a:p>
            <a:pPr algn="just">
              <a:lnSpc>
                <a:spcPct val="170000"/>
              </a:lnSpc>
            </a:pPr>
            <a:r>
              <a:rPr lang="en-ZW" sz="2900" dirty="0">
                <a:latin typeface="Tahoma" panose="020B0604030504040204" pitchFamily="34" charset="0"/>
                <a:ea typeface="Tahoma" panose="020B0604030504040204" pitchFamily="34" charset="0"/>
                <a:cs typeface="Tahoma" panose="020B0604030504040204" pitchFamily="34" charset="0"/>
              </a:rPr>
              <a:t>The Budget allocation towards tourism promotion shows a fatal omission and disregard the timing of contracts signing where the industry works two years in advance. </a:t>
            </a:r>
          </a:p>
          <a:p>
            <a:pPr algn="just">
              <a:lnSpc>
                <a:spcPct val="170000"/>
              </a:lnSpc>
            </a:pPr>
            <a:r>
              <a:rPr lang="en-ZW" sz="2900" dirty="0">
                <a:latin typeface="Tahoma" panose="020B0604030504040204" pitchFamily="34" charset="0"/>
                <a:ea typeface="Tahoma" panose="020B0604030504040204" pitchFamily="34" charset="0"/>
                <a:cs typeface="Tahoma" panose="020B0604030504040204" pitchFamily="34" charset="0"/>
              </a:rPr>
              <a:t>Thus, contracts for the year 2025/2026 are signed in 2023 and prices for these years will be in brochures already in travel agencies in every feeder market following trade across the globe. Bookings will already be in the system, based on contractual obligations with tour operators, airlines and agents. </a:t>
            </a:r>
          </a:p>
          <a:p>
            <a:pPr algn="just">
              <a:lnSpc>
                <a:spcPct val="170000"/>
              </a:lnSpc>
            </a:pPr>
            <a:r>
              <a:rPr lang="en-ZW" sz="2900" dirty="0">
                <a:latin typeface="Tahoma" panose="020B0604030504040204" pitchFamily="34" charset="0"/>
                <a:ea typeface="Tahoma" panose="020B0604030504040204" pitchFamily="34" charset="0"/>
                <a:cs typeface="Tahoma" panose="020B0604030504040204" pitchFamily="34" charset="0"/>
              </a:rPr>
              <a:t>This is basically why the Committee supports the presence of tourism attachés’ in both major and emerging markets but without the requisite financial resources, our tourism continues to lag behind.</a:t>
            </a:r>
          </a:p>
          <a:p>
            <a:pPr algn="just">
              <a:lnSpc>
                <a:spcPct val="170000"/>
              </a:lnSpc>
            </a:pPr>
            <a:r>
              <a:rPr lang="en-ZW" sz="2900" dirty="0">
                <a:latin typeface="Tahoma" panose="020B0604030504040204" pitchFamily="34" charset="0"/>
                <a:ea typeface="Tahoma" panose="020B0604030504040204" pitchFamily="34" charset="0"/>
                <a:cs typeface="Tahoma" panose="020B0604030504040204" pitchFamily="34" charset="0"/>
              </a:rPr>
              <a:t>Treasury should increase the budget allocations for the Ministry so that it acquires stands for mixed-use development such as  Tourism Villages where operators and regulators are house at one place.</a:t>
            </a:r>
          </a:p>
          <a:p>
            <a:pPr marL="0" indent="0">
              <a:buNone/>
            </a:pPr>
            <a:endParaRPr lang="en-ZW" dirty="0"/>
          </a:p>
        </p:txBody>
      </p:sp>
    </p:spTree>
    <p:extLst>
      <p:ext uri="{BB962C8B-B14F-4D97-AF65-F5344CB8AC3E}">
        <p14:creationId xmlns:p14="http://schemas.microsoft.com/office/powerpoint/2010/main" val="19660227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08A86-5D40-EB13-0915-8B38ADCA3552}"/>
              </a:ext>
            </a:extLst>
          </p:cNvPr>
          <p:cNvSpPr>
            <a:spLocks noGrp="1"/>
          </p:cNvSpPr>
          <p:nvPr>
            <p:ph type="title"/>
          </p:nvPr>
        </p:nvSpPr>
        <p:spPr/>
        <p:txBody>
          <a:bodyPr>
            <a:normAutofit/>
          </a:bodyPr>
          <a:lstStyle/>
          <a:p>
            <a:pPr algn="ctr"/>
            <a:br>
              <a:rPr lang="en-ZW" sz="2800" b="1" dirty="0">
                <a:solidFill>
                  <a:srgbClr val="FF0000"/>
                </a:solidFill>
                <a:effectLst/>
                <a:latin typeface="Tahoma" panose="020B0604030504040204" pitchFamily="34" charset="0"/>
                <a:ea typeface="Calibri" panose="020F0502020204030204" pitchFamily="34" charset="0"/>
              </a:rPr>
            </a:br>
            <a:r>
              <a:rPr lang="en-ZW" sz="2800" b="1" dirty="0">
                <a:effectLst/>
                <a:latin typeface="Tahoma" panose="020B0604030504040204" pitchFamily="34" charset="0"/>
                <a:ea typeface="Calibri" panose="020F0502020204030204" pitchFamily="34" charset="0"/>
                <a:cs typeface="Times New Roman" panose="02020603050405020304" pitchFamily="18" charset="0"/>
              </a:rPr>
              <a:t>ZIMBABWE TOURISM AUTHORITY</a:t>
            </a:r>
            <a:br>
              <a:rPr lang="en-ZW" sz="2800" dirty="0">
                <a:effectLst/>
                <a:latin typeface="Calibri" panose="020F0502020204030204" pitchFamily="34" charset="0"/>
                <a:ea typeface="Calibri" panose="020F0502020204030204" pitchFamily="34" charset="0"/>
                <a:cs typeface="Times New Roman" panose="02020603050405020304" pitchFamily="18" charset="0"/>
              </a:rPr>
            </a:br>
            <a:endParaRPr lang="en-ZW" sz="2800" dirty="0"/>
          </a:p>
        </p:txBody>
      </p:sp>
      <p:sp>
        <p:nvSpPr>
          <p:cNvPr id="3" name="Content Placeholder 2">
            <a:extLst>
              <a:ext uri="{FF2B5EF4-FFF2-40B4-BE49-F238E27FC236}">
                <a16:creationId xmlns:a16="http://schemas.microsoft.com/office/drawing/2014/main" id="{F5748246-3905-D889-00B9-4A8861A4CFF5}"/>
              </a:ext>
            </a:extLst>
          </p:cNvPr>
          <p:cNvSpPr>
            <a:spLocks noGrp="1"/>
          </p:cNvSpPr>
          <p:nvPr>
            <p:ph idx="1"/>
          </p:nvPr>
        </p:nvSpPr>
        <p:spPr>
          <a:xfrm>
            <a:off x="838200" y="1825625"/>
            <a:ext cx="10515600" cy="4854308"/>
          </a:xfrm>
        </p:spPr>
        <p:txBody>
          <a:bodyPr>
            <a:normAutofit fontScale="40000" lnSpcReduction="20000"/>
          </a:bodyPr>
          <a:lstStyle/>
          <a:p>
            <a:pPr marL="0" indent="0" algn="just">
              <a:lnSpc>
                <a:spcPct val="150000"/>
              </a:lnSpc>
              <a:spcAft>
                <a:spcPts val="800"/>
              </a:spcAft>
              <a:buNone/>
            </a:pPr>
            <a:r>
              <a:rPr lang="en-US" sz="6400" dirty="0">
                <a:effectLst/>
                <a:latin typeface="Tahoma" panose="020B0604030504040204" pitchFamily="34" charset="0"/>
                <a:ea typeface="Tahoma" panose="020B0604030504040204" pitchFamily="34" charset="0"/>
                <a:cs typeface="Tahoma" panose="020B0604030504040204" pitchFamily="34" charset="0"/>
              </a:rPr>
              <a:t>The Authority has a huge task to adapt, explore new and innovative ways of reviving, growing and developing our tourism and achieve a US$5 Billion Tourism Economy by 2025</a:t>
            </a:r>
            <a:endParaRPr lang="en-ZW" sz="6400" dirty="0">
              <a:effectLst/>
              <a:latin typeface="Tahoma" panose="020B0604030504040204" pitchFamily="34" charset="0"/>
              <a:ea typeface="Tahoma" panose="020B0604030504040204" pitchFamily="34" charset="0"/>
              <a:cs typeface="Tahoma" panose="020B0604030504040204" pitchFamily="34" charset="0"/>
            </a:endParaRPr>
          </a:p>
          <a:p>
            <a:pPr marL="0" indent="0" algn="just">
              <a:lnSpc>
                <a:spcPct val="150000"/>
              </a:lnSpc>
              <a:spcAft>
                <a:spcPts val="800"/>
              </a:spcAft>
              <a:buNone/>
            </a:pPr>
            <a:r>
              <a:rPr lang="en-ZW" sz="6400" dirty="0">
                <a:effectLst/>
                <a:latin typeface="Tahoma" panose="020B0604030504040204" pitchFamily="34" charset="0"/>
                <a:ea typeface="Tahoma" panose="020B0604030504040204" pitchFamily="34" charset="0"/>
                <a:cs typeface="Tahoma" panose="020B0604030504040204" pitchFamily="34" charset="0"/>
              </a:rPr>
              <a:t>Committee recommends for </a:t>
            </a:r>
            <a:r>
              <a:rPr lang="en-ZW" sz="6400" b="1" dirty="0">
                <a:effectLst/>
                <a:latin typeface="Tahoma" panose="020B0604030504040204" pitchFamily="34" charset="0"/>
                <a:ea typeface="Tahoma" panose="020B0604030504040204" pitchFamily="34" charset="0"/>
                <a:cs typeface="Tahoma" panose="020B0604030504040204" pitchFamily="34" charset="0"/>
              </a:rPr>
              <a:t>budgetary support</a:t>
            </a:r>
            <a:r>
              <a:rPr lang="en-ZW" sz="6400" dirty="0">
                <a:effectLst/>
                <a:latin typeface="Tahoma" panose="020B0604030504040204" pitchFamily="34" charset="0"/>
                <a:ea typeface="Tahoma" panose="020B0604030504040204" pitchFamily="34" charset="0"/>
                <a:cs typeface="Tahoma" panose="020B0604030504040204" pitchFamily="34" charset="0"/>
              </a:rPr>
              <a:t> that </a:t>
            </a:r>
            <a:r>
              <a:rPr lang="en-US" sz="6400" dirty="0">
                <a:effectLst/>
                <a:latin typeface="Tahoma" panose="020B0604030504040204" pitchFamily="34" charset="0"/>
                <a:ea typeface="Tahoma" panose="020B0604030504040204" pitchFamily="34" charset="0"/>
                <a:cs typeface="Tahoma" panose="020B0604030504040204" pitchFamily="34" charset="0"/>
              </a:rPr>
              <a:t>meets domestic and international marketing campaigns.</a:t>
            </a:r>
          </a:p>
          <a:p>
            <a:pPr marL="0" indent="0" algn="just">
              <a:lnSpc>
                <a:spcPct val="150000"/>
              </a:lnSpc>
              <a:spcAft>
                <a:spcPts val="800"/>
              </a:spcAft>
              <a:buNone/>
            </a:pPr>
            <a:r>
              <a:rPr lang="en-US" sz="6400" dirty="0">
                <a:effectLst/>
                <a:latin typeface="Tahoma" panose="020B0604030504040204" pitchFamily="34" charset="0"/>
                <a:ea typeface="Tahoma" panose="020B0604030504040204" pitchFamily="34" charset="0"/>
                <a:cs typeface="Tahoma" panose="020B0604030504040204" pitchFamily="34" charset="0"/>
              </a:rPr>
              <a:t>International marketing demands huge foreign currency allocations</a:t>
            </a:r>
          </a:p>
          <a:p>
            <a:pPr marL="0" indent="0" algn="just">
              <a:lnSpc>
                <a:spcPct val="150000"/>
              </a:lnSpc>
              <a:spcAft>
                <a:spcPts val="800"/>
              </a:spcAft>
              <a:buNone/>
            </a:pPr>
            <a:endParaRPr lang="en-US" sz="6400" dirty="0">
              <a:effectLst/>
              <a:latin typeface="Tahoma" panose="020B0604030504040204" pitchFamily="34" charset="0"/>
              <a:ea typeface="Tahoma" panose="020B0604030504040204" pitchFamily="34" charset="0"/>
              <a:cs typeface="Tahoma" panose="020B0604030504040204" pitchFamily="34" charset="0"/>
            </a:endParaRPr>
          </a:p>
          <a:p>
            <a:endParaRPr lang="en-ZW" dirty="0"/>
          </a:p>
        </p:txBody>
      </p:sp>
    </p:spTree>
    <p:extLst>
      <p:ext uri="{BB962C8B-B14F-4D97-AF65-F5344CB8AC3E}">
        <p14:creationId xmlns:p14="http://schemas.microsoft.com/office/powerpoint/2010/main" val="22795809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A113C5A-9745-41FA-A28D-E0F7355BD671}"/>
              </a:ext>
            </a:extLst>
          </p:cNvPr>
          <p:cNvSpPr/>
          <p:nvPr/>
        </p:nvSpPr>
        <p:spPr>
          <a:xfrm>
            <a:off x="1415247" y="2659559"/>
            <a:ext cx="9169305" cy="769441"/>
          </a:xfrm>
          <a:prstGeom prst="rect">
            <a:avLst/>
          </a:prstGeom>
        </p:spPr>
        <p:txBody>
          <a:bodyPr wrap="none">
            <a:spAutoFit/>
          </a:bodyPr>
          <a:lstStyle/>
          <a:p>
            <a:pPr algn="ctr"/>
            <a:r>
              <a:rPr lang="en-ZW" sz="4400" dirty="0">
                <a:latin typeface="Tahoma" panose="020B0604030504040204" pitchFamily="34" charset="0"/>
                <a:ea typeface="Tahoma" panose="020B0604030504040204" pitchFamily="34" charset="0"/>
                <a:cs typeface="Tahoma" panose="020B0604030504040204" pitchFamily="34" charset="0"/>
              </a:rPr>
              <a:t>THANK YOU FOR YOUR ATTENTION</a:t>
            </a:r>
            <a:endParaRPr lang="en-ZW" sz="4400" dirty="0"/>
          </a:p>
        </p:txBody>
      </p:sp>
    </p:spTree>
    <p:extLst>
      <p:ext uri="{BB962C8B-B14F-4D97-AF65-F5344CB8AC3E}">
        <p14:creationId xmlns:p14="http://schemas.microsoft.com/office/powerpoint/2010/main" val="41772871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1988</TotalTime>
  <Words>1862</Words>
  <Application>Microsoft Office PowerPoint</Application>
  <PresentationFormat>Widescreen</PresentationFormat>
  <Paragraphs>173</Paragraphs>
  <Slides>20</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20</vt:i4>
      </vt:variant>
    </vt:vector>
  </HeadingPairs>
  <TitlesOfParts>
    <vt:vector size="30" baseType="lpstr">
      <vt:lpstr>Arial</vt:lpstr>
      <vt:lpstr>Arial Black</vt:lpstr>
      <vt:lpstr>Calibri</vt:lpstr>
      <vt:lpstr>Calibri Light</vt:lpstr>
      <vt:lpstr>Georgia</vt:lpstr>
      <vt:lpstr>Palatino Linotype</vt:lpstr>
      <vt:lpstr>Tahoma</vt:lpstr>
      <vt:lpstr>Times New Roman</vt:lpstr>
      <vt:lpstr>Tohoma</vt:lpstr>
      <vt:lpstr>Office Theme</vt:lpstr>
      <vt:lpstr>PowerPoint Presentation</vt:lpstr>
      <vt:lpstr>   SUBMISSIONS FROM THE MINISTRY OF ENVIRONMENT, CLIMATE AND TOURISM </vt:lpstr>
      <vt:lpstr>   SUBMISSIONS FROM THE MINISTRY OF ENVIRONMENT, CLIMATE AND TOURISM (Cont) </vt:lpstr>
      <vt:lpstr>  THE MINISTRY OF ENVIRONMENT, CLIMATE AND WILDLIFE 2024 BUDGET SUMMARY </vt:lpstr>
      <vt:lpstr> STAKEHOLDER SUBMISSIONS TO THE COMMITTEE </vt:lpstr>
      <vt:lpstr> STAKEHOLDER SUBMISSIONS TO THE COMMITTEE </vt:lpstr>
      <vt:lpstr> DOMESTIC RESOURCE MOBILISATION MEASURES, OBSERVATIONS AND RECOMMENDATIONS FROM THE COMMITTEE </vt:lpstr>
      <vt:lpstr> PARKS AND WILDLIFE MANAGEMENT AUTHORITY OF ZIMBABWE </vt:lpstr>
      <vt:lpstr>  ENVIRONMENTAL MANAGEMENT AGENCY </vt:lpstr>
      <vt:lpstr>  ENVIRONMENTAL MANAGEMENT AGENCY </vt:lpstr>
      <vt:lpstr> FORESTRY COMMISSION </vt:lpstr>
      <vt:lpstr> FORESTRY COMMISSION </vt:lpstr>
      <vt:lpstr>  WEATHER, CLIMATE AND SEISMOLOGY PROGRAMME </vt:lpstr>
      <vt:lpstr>THE MINISTRY OF TOURISM AND HOSPITALITY INDUSTRY 2024 BUDGET SUMMARY</vt:lpstr>
      <vt:lpstr>  ZIMBABWE TOURISM AUTHORITY </vt:lpstr>
      <vt:lpstr>ZIMBABWE TOURISM AUTHORITY</vt:lpstr>
      <vt:lpstr>ZIMBABWE TOURISM AUTHORITY</vt:lpstr>
      <vt:lpstr>ZIMBABWE TOURISM AUTHORITY</vt:lpstr>
      <vt:lpstr> ZIMBABWE TOURISM AUTHORITY </vt:lpstr>
      <vt:lpstr>PowerPoint Presentation</vt:lpstr>
    </vt:vector>
  </TitlesOfParts>
  <Company>HP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2023 PRE-BUDGET SEMINAR PRESENTATION ENVIRONMENT, CLIMATE AND TOURISM PORTFOLIO COMMITTEE  RAINBOW TOWERS HOTEL  HARARE</dc:title>
  <dc:creator>John Mazani</dc:creator>
  <cp:lastModifiedBy>John Mazani</cp:lastModifiedBy>
  <cp:revision>79</cp:revision>
  <dcterms:created xsi:type="dcterms:W3CDTF">2022-10-21T21:22:41Z</dcterms:created>
  <dcterms:modified xsi:type="dcterms:W3CDTF">2023-11-02T08:16:32Z</dcterms:modified>
</cp:coreProperties>
</file>