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theme/themeOverride1.xml" ContentType="application/vnd.openxmlformats-officedocument.themeOverr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drawings/drawing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8"/>
  </p:notesMasterIdLst>
  <p:sldIdLst>
    <p:sldId id="584" r:id="rId2"/>
    <p:sldId id="521" r:id="rId3"/>
    <p:sldId id="1678" r:id="rId4"/>
    <p:sldId id="554" r:id="rId5"/>
    <p:sldId id="262" r:id="rId6"/>
    <p:sldId id="1679" r:id="rId7"/>
    <p:sldId id="1674" r:id="rId8"/>
    <p:sldId id="1675" r:id="rId9"/>
    <p:sldId id="1638" r:id="rId10"/>
    <p:sldId id="1677" r:id="rId11"/>
    <p:sldId id="1682" r:id="rId12"/>
    <p:sldId id="532" r:id="rId13"/>
    <p:sldId id="1680" r:id="rId14"/>
    <p:sldId id="1684" r:id="rId15"/>
    <p:sldId id="1683" r:id="rId16"/>
    <p:sldId id="525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AE3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72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\\fileserver3\Lotus\Policy%20Research\Copy%20of%20Daily%20commodity%20prices%202021%20to%202023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package" Target="../embeddings/Microsoft_Excel_Worksheet4.xlsx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8.xml"/><Relationship Id="rId1" Type="http://schemas.microsoft.com/office/2011/relationships/chartStyle" Target="style8.xml"/><Relationship Id="rId4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'All Rates '!$C$3</c:f>
              <c:strCache>
                <c:ptCount val="1"/>
                <c:pt idx="0">
                  <c:v>UK (PR)</c:v>
                </c:pt>
              </c:strCache>
            </c:strRef>
          </c:tx>
          <c:spPr>
            <a:ln w="28575" cap="rnd">
              <a:solidFill>
                <a:schemeClr val="accent1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'All Rates '!$B$14:$B$36</c:f>
              <c:numCache>
                <c:formatCode>mmm\-yy</c:formatCode>
                <c:ptCount val="23"/>
                <c:pt idx="0">
                  <c:v>44501</c:v>
                </c:pt>
                <c:pt idx="1">
                  <c:v>44531</c:v>
                </c:pt>
                <c:pt idx="2">
                  <c:v>44562</c:v>
                </c:pt>
                <c:pt idx="3">
                  <c:v>44593</c:v>
                </c:pt>
                <c:pt idx="4">
                  <c:v>44621</c:v>
                </c:pt>
                <c:pt idx="5">
                  <c:v>44652</c:v>
                </c:pt>
                <c:pt idx="6">
                  <c:v>44682</c:v>
                </c:pt>
                <c:pt idx="7">
                  <c:v>44713</c:v>
                </c:pt>
                <c:pt idx="8">
                  <c:v>44743</c:v>
                </c:pt>
                <c:pt idx="9">
                  <c:v>44774</c:v>
                </c:pt>
                <c:pt idx="10">
                  <c:v>44805</c:v>
                </c:pt>
                <c:pt idx="11">
                  <c:v>44835</c:v>
                </c:pt>
                <c:pt idx="12">
                  <c:v>44866</c:v>
                </c:pt>
                <c:pt idx="13">
                  <c:v>44896</c:v>
                </c:pt>
                <c:pt idx="14">
                  <c:v>44927</c:v>
                </c:pt>
                <c:pt idx="15">
                  <c:v>44958</c:v>
                </c:pt>
                <c:pt idx="16">
                  <c:v>44986</c:v>
                </c:pt>
                <c:pt idx="17">
                  <c:v>45017</c:v>
                </c:pt>
                <c:pt idx="18">
                  <c:v>45047</c:v>
                </c:pt>
                <c:pt idx="19">
                  <c:v>45078</c:v>
                </c:pt>
                <c:pt idx="20">
                  <c:v>45108</c:v>
                </c:pt>
                <c:pt idx="21">
                  <c:v>45139</c:v>
                </c:pt>
                <c:pt idx="22">
                  <c:v>45170</c:v>
                </c:pt>
              </c:numCache>
              <c:extLst/>
            </c:numRef>
          </c:cat>
          <c:val>
            <c:numRef>
              <c:f>'All Rates '!$C$14:$C$36</c:f>
              <c:numCache>
                <c:formatCode>General</c:formatCode>
                <c:ptCount val="23"/>
                <c:pt idx="0">
                  <c:v>0.1</c:v>
                </c:pt>
                <c:pt idx="1">
                  <c:v>0.25</c:v>
                </c:pt>
                <c:pt idx="2">
                  <c:v>0.25</c:v>
                </c:pt>
                <c:pt idx="3">
                  <c:v>0.5</c:v>
                </c:pt>
                <c:pt idx="4">
                  <c:v>0.75</c:v>
                </c:pt>
                <c:pt idx="5">
                  <c:v>0.75</c:v>
                </c:pt>
                <c:pt idx="6">
                  <c:v>1</c:v>
                </c:pt>
                <c:pt idx="7">
                  <c:v>1.25</c:v>
                </c:pt>
                <c:pt idx="8">
                  <c:v>1.25</c:v>
                </c:pt>
                <c:pt idx="9">
                  <c:v>1.75</c:v>
                </c:pt>
                <c:pt idx="10">
                  <c:v>2.25</c:v>
                </c:pt>
                <c:pt idx="11">
                  <c:v>2.25</c:v>
                </c:pt>
                <c:pt idx="12">
                  <c:v>3</c:v>
                </c:pt>
                <c:pt idx="13">
                  <c:v>3.5</c:v>
                </c:pt>
                <c:pt idx="14">
                  <c:v>4</c:v>
                </c:pt>
                <c:pt idx="15">
                  <c:v>4.25</c:v>
                </c:pt>
                <c:pt idx="16">
                  <c:v>4.25</c:v>
                </c:pt>
                <c:pt idx="17">
                  <c:v>4.25</c:v>
                </c:pt>
                <c:pt idx="18">
                  <c:v>4.5</c:v>
                </c:pt>
                <c:pt idx="19">
                  <c:v>5</c:v>
                </c:pt>
                <c:pt idx="20">
                  <c:v>5</c:v>
                </c:pt>
                <c:pt idx="21">
                  <c:v>5.25</c:v>
                </c:pt>
                <c:pt idx="22">
                  <c:v>5.25</c:v>
                </c:pt>
              </c:numCache>
              <c:extLst/>
            </c:numRef>
          </c:val>
          <c:smooth val="0"/>
          <c:extLst>
            <c:ext xmlns:c16="http://schemas.microsoft.com/office/drawing/2014/chart" uri="{C3380CC4-5D6E-409C-BE32-E72D297353CC}">
              <c16:uniqueId val="{00000000-6D7D-490B-9324-DAF02B8B336E}"/>
            </c:ext>
          </c:extLst>
        </c:ser>
        <c:ser>
          <c:idx val="1"/>
          <c:order val="1"/>
          <c:tx>
            <c:strRef>
              <c:f>'All Rates '!$D$3</c:f>
              <c:strCache>
                <c:ptCount val="1"/>
                <c:pt idx="0">
                  <c:v>US (PR)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'All Rates '!$B$14:$B$36</c:f>
              <c:numCache>
                <c:formatCode>mmm\-yy</c:formatCode>
                <c:ptCount val="23"/>
                <c:pt idx="0">
                  <c:v>44501</c:v>
                </c:pt>
                <c:pt idx="1">
                  <c:v>44531</c:v>
                </c:pt>
                <c:pt idx="2">
                  <c:v>44562</c:v>
                </c:pt>
                <c:pt idx="3">
                  <c:v>44593</c:v>
                </c:pt>
                <c:pt idx="4">
                  <c:v>44621</c:v>
                </c:pt>
                <c:pt idx="5">
                  <c:v>44652</c:v>
                </c:pt>
                <c:pt idx="6">
                  <c:v>44682</c:v>
                </c:pt>
                <c:pt idx="7">
                  <c:v>44713</c:v>
                </c:pt>
                <c:pt idx="8">
                  <c:v>44743</c:v>
                </c:pt>
                <c:pt idx="9">
                  <c:v>44774</c:v>
                </c:pt>
                <c:pt idx="10">
                  <c:v>44805</c:v>
                </c:pt>
                <c:pt idx="11">
                  <c:v>44835</c:v>
                </c:pt>
                <c:pt idx="12">
                  <c:v>44866</c:v>
                </c:pt>
                <c:pt idx="13">
                  <c:v>44896</c:v>
                </c:pt>
                <c:pt idx="14">
                  <c:v>44927</c:v>
                </c:pt>
                <c:pt idx="15">
                  <c:v>44958</c:v>
                </c:pt>
                <c:pt idx="16">
                  <c:v>44986</c:v>
                </c:pt>
                <c:pt idx="17">
                  <c:v>45017</c:v>
                </c:pt>
                <c:pt idx="18">
                  <c:v>45047</c:v>
                </c:pt>
                <c:pt idx="19">
                  <c:v>45078</c:v>
                </c:pt>
                <c:pt idx="20">
                  <c:v>45108</c:v>
                </c:pt>
                <c:pt idx="21">
                  <c:v>45139</c:v>
                </c:pt>
                <c:pt idx="22">
                  <c:v>45170</c:v>
                </c:pt>
              </c:numCache>
              <c:extLst/>
            </c:numRef>
          </c:cat>
          <c:val>
            <c:numRef>
              <c:f>'All Rates '!$D$14:$D$36</c:f>
              <c:numCache>
                <c:formatCode>General</c:formatCode>
                <c:ptCount val="23"/>
                <c:pt idx="0">
                  <c:v>0.08</c:v>
                </c:pt>
                <c:pt idx="1">
                  <c:v>0.08</c:v>
                </c:pt>
                <c:pt idx="2">
                  <c:v>0.08</c:v>
                </c:pt>
                <c:pt idx="3">
                  <c:v>0.08</c:v>
                </c:pt>
                <c:pt idx="4">
                  <c:v>0.2</c:v>
                </c:pt>
                <c:pt idx="5">
                  <c:v>0.33</c:v>
                </c:pt>
                <c:pt idx="6">
                  <c:v>0.77</c:v>
                </c:pt>
                <c:pt idx="7">
                  <c:v>1.21</c:v>
                </c:pt>
                <c:pt idx="8">
                  <c:v>1.68</c:v>
                </c:pt>
                <c:pt idx="9">
                  <c:v>2.33</c:v>
                </c:pt>
                <c:pt idx="10">
                  <c:v>2.56</c:v>
                </c:pt>
                <c:pt idx="11">
                  <c:v>3.08</c:v>
                </c:pt>
                <c:pt idx="12">
                  <c:v>3.78</c:v>
                </c:pt>
                <c:pt idx="13">
                  <c:v>4.0999999999999996</c:v>
                </c:pt>
                <c:pt idx="14">
                  <c:v>4.33</c:v>
                </c:pt>
                <c:pt idx="15">
                  <c:v>4.57</c:v>
                </c:pt>
                <c:pt idx="16">
                  <c:v>4.6500000000000004</c:v>
                </c:pt>
                <c:pt idx="17">
                  <c:v>4.83</c:v>
                </c:pt>
                <c:pt idx="18">
                  <c:v>5.0599999999999996</c:v>
                </c:pt>
                <c:pt idx="19">
                  <c:v>5.08</c:v>
                </c:pt>
                <c:pt idx="20">
                  <c:v>5.12</c:v>
                </c:pt>
                <c:pt idx="21">
                  <c:v>5.33</c:v>
                </c:pt>
                <c:pt idx="22">
                  <c:v>5.33</c:v>
                </c:pt>
              </c:numCache>
              <c:extLst/>
            </c:numRef>
          </c:val>
          <c:smooth val="0"/>
          <c:extLst>
            <c:ext xmlns:c16="http://schemas.microsoft.com/office/drawing/2014/chart" uri="{C3380CC4-5D6E-409C-BE32-E72D297353CC}">
              <c16:uniqueId val="{00000001-6D7D-490B-9324-DAF02B8B336E}"/>
            </c:ext>
          </c:extLst>
        </c:ser>
        <c:ser>
          <c:idx val="2"/>
          <c:order val="2"/>
          <c:tx>
            <c:strRef>
              <c:f>'All Rates '!$E$3</c:f>
              <c:strCache>
                <c:ptCount val="1"/>
                <c:pt idx="0">
                  <c:v>EU (PR)</c:v>
                </c:pt>
              </c:strCache>
            </c:strRef>
          </c:tx>
          <c:spPr>
            <a:ln w="28575" cap="rnd">
              <a:solidFill>
                <a:srgbClr val="C00000"/>
              </a:solidFill>
              <a:round/>
            </a:ln>
            <a:effectLst/>
          </c:spPr>
          <c:marker>
            <c:symbol val="none"/>
          </c:marker>
          <c:cat>
            <c:numRef>
              <c:f>'All Rates '!$B$14:$B$36</c:f>
              <c:numCache>
                <c:formatCode>mmm\-yy</c:formatCode>
                <c:ptCount val="23"/>
                <c:pt idx="0">
                  <c:v>44501</c:v>
                </c:pt>
                <c:pt idx="1">
                  <c:v>44531</c:v>
                </c:pt>
                <c:pt idx="2">
                  <c:v>44562</c:v>
                </c:pt>
                <c:pt idx="3">
                  <c:v>44593</c:v>
                </c:pt>
                <c:pt idx="4">
                  <c:v>44621</c:v>
                </c:pt>
                <c:pt idx="5">
                  <c:v>44652</c:v>
                </c:pt>
                <c:pt idx="6">
                  <c:v>44682</c:v>
                </c:pt>
                <c:pt idx="7">
                  <c:v>44713</c:v>
                </c:pt>
                <c:pt idx="8">
                  <c:v>44743</c:v>
                </c:pt>
                <c:pt idx="9">
                  <c:v>44774</c:v>
                </c:pt>
                <c:pt idx="10">
                  <c:v>44805</c:v>
                </c:pt>
                <c:pt idx="11">
                  <c:v>44835</c:v>
                </c:pt>
                <c:pt idx="12">
                  <c:v>44866</c:v>
                </c:pt>
                <c:pt idx="13">
                  <c:v>44896</c:v>
                </c:pt>
                <c:pt idx="14">
                  <c:v>44927</c:v>
                </c:pt>
                <c:pt idx="15">
                  <c:v>44958</c:v>
                </c:pt>
                <c:pt idx="16">
                  <c:v>44986</c:v>
                </c:pt>
                <c:pt idx="17">
                  <c:v>45017</c:v>
                </c:pt>
                <c:pt idx="18">
                  <c:v>45047</c:v>
                </c:pt>
                <c:pt idx="19">
                  <c:v>45078</c:v>
                </c:pt>
                <c:pt idx="20">
                  <c:v>45108</c:v>
                </c:pt>
                <c:pt idx="21">
                  <c:v>45139</c:v>
                </c:pt>
                <c:pt idx="22">
                  <c:v>45170</c:v>
                </c:pt>
              </c:numCache>
              <c:extLst/>
            </c:numRef>
          </c:cat>
          <c:val>
            <c:numRef>
              <c:f>'All Rates '!$E$14:$E$36</c:f>
              <c:numCache>
                <c:formatCode>General</c:formatCode>
                <c:ptCount val="23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0.5</c:v>
                </c:pt>
                <c:pt idx="9">
                  <c:v>0.5</c:v>
                </c:pt>
                <c:pt idx="10">
                  <c:v>1.25</c:v>
                </c:pt>
                <c:pt idx="11">
                  <c:v>1.25</c:v>
                </c:pt>
                <c:pt idx="12">
                  <c:v>2</c:v>
                </c:pt>
                <c:pt idx="13">
                  <c:v>2.5</c:v>
                </c:pt>
                <c:pt idx="14">
                  <c:v>2.5</c:v>
                </c:pt>
                <c:pt idx="15">
                  <c:v>3</c:v>
                </c:pt>
                <c:pt idx="16">
                  <c:v>3.5</c:v>
                </c:pt>
                <c:pt idx="17">
                  <c:v>3.5</c:v>
                </c:pt>
                <c:pt idx="18">
                  <c:v>3.75</c:v>
                </c:pt>
                <c:pt idx="19">
                  <c:v>4</c:v>
                </c:pt>
                <c:pt idx="20">
                  <c:v>4</c:v>
                </c:pt>
                <c:pt idx="21">
                  <c:v>4.25</c:v>
                </c:pt>
                <c:pt idx="22">
                  <c:v>4.5</c:v>
                </c:pt>
              </c:numCache>
              <c:extLst/>
            </c:numRef>
          </c:val>
          <c:smooth val="0"/>
          <c:extLst>
            <c:ext xmlns:c16="http://schemas.microsoft.com/office/drawing/2014/chart" uri="{C3380CC4-5D6E-409C-BE32-E72D297353CC}">
              <c16:uniqueId val="{00000002-6D7D-490B-9324-DAF02B8B336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562090880"/>
        <c:axId val="1419602992"/>
      </c:lineChart>
      <c:dateAx>
        <c:axId val="1562090880"/>
        <c:scaling>
          <c:orientation val="minMax"/>
        </c:scaling>
        <c:delete val="0"/>
        <c:axPos val="b"/>
        <c:numFmt formatCode="mmm\-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1419602992"/>
        <c:crosses val="autoZero"/>
        <c:auto val="1"/>
        <c:lblOffset val="100"/>
        <c:baseTimeUnit val="months"/>
      </c:dateAx>
      <c:valAx>
        <c:axId val="14196029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/>
              </a:solidFill>
              <a:prstDash val="dash"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15620908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50" b="0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050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'All Rates '!$F$3</c:f>
              <c:strCache>
                <c:ptCount val="1"/>
                <c:pt idx="0">
                  <c:v>UK </c:v>
                </c:pt>
              </c:strCache>
            </c:strRef>
          </c:tx>
          <c:spPr>
            <a:ln w="28575" cap="rnd">
              <a:solidFill>
                <a:schemeClr val="accent5">
                  <a:lumMod val="75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'All Rates '!$B$4:$B$36</c:f>
              <c:numCache>
                <c:formatCode>mmm\-yy</c:formatCode>
                <c:ptCount val="33"/>
                <c:pt idx="0">
                  <c:v>44197</c:v>
                </c:pt>
                <c:pt idx="1">
                  <c:v>44228</c:v>
                </c:pt>
                <c:pt idx="2">
                  <c:v>44256</c:v>
                </c:pt>
                <c:pt idx="3">
                  <c:v>44287</c:v>
                </c:pt>
                <c:pt idx="4">
                  <c:v>44317</c:v>
                </c:pt>
                <c:pt idx="5">
                  <c:v>44348</c:v>
                </c:pt>
                <c:pt idx="6">
                  <c:v>44378</c:v>
                </c:pt>
                <c:pt idx="7">
                  <c:v>44409</c:v>
                </c:pt>
                <c:pt idx="8">
                  <c:v>44440</c:v>
                </c:pt>
                <c:pt idx="9">
                  <c:v>44470</c:v>
                </c:pt>
                <c:pt idx="10">
                  <c:v>44501</c:v>
                </c:pt>
                <c:pt idx="11">
                  <c:v>44531</c:v>
                </c:pt>
                <c:pt idx="12">
                  <c:v>44562</c:v>
                </c:pt>
                <c:pt idx="13">
                  <c:v>44593</c:v>
                </c:pt>
                <c:pt idx="14">
                  <c:v>44621</c:v>
                </c:pt>
                <c:pt idx="15">
                  <c:v>44652</c:v>
                </c:pt>
                <c:pt idx="16">
                  <c:v>44682</c:v>
                </c:pt>
                <c:pt idx="17">
                  <c:v>44713</c:v>
                </c:pt>
                <c:pt idx="18">
                  <c:v>44743</c:v>
                </c:pt>
                <c:pt idx="19">
                  <c:v>44774</c:v>
                </c:pt>
                <c:pt idx="20">
                  <c:v>44805</c:v>
                </c:pt>
                <c:pt idx="21">
                  <c:v>44835</c:v>
                </c:pt>
                <c:pt idx="22">
                  <c:v>44866</c:v>
                </c:pt>
                <c:pt idx="23">
                  <c:v>44896</c:v>
                </c:pt>
                <c:pt idx="24">
                  <c:v>44927</c:v>
                </c:pt>
                <c:pt idx="25">
                  <c:v>44958</c:v>
                </c:pt>
                <c:pt idx="26">
                  <c:v>44986</c:v>
                </c:pt>
                <c:pt idx="27">
                  <c:v>45017</c:v>
                </c:pt>
                <c:pt idx="28">
                  <c:v>45047</c:v>
                </c:pt>
                <c:pt idx="29">
                  <c:v>45078</c:v>
                </c:pt>
                <c:pt idx="30">
                  <c:v>45108</c:v>
                </c:pt>
                <c:pt idx="31">
                  <c:v>45139</c:v>
                </c:pt>
                <c:pt idx="32">
                  <c:v>45170</c:v>
                </c:pt>
              </c:numCache>
            </c:numRef>
          </c:cat>
          <c:val>
            <c:numRef>
              <c:f>'All Rates '!$F$4:$F$36</c:f>
              <c:numCache>
                <c:formatCode>General</c:formatCode>
                <c:ptCount val="33"/>
                <c:pt idx="0">
                  <c:v>0.9</c:v>
                </c:pt>
                <c:pt idx="1">
                  <c:v>0.7</c:v>
                </c:pt>
                <c:pt idx="2">
                  <c:v>1</c:v>
                </c:pt>
                <c:pt idx="3">
                  <c:v>1.6</c:v>
                </c:pt>
                <c:pt idx="4">
                  <c:v>2.1</c:v>
                </c:pt>
                <c:pt idx="5">
                  <c:v>2.4</c:v>
                </c:pt>
                <c:pt idx="6">
                  <c:v>2.1</c:v>
                </c:pt>
                <c:pt idx="7">
                  <c:v>3</c:v>
                </c:pt>
                <c:pt idx="8">
                  <c:v>2.9</c:v>
                </c:pt>
                <c:pt idx="9">
                  <c:v>3.8</c:v>
                </c:pt>
                <c:pt idx="10">
                  <c:v>4.5999999999999996</c:v>
                </c:pt>
                <c:pt idx="11">
                  <c:v>4.8</c:v>
                </c:pt>
                <c:pt idx="12">
                  <c:v>4.9000000000000004</c:v>
                </c:pt>
                <c:pt idx="13">
                  <c:v>5.5</c:v>
                </c:pt>
                <c:pt idx="14">
                  <c:v>6.2</c:v>
                </c:pt>
                <c:pt idx="15">
                  <c:v>7.8</c:v>
                </c:pt>
                <c:pt idx="16">
                  <c:v>7.9</c:v>
                </c:pt>
                <c:pt idx="17">
                  <c:v>8.1999999999999993</c:v>
                </c:pt>
                <c:pt idx="18">
                  <c:v>8.8000000000000007</c:v>
                </c:pt>
                <c:pt idx="19">
                  <c:v>8.6</c:v>
                </c:pt>
                <c:pt idx="20">
                  <c:v>8.8000000000000007</c:v>
                </c:pt>
                <c:pt idx="21">
                  <c:v>9.6</c:v>
                </c:pt>
                <c:pt idx="22">
                  <c:v>9.3000000000000007</c:v>
                </c:pt>
                <c:pt idx="23">
                  <c:v>9.1999999999999993</c:v>
                </c:pt>
                <c:pt idx="24">
                  <c:v>8.8000000000000007</c:v>
                </c:pt>
                <c:pt idx="25">
                  <c:v>9.1999999999999993</c:v>
                </c:pt>
                <c:pt idx="26">
                  <c:v>8.9</c:v>
                </c:pt>
                <c:pt idx="27">
                  <c:v>7.8</c:v>
                </c:pt>
                <c:pt idx="28">
                  <c:v>7.9</c:v>
                </c:pt>
                <c:pt idx="29">
                  <c:v>7.3</c:v>
                </c:pt>
                <c:pt idx="30">
                  <c:v>6.4</c:v>
                </c:pt>
                <c:pt idx="31">
                  <c:v>6.3</c:v>
                </c:pt>
                <c:pt idx="32">
                  <c:v>6.3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619-4D07-9D34-065E01E41138}"/>
            </c:ext>
          </c:extLst>
        </c:ser>
        <c:ser>
          <c:idx val="1"/>
          <c:order val="1"/>
          <c:tx>
            <c:strRef>
              <c:f>'All Rates '!$G$3</c:f>
              <c:strCache>
                <c:ptCount val="1"/>
                <c:pt idx="0">
                  <c:v>US 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'All Rates '!$B$4:$B$36</c:f>
              <c:numCache>
                <c:formatCode>mmm\-yy</c:formatCode>
                <c:ptCount val="33"/>
                <c:pt idx="0">
                  <c:v>44197</c:v>
                </c:pt>
                <c:pt idx="1">
                  <c:v>44228</c:v>
                </c:pt>
                <c:pt idx="2">
                  <c:v>44256</c:v>
                </c:pt>
                <c:pt idx="3">
                  <c:v>44287</c:v>
                </c:pt>
                <c:pt idx="4">
                  <c:v>44317</c:v>
                </c:pt>
                <c:pt idx="5">
                  <c:v>44348</c:v>
                </c:pt>
                <c:pt idx="6">
                  <c:v>44378</c:v>
                </c:pt>
                <c:pt idx="7">
                  <c:v>44409</c:v>
                </c:pt>
                <c:pt idx="8">
                  <c:v>44440</c:v>
                </c:pt>
                <c:pt idx="9">
                  <c:v>44470</c:v>
                </c:pt>
                <c:pt idx="10">
                  <c:v>44501</c:v>
                </c:pt>
                <c:pt idx="11">
                  <c:v>44531</c:v>
                </c:pt>
                <c:pt idx="12">
                  <c:v>44562</c:v>
                </c:pt>
                <c:pt idx="13">
                  <c:v>44593</c:v>
                </c:pt>
                <c:pt idx="14">
                  <c:v>44621</c:v>
                </c:pt>
                <c:pt idx="15">
                  <c:v>44652</c:v>
                </c:pt>
                <c:pt idx="16">
                  <c:v>44682</c:v>
                </c:pt>
                <c:pt idx="17">
                  <c:v>44713</c:v>
                </c:pt>
                <c:pt idx="18">
                  <c:v>44743</c:v>
                </c:pt>
                <c:pt idx="19">
                  <c:v>44774</c:v>
                </c:pt>
                <c:pt idx="20">
                  <c:v>44805</c:v>
                </c:pt>
                <c:pt idx="21">
                  <c:v>44835</c:v>
                </c:pt>
                <c:pt idx="22">
                  <c:v>44866</c:v>
                </c:pt>
                <c:pt idx="23">
                  <c:v>44896</c:v>
                </c:pt>
                <c:pt idx="24">
                  <c:v>44927</c:v>
                </c:pt>
                <c:pt idx="25">
                  <c:v>44958</c:v>
                </c:pt>
                <c:pt idx="26">
                  <c:v>44986</c:v>
                </c:pt>
                <c:pt idx="27">
                  <c:v>45017</c:v>
                </c:pt>
                <c:pt idx="28">
                  <c:v>45047</c:v>
                </c:pt>
                <c:pt idx="29">
                  <c:v>45078</c:v>
                </c:pt>
                <c:pt idx="30">
                  <c:v>45108</c:v>
                </c:pt>
                <c:pt idx="31">
                  <c:v>45139</c:v>
                </c:pt>
                <c:pt idx="32">
                  <c:v>45170</c:v>
                </c:pt>
              </c:numCache>
            </c:numRef>
          </c:cat>
          <c:val>
            <c:numRef>
              <c:f>'All Rates '!$G$4:$G$36</c:f>
              <c:numCache>
                <c:formatCode>General</c:formatCode>
                <c:ptCount val="33"/>
                <c:pt idx="0">
                  <c:v>1.4</c:v>
                </c:pt>
                <c:pt idx="1">
                  <c:v>1.7</c:v>
                </c:pt>
                <c:pt idx="2">
                  <c:v>2.6</c:v>
                </c:pt>
                <c:pt idx="3">
                  <c:v>4.2</c:v>
                </c:pt>
                <c:pt idx="4">
                  <c:v>5</c:v>
                </c:pt>
                <c:pt idx="5">
                  <c:v>5.4</c:v>
                </c:pt>
                <c:pt idx="6">
                  <c:v>5.4</c:v>
                </c:pt>
                <c:pt idx="7">
                  <c:v>5.3</c:v>
                </c:pt>
                <c:pt idx="8">
                  <c:v>5.4</c:v>
                </c:pt>
                <c:pt idx="9">
                  <c:v>6.2</c:v>
                </c:pt>
                <c:pt idx="10">
                  <c:v>6.8</c:v>
                </c:pt>
                <c:pt idx="11">
                  <c:v>7</c:v>
                </c:pt>
                <c:pt idx="12">
                  <c:v>7.5</c:v>
                </c:pt>
                <c:pt idx="13">
                  <c:v>7.9</c:v>
                </c:pt>
                <c:pt idx="14">
                  <c:v>8.5</c:v>
                </c:pt>
                <c:pt idx="15">
                  <c:v>8.3000000000000007</c:v>
                </c:pt>
                <c:pt idx="16">
                  <c:v>8.6</c:v>
                </c:pt>
                <c:pt idx="17">
                  <c:v>9.1</c:v>
                </c:pt>
                <c:pt idx="18">
                  <c:v>8.5</c:v>
                </c:pt>
                <c:pt idx="19">
                  <c:v>8.3000000000000007</c:v>
                </c:pt>
                <c:pt idx="20">
                  <c:v>8.1999999999999993</c:v>
                </c:pt>
                <c:pt idx="21">
                  <c:v>7.7</c:v>
                </c:pt>
                <c:pt idx="22">
                  <c:v>7.1</c:v>
                </c:pt>
                <c:pt idx="23">
                  <c:v>6.5</c:v>
                </c:pt>
                <c:pt idx="24">
                  <c:v>6.4</c:v>
                </c:pt>
                <c:pt idx="25">
                  <c:v>6</c:v>
                </c:pt>
                <c:pt idx="26">
                  <c:v>5</c:v>
                </c:pt>
                <c:pt idx="27">
                  <c:v>4.9000000000000004</c:v>
                </c:pt>
                <c:pt idx="28">
                  <c:v>4</c:v>
                </c:pt>
                <c:pt idx="29">
                  <c:v>3</c:v>
                </c:pt>
                <c:pt idx="30">
                  <c:v>3.2</c:v>
                </c:pt>
                <c:pt idx="31">
                  <c:v>3.7</c:v>
                </c:pt>
                <c:pt idx="32">
                  <c:v>3.7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619-4D07-9D34-065E01E41138}"/>
            </c:ext>
          </c:extLst>
        </c:ser>
        <c:ser>
          <c:idx val="2"/>
          <c:order val="2"/>
          <c:tx>
            <c:strRef>
              <c:f>'All Rates '!$H$3</c:f>
              <c:strCache>
                <c:ptCount val="1"/>
                <c:pt idx="0">
                  <c:v>EU </c:v>
                </c:pt>
              </c:strCache>
            </c:strRef>
          </c:tx>
          <c:spPr>
            <a:ln w="28575" cap="rnd">
              <a:solidFill>
                <a:srgbClr val="C00000"/>
              </a:solidFill>
              <a:round/>
            </a:ln>
            <a:effectLst/>
          </c:spPr>
          <c:marker>
            <c:symbol val="none"/>
          </c:marker>
          <c:cat>
            <c:numRef>
              <c:f>'All Rates '!$B$4:$B$36</c:f>
              <c:numCache>
                <c:formatCode>mmm\-yy</c:formatCode>
                <c:ptCount val="33"/>
                <c:pt idx="0">
                  <c:v>44197</c:v>
                </c:pt>
                <c:pt idx="1">
                  <c:v>44228</c:v>
                </c:pt>
                <c:pt idx="2">
                  <c:v>44256</c:v>
                </c:pt>
                <c:pt idx="3">
                  <c:v>44287</c:v>
                </c:pt>
                <c:pt idx="4">
                  <c:v>44317</c:v>
                </c:pt>
                <c:pt idx="5">
                  <c:v>44348</c:v>
                </c:pt>
                <c:pt idx="6">
                  <c:v>44378</c:v>
                </c:pt>
                <c:pt idx="7">
                  <c:v>44409</c:v>
                </c:pt>
                <c:pt idx="8">
                  <c:v>44440</c:v>
                </c:pt>
                <c:pt idx="9">
                  <c:v>44470</c:v>
                </c:pt>
                <c:pt idx="10">
                  <c:v>44501</c:v>
                </c:pt>
                <c:pt idx="11">
                  <c:v>44531</c:v>
                </c:pt>
                <c:pt idx="12">
                  <c:v>44562</c:v>
                </c:pt>
                <c:pt idx="13">
                  <c:v>44593</c:v>
                </c:pt>
                <c:pt idx="14">
                  <c:v>44621</c:v>
                </c:pt>
                <c:pt idx="15">
                  <c:v>44652</c:v>
                </c:pt>
                <c:pt idx="16">
                  <c:v>44682</c:v>
                </c:pt>
                <c:pt idx="17">
                  <c:v>44713</c:v>
                </c:pt>
                <c:pt idx="18">
                  <c:v>44743</c:v>
                </c:pt>
                <c:pt idx="19">
                  <c:v>44774</c:v>
                </c:pt>
                <c:pt idx="20">
                  <c:v>44805</c:v>
                </c:pt>
                <c:pt idx="21">
                  <c:v>44835</c:v>
                </c:pt>
                <c:pt idx="22">
                  <c:v>44866</c:v>
                </c:pt>
                <c:pt idx="23">
                  <c:v>44896</c:v>
                </c:pt>
                <c:pt idx="24">
                  <c:v>44927</c:v>
                </c:pt>
                <c:pt idx="25">
                  <c:v>44958</c:v>
                </c:pt>
                <c:pt idx="26">
                  <c:v>44986</c:v>
                </c:pt>
                <c:pt idx="27">
                  <c:v>45017</c:v>
                </c:pt>
                <c:pt idx="28">
                  <c:v>45047</c:v>
                </c:pt>
                <c:pt idx="29">
                  <c:v>45078</c:v>
                </c:pt>
                <c:pt idx="30">
                  <c:v>45108</c:v>
                </c:pt>
                <c:pt idx="31">
                  <c:v>45139</c:v>
                </c:pt>
                <c:pt idx="32">
                  <c:v>45170</c:v>
                </c:pt>
              </c:numCache>
            </c:numRef>
          </c:cat>
          <c:val>
            <c:numRef>
              <c:f>'All Rates '!$H$4:$H$36</c:f>
              <c:numCache>
                <c:formatCode>General</c:formatCode>
                <c:ptCount val="33"/>
                <c:pt idx="0">
                  <c:v>1.2</c:v>
                </c:pt>
                <c:pt idx="1">
                  <c:v>1.3</c:v>
                </c:pt>
                <c:pt idx="2">
                  <c:v>1.7</c:v>
                </c:pt>
                <c:pt idx="3">
                  <c:v>2</c:v>
                </c:pt>
                <c:pt idx="4">
                  <c:v>2.2999999999999998</c:v>
                </c:pt>
                <c:pt idx="5">
                  <c:v>2.2000000000000002</c:v>
                </c:pt>
                <c:pt idx="6">
                  <c:v>2.5</c:v>
                </c:pt>
                <c:pt idx="7">
                  <c:v>3.2</c:v>
                </c:pt>
                <c:pt idx="8">
                  <c:v>3.6</c:v>
                </c:pt>
                <c:pt idx="9">
                  <c:v>4.4000000000000004</c:v>
                </c:pt>
                <c:pt idx="10">
                  <c:v>5.2</c:v>
                </c:pt>
                <c:pt idx="11">
                  <c:v>5.3</c:v>
                </c:pt>
                <c:pt idx="12">
                  <c:v>5.6</c:v>
                </c:pt>
                <c:pt idx="13">
                  <c:v>6.2</c:v>
                </c:pt>
                <c:pt idx="14">
                  <c:v>7.8</c:v>
                </c:pt>
                <c:pt idx="15">
                  <c:v>8.1</c:v>
                </c:pt>
                <c:pt idx="16">
                  <c:v>8.8000000000000007</c:v>
                </c:pt>
                <c:pt idx="17">
                  <c:v>9.6</c:v>
                </c:pt>
                <c:pt idx="18">
                  <c:v>9.8000000000000007</c:v>
                </c:pt>
                <c:pt idx="19">
                  <c:v>10.1</c:v>
                </c:pt>
                <c:pt idx="20">
                  <c:v>10.9</c:v>
                </c:pt>
                <c:pt idx="21">
                  <c:v>11.5</c:v>
                </c:pt>
                <c:pt idx="22">
                  <c:v>11.1</c:v>
                </c:pt>
                <c:pt idx="23">
                  <c:v>10.4</c:v>
                </c:pt>
                <c:pt idx="24">
                  <c:v>10</c:v>
                </c:pt>
                <c:pt idx="25">
                  <c:v>9.9</c:v>
                </c:pt>
                <c:pt idx="26">
                  <c:v>8.3000000000000007</c:v>
                </c:pt>
                <c:pt idx="27">
                  <c:v>8.1</c:v>
                </c:pt>
                <c:pt idx="28">
                  <c:v>7.1</c:v>
                </c:pt>
                <c:pt idx="29">
                  <c:v>6.4</c:v>
                </c:pt>
                <c:pt idx="30">
                  <c:v>6.1</c:v>
                </c:pt>
                <c:pt idx="31">
                  <c:v>5.9</c:v>
                </c:pt>
                <c:pt idx="32">
                  <c:v>4.9000000000000004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619-4D07-9D34-065E01E4113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09046415"/>
        <c:axId val="435215855"/>
      </c:lineChart>
      <c:dateAx>
        <c:axId val="509046415"/>
        <c:scaling>
          <c:orientation val="minMax"/>
        </c:scaling>
        <c:delete val="0"/>
        <c:axPos val="b"/>
        <c:numFmt formatCode="mmm\-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435215855"/>
        <c:crosses val="autoZero"/>
        <c:auto val="1"/>
        <c:lblOffset val="100"/>
        <c:baseTimeUnit val="months"/>
      </c:dateAx>
      <c:valAx>
        <c:axId val="43521585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/>
              </a:solidFill>
              <a:prstDash val="dash"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50904641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50" b="0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050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'daily prices (2)'!$B$1</c:f>
              <c:strCache>
                <c:ptCount val="1"/>
                <c:pt idx="0">
                  <c:v>Platinum</c:v>
                </c:pt>
              </c:strCache>
            </c:strRef>
          </c:tx>
          <c:spPr>
            <a:ln w="2222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'daily prices (2)'!$A$183:$A$720</c:f>
              <c:numCache>
                <c:formatCode>[$-409]d\-mmm;@</c:formatCode>
                <c:ptCount val="538"/>
                <c:pt idx="0">
                  <c:v>44459</c:v>
                </c:pt>
                <c:pt idx="1">
                  <c:v>44460</c:v>
                </c:pt>
                <c:pt idx="2">
                  <c:v>44461</c:v>
                </c:pt>
                <c:pt idx="3">
                  <c:v>44462</c:v>
                </c:pt>
                <c:pt idx="4">
                  <c:v>44463</c:v>
                </c:pt>
                <c:pt idx="5">
                  <c:v>44466</c:v>
                </c:pt>
                <c:pt idx="6">
                  <c:v>44467</c:v>
                </c:pt>
                <c:pt idx="7">
                  <c:v>44468</c:v>
                </c:pt>
                <c:pt idx="8">
                  <c:v>44469</c:v>
                </c:pt>
                <c:pt idx="9">
                  <c:v>44470</c:v>
                </c:pt>
                <c:pt idx="10">
                  <c:v>44473</c:v>
                </c:pt>
                <c:pt idx="11">
                  <c:v>44474</c:v>
                </c:pt>
                <c:pt idx="12">
                  <c:v>44475</c:v>
                </c:pt>
                <c:pt idx="13">
                  <c:v>44476</c:v>
                </c:pt>
                <c:pt idx="14">
                  <c:v>44477</c:v>
                </c:pt>
                <c:pt idx="15">
                  <c:v>44480</c:v>
                </c:pt>
                <c:pt idx="16">
                  <c:v>44481</c:v>
                </c:pt>
                <c:pt idx="17">
                  <c:v>44482</c:v>
                </c:pt>
                <c:pt idx="18">
                  <c:v>44483</c:v>
                </c:pt>
                <c:pt idx="19">
                  <c:v>44484</c:v>
                </c:pt>
                <c:pt idx="20">
                  <c:v>44487</c:v>
                </c:pt>
                <c:pt idx="21">
                  <c:v>44488</c:v>
                </c:pt>
                <c:pt idx="22">
                  <c:v>44489</c:v>
                </c:pt>
                <c:pt idx="23">
                  <c:v>44490</c:v>
                </c:pt>
                <c:pt idx="24">
                  <c:v>44491</c:v>
                </c:pt>
                <c:pt idx="25">
                  <c:v>44494</c:v>
                </c:pt>
                <c:pt idx="26">
                  <c:v>44495</c:v>
                </c:pt>
                <c:pt idx="27">
                  <c:v>44496</c:v>
                </c:pt>
                <c:pt idx="28">
                  <c:v>44497</c:v>
                </c:pt>
                <c:pt idx="29">
                  <c:v>44498</c:v>
                </c:pt>
                <c:pt idx="30">
                  <c:v>44501</c:v>
                </c:pt>
                <c:pt idx="31">
                  <c:v>44502</c:v>
                </c:pt>
                <c:pt idx="32">
                  <c:v>44503</c:v>
                </c:pt>
                <c:pt idx="33">
                  <c:v>44504</c:v>
                </c:pt>
                <c:pt idx="34">
                  <c:v>44505</c:v>
                </c:pt>
                <c:pt idx="35">
                  <c:v>44508</c:v>
                </c:pt>
                <c:pt idx="36">
                  <c:v>44509</c:v>
                </c:pt>
                <c:pt idx="37">
                  <c:v>44510</c:v>
                </c:pt>
                <c:pt idx="38">
                  <c:v>44511</c:v>
                </c:pt>
                <c:pt idx="39">
                  <c:v>44512</c:v>
                </c:pt>
                <c:pt idx="40">
                  <c:v>44515</c:v>
                </c:pt>
                <c:pt idx="41">
                  <c:v>44516</c:v>
                </c:pt>
                <c:pt idx="42">
                  <c:v>44517</c:v>
                </c:pt>
                <c:pt idx="43">
                  <c:v>44518</c:v>
                </c:pt>
                <c:pt idx="44">
                  <c:v>44519</c:v>
                </c:pt>
                <c:pt idx="45">
                  <c:v>44522</c:v>
                </c:pt>
                <c:pt idx="46">
                  <c:v>44523</c:v>
                </c:pt>
                <c:pt idx="47">
                  <c:v>44524</c:v>
                </c:pt>
                <c:pt idx="48">
                  <c:v>44525</c:v>
                </c:pt>
                <c:pt idx="49">
                  <c:v>44526</c:v>
                </c:pt>
                <c:pt idx="50">
                  <c:v>44529</c:v>
                </c:pt>
                <c:pt idx="51">
                  <c:v>44530</c:v>
                </c:pt>
                <c:pt idx="52">
                  <c:v>44531</c:v>
                </c:pt>
                <c:pt idx="53">
                  <c:v>44532</c:v>
                </c:pt>
                <c:pt idx="54">
                  <c:v>44533</c:v>
                </c:pt>
                <c:pt idx="55">
                  <c:v>44536</c:v>
                </c:pt>
                <c:pt idx="56">
                  <c:v>44537</c:v>
                </c:pt>
                <c:pt idx="57">
                  <c:v>44538</c:v>
                </c:pt>
                <c:pt idx="58">
                  <c:v>44539</c:v>
                </c:pt>
                <c:pt idx="59">
                  <c:v>44540</c:v>
                </c:pt>
                <c:pt idx="60">
                  <c:v>44543</c:v>
                </c:pt>
                <c:pt idx="61">
                  <c:v>44544</c:v>
                </c:pt>
                <c:pt idx="62">
                  <c:v>44545</c:v>
                </c:pt>
                <c:pt idx="63">
                  <c:v>44546</c:v>
                </c:pt>
                <c:pt idx="64">
                  <c:v>44547</c:v>
                </c:pt>
                <c:pt idx="65">
                  <c:v>44550</c:v>
                </c:pt>
                <c:pt idx="66">
                  <c:v>44551</c:v>
                </c:pt>
                <c:pt idx="67">
                  <c:v>44552</c:v>
                </c:pt>
                <c:pt idx="68">
                  <c:v>44553</c:v>
                </c:pt>
                <c:pt idx="69">
                  <c:v>44554</c:v>
                </c:pt>
                <c:pt idx="70">
                  <c:v>44558</c:v>
                </c:pt>
                <c:pt idx="71">
                  <c:v>44560</c:v>
                </c:pt>
                <c:pt idx="72">
                  <c:v>44561</c:v>
                </c:pt>
                <c:pt idx="73">
                  <c:v>44564</c:v>
                </c:pt>
                <c:pt idx="74">
                  <c:v>44565</c:v>
                </c:pt>
                <c:pt idx="75">
                  <c:v>44566</c:v>
                </c:pt>
                <c:pt idx="76">
                  <c:v>44567</c:v>
                </c:pt>
                <c:pt idx="77">
                  <c:v>44568</c:v>
                </c:pt>
                <c:pt idx="78">
                  <c:v>44571</c:v>
                </c:pt>
                <c:pt idx="79">
                  <c:v>44572</c:v>
                </c:pt>
                <c:pt idx="80">
                  <c:v>44573</c:v>
                </c:pt>
                <c:pt idx="81">
                  <c:v>44574</c:v>
                </c:pt>
                <c:pt idx="82">
                  <c:v>44575</c:v>
                </c:pt>
                <c:pt idx="83">
                  <c:v>44578</c:v>
                </c:pt>
                <c:pt idx="84">
                  <c:v>44579</c:v>
                </c:pt>
                <c:pt idx="85">
                  <c:v>44580</c:v>
                </c:pt>
                <c:pt idx="86">
                  <c:v>44581</c:v>
                </c:pt>
                <c:pt idx="87">
                  <c:v>44582</c:v>
                </c:pt>
                <c:pt idx="88">
                  <c:v>44585</c:v>
                </c:pt>
                <c:pt idx="89">
                  <c:v>44586</c:v>
                </c:pt>
                <c:pt idx="90">
                  <c:v>44587</c:v>
                </c:pt>
                <c:pt idx="91">
                  <c:v>44588</c:v>
                </c:pt>
                <c:pt idx="92">
                  <c:v>44589</c:v>
                </c:pt>
                <c:pt idx="93">
                  <c:v>44592</c:v>
                </c:pt>
                <c:pt idx="94">
                  <c:v>44593</c:v>
                </c:pt>
                <c:pt idx="95">
                  <c:v>44594</c:v>
                </c:pt>
                <c:pt idx="96">
                  <c:v>44595</c:v>
                </c:pt>
                <c:pt idx="97">
                  <c:v>44596</c:v>
                </c:pt>
                <c:pt idx="98">
                  <c:v>44599</c:v>
                </c:pt>
                <c:pt idx="99">
                  <c:v>44600</c:v>
                </c:pt>
                <c:pt idx="100">
                  <c:v>44601</c:v>
                </c:pt>
                <c:pt idx="101">
                  <c:v>44602</c:v>
                </c:pt>
                <c:pt idx="102">
                  <c:v>44603</c:v>
                </c:pt>
                <c:pt idx="103">
                  <c:v>44606</c:v>
                </c:pt>
                <c:pt idx="104">
                  <c:v>44607</c:v>
                </c:pt>
                <c:pt idx="105">
                  <c:v>44608</c:v>
                </c:pt>
                <c:pt idx="106">
                  <c:v>44609</c:v>
                </c:pt>
                <c:pt idx="107">
                  <c:v>44610</c:v>
                </c:pt>
                <c:pt idx="108">
                  <c:v>44613</c:v>
                </c:pt>
                <c:pt idx="109">
                  <c:v>44614</c:v>
                </c:pt>
                <c:pt idx="110">
                  <c:v>44615</c:v>
                </c:pt>
                <c:pt idx="111">
                  <c:v>44616</c:v>
                </c:pt>
                <c:pt idx="112">
                  <c:v>44617</c:v>
                </c:pt>
                <c:pt idx="113">
                  <c:v>44620</c:v>
                </c:pt>
                <c:pt idx="114">
                  <c:v>44621</c:v>
                </c:pt>
                <c:pt idx="115">
                  <c:v>44622</c:v>
                </c:pt>
                <c:pt idx="116">
                  <c:v>44623</c:v>
                </c:pt>
                <c:pt idx="117">
                  <c:v>44624</c:v>
                </c:pt>
                <c:pt idx="118">
                  <c:v>44627</c:v>
                </c:pt>
                <c:pt idx="119">
                  <c:v>44628</c:v>
                </c:pt>
                <c:pt idx="120">
                  <c:v>44629</c:v>
                </c:pt>
                <c:pt idx="121">
                  <c:v>44630</c:v>
                </c:pt>
                <c:pt idx="122">
                  <c:v>44631</c:v>
                </c:pt>
                <c:pt idx="123">
                  <c:v>44634</c:v>
                </c:pt>
                <c:pt idx="124">
                  <c:v>44635</c:v>
                </c:pt>
                <c:pt idx="125">
                  <c:v>44636</c:v>
                </c:pt>
                <c:pt idx="126">
                  <c:v>44637</c:v>
                </c:pt>
                <c:pt idx="127">
                  <c:v>44638</c:v>
                </c:pt>
                <c:pt idx="128">
                  <c:v>44641</c:v>
                </c:pt>
                <c:pt idx="129">
                  <c:v>44642</c:v>
                </c:pt>
                <c:pt idx="130">
                  <c:v>44643</c:v>
                </c:pt>
                <c:pt idx="131">
                  <c:v>44644</c:v>
                </c:pt>
                <c:pt idx="132">
                  <c:v>44645</c:v>
                </c:pt>
                <c:pt idx="133">
                  <c:v>44648</c:v>
                </c:pt>
                <c:pt idx="134">
                  <c:v>44649</c:v>
                </c:pt>
                <c:pt idx="135">
                  <c:v>44650</c:v>
                </c:pt>
                <c:pt idx="136">
                  <c:v>44651</c:v>
                </c:pt>
                <c:pt idx="137">
                  <c:v>44652</c:v>
                </c:pt>
                <c:pt idx="138">
                  <c:v>44655</c:v>
                </c:pt>
                <c:pt idx="139">
                  <c:v>44656</c:v>
                </c:pt>
                <c:pt idx="140">
                  <c:v>44657</c:v>
                </c:pt>
                <c:pt idx="141">
                  <c:v>44658</c:v>
                </c:pt>
                <c:pt idx="142">
                  <c:v>44659</c:v>
                </c:pt>
                <c:pt idx="143">
                  <c:v>44662</c:v>
                </c:pt>
                <c:pt idx="144">
                  <c:v>44663</c:v>
                </c:pt>
                <c:pt idx="145">
                  <c:v>44664</c:v>
                </c:pt>
                <c:pt idx="146">
                  <c:v>44665</c:v>
                </c:pt>
                <c:pt idx="147">
                  <c:v>44670</c:v>
                </c:pt>
                <c:pt idx="148">
                  <c:v>44671</c:v>
                </c:pt>
                <c:pt idx="149">
                  <c:v>44672</c:v>
                </c:pt>
                <c:pt idx="150">
                  <c:v>44673</c:v>
                </c:pt>
                <c:pt idx="151">
                  <c:v>44676</c:v>
                </c:pt>
                <c:pt idx="152">
                  <c:v>44677</c:v>
                </c:pt>
                <c:pt idx="153">
                  <c:v>44678</c:v>
                </c:pt>
                <c:pt idx="154">
                  <c:v>44679</c:v>
                </c:pt>
                <c:pt idx="155">
                  <c:v>44680</c:v>
                </c:pt>
                <c:pt idx="156">
                  <c:v>44684</c:v>
                </c:pt>
                <c:pt idx="157">
                  <c:v>44685</c:v>
                </c:pt>
                <c:pt idx="158">
                  <c:v>44686</c:v>
                </c:pt>
                <c:pt idx="159">
                  <c:v>44687</c:v>
                </c:pt>
                <c:pt idx="160">
                  <c:v>44690</c:v>
                </c:pt>
                <c:pt idx="161">
                  <c:v>44691</c:v>
                </c:pt>
                <c:pt idx="162">
                  <c:v>44692</c:v>
                </c:pt>
                <c:pt idx="163">
                  <c:v>44693</c:v>
                </c:pt>
                <c:pt idx="164">
                  <c:v>44694</c:v>
                </c:pt>
                <c:pt idx="165">
                  <c:v>44697</c:v>
                </c:pt>
                <c:pt idx="166">
                  <c:v>44698</c:v>
                </c:pt>
                <c:pt idx="167">
                  <c:v>44699</c:v>
                </c:pt>
                <c:pt idx="168">
                  <c:v>44700</c:v>
                </c:pt>
                <c:pt idx="169">
                  <c:v>44701</c:v>
                </c:pt>
                <c:pt idx="170">
                  <c:v>44704</c:v>
                </c:pt>
                <c:pt idx="171">
                  <c:v>44705</c:v>
                </c:pt>
                <c:pt idx="172">
                  <c:v>44706</c:v>
                </c:pt>
                <c:pt idx="173">
                  <c:v>44707</c:v>
                </c:pt>
                <c:pt idx="174">
                  <c:v>44708</c:v>
                </c:pt>
                <c:pt idx="175">
                  <c:v>44711</c:v>
                </c:pt>
                <c:pt idx="176">
                  <c:v>44712</c:v>
                </c:pt>
                <c:pt idx="177">
                  <c:v>44713</c:v>
                </c:pt>
                <c:pt idx="178">
                  <c:v>44714</c:v>
                </c:pt>
                <c:pt idx="179">
                  <c:v>44715</c:v>
                </c:pt>
                <c:pt idx="180">
                  <c:v>44718</c:v>
                </c:pt>
                <c:pt idx="181">
                  <c:v>44719</c:v>
                </c:pt>
                <c:pt idx="182">
                  <c:v>44720</c:v>
                </c:pt>
                <c:pt idx="183">
                  <c:v>44721</c:v>
                </c:pt>
                <c:pt idx="184">
                  <c:v>44722</c:v>
                </c:pt>
                <c:pt idx="185">
                  <c:v>44725</c:v>
                </c:pt>
                <c:pt idx="186">
                  <c:v>44726</c:v>
                </c:pt>
                <c:pt idx="187">
                  <c:v>44727</c:v>
                </c:pt>
                <c:pt idx="188">
                  <c:v>44728</c:v>
                </c:pt>
                <c:pt idx="189">
                  <c:v>44729</c:v>
                </c:pt>
                <c:pt idx="190">
                  <c:v>44732</c:v>
                </c:pt>
                <c:pt idx="191">
                  <c:v>44733</c:v>
                </c:pt>
                <c:pt idx="192">
                  <c:v>44734</c:v>
                </c:pt>
                <c:pt idx="193">
                  <c:v>44735</c:v>
                </c:pt>
                <c:pt idx="194">
                  <c:v>44736</c:v>
                </c:pt>
                <c:pt idx="195">
                  <c:v>44739</c:v>
                </c:pt>
                <c:pt idx="196">
                  <c:v>44740</c:v>
                </c:pt>
                <c:pt idx="197">
                  <c:v>44741</c:v>
                </c:pt>
                <c:pt idx="198">
                  <c:v>44742</c:v>
                </c:pt>
                <c:pt idx="199">
                  <c:v>44743</c:v>
                </c:pt>
                <c:pt idx="200">
                  <c:v>44746</c:v>
                </c:pt>
                <c:pt idx="201">
                  <c:v>44747</c:v>
                </c:pt>
                <c:pt idx="202">
                  <c:v>44748</c:v>
                </c:pt>
                <c:pt idx="203">
                  <c:v>44749</c:v>
                </c:pt>
                <c:pt idx="204">
                  <c:v>44750</c:v>
                </c:pt>
                <c:pt idx="205">
                  <c:v>44753</c:v>
                </c:pt>
                <c:pt idx="206">
                  <c:v>44754</c:v>
                </c:pt>
                <c:pt idx="207">
                  <c:v>44755</c:v>
                </c:pt>
                <c:pt idx="208">
                  <c:v>44756</c:v>
                </c:pt>
                <c:pt idx="209">
                  <c:v>44757</c:v>
                </c:pt>
                <c:pt idx="210">
                  <c:v>44760</c:v>
                </c:pt>
                <c:pt idx="211">
                  <c:v>44761</c:v>
                </c:pt>
                <c:pt idx="212">
                  <c:v>44762</c:v>
                </c:pt>
                <c:pt idx="213">
                  <c:v>44763</c:v>
                </c:pt>
                <c:pt idx="214">
                  <c:v>44764</c:v>
                </c:pt>
                <c:pt idx="215">
                  <c:v>44767</c:v>
                </c:pt>
                <c:pt idx="216">
                  <c:v>44768</c:v>
                </c:pt>
                <c:pt idx="217">
                  <c:v>44769</c:v>
                </c:pt>
                <c:pt idx="218">
                  <c:v>44770</c:v>
                </c:pt>
                <c:pt idx="219">
                  <c:v>44771</c:v>
                </c:pt>
                <c:pt idx="220">
                  <c:v>44774</c:v>
                </c:pt>
                <c:pt idx="221">
                  <c:v>44775</c:v>
                </c:pt>
                <c:pt idx="222">
                  <c:v>44776</c:v>
                </c:pt>
                <c:pt idx="223">
                  <c:v>44777</c:v>
                </c:pt>
                <c:pt idx="224">
                  <c:v>44778</c:v>
                </c:pt>
                <c:pt idx="225">
                  <c:v>44781</c:v>
                </c:pt>
                <c:pt idx="226">
                  <c:v>44782</c:v>
                </c:pt>
                <c:pt idx="227">
                  <c:v>44783</c:v>
                </c:pt>
                <c:pt idx="228">
                  <c:v>44784</c:v>
                </c:pt>
                <c:pt idx="229">
                  <c:v>44785</c:v>
                </c:pt>
                <c:pt idx="230">
                  <c:v>44788</c:v>
                </c:pt>
                <c:pt idx="231">
                  <c:v>44789</c:v>
                </c:pt>
                <c:pt idx="232">
                  <c:v>44790</c:v>
                </c:pt>
                <c:pt idx="233">
                  <c:v>44791</c:v>
                </c:pt>
                <c:pt idx="234">
                  <c:v>44792</c:v>
                </c:pt>
                <c:pt idx="235">
                  <c:v>44795</c:v>
                </c:pt>
                <c:pt idx="236">
                  <c:v>44796</c:v>
                </c:pt>
                <c:pt idx="237">
                  <c:v>44797</c:v>
                </c:pt>
                <c:pt idx="238">
                  <c:v>44798</c:v>
                </c:pt>
                <c:pt idx="239">
                  <c:v>44799</c:v>
                </c:pt>
                <c:pt idx="240">
                  <c:v>44802</c:v>
                </c:pt>
                <c:pt idx="241">
                  <c:v>44803</c:v>
                </c:pt>
                <c:pt idx="242">
                  <c:v>44804</c:v>
                </c:pt>
                <c:pt idx="243">
                  <c:v>44805</c:v>
                </c:pt>
                <c:pt idx="244">
                  <c:v>44806</c:v>
                </c:pt>
                <c:pt idx="245">
                  <c:v>44809</c:v>
                </c:pt>
                <c:pt idx="246">
                  <c:v>44810</c:v>
                </c:pt>
                <c:pt idx="247">
                  <c:v>44811</c:v>
                </c:pt>
                <c:pt idx="248">
                  <c:v>44812</c:v>
                </c:pt>
                <c:pt idx="249">
                  <c:v>44813</c:v>
                </c:pt>
                <c:pt idx="250">
                  <c:v>44816</c:v>
                </c:pt>
                <c:pt idx="251">
                  <c:v>44817</c:v>
                </c:pt>
                <c:pt idx="252">
                  <c:v>44818</c:v>
                </c:pt>
                <c:pt idx="253">
                  <c:v>44819</c:v>
                </c:pt>
                <c:pt idx="254">
                  <c:v>44820</c:v>
                </c:pt>
                <c:pt idx="255">
                  <c:v>44823</c:v>
                </c:pt>
                <c:pt idx="256">
                  <c:v>44824</c:v>
                </c:pt>
                <c:pt idx="257">
                  <c:v>44825</c:v>
                </c:pt>
                <c:pt idx="258">
                  <c:v>44826</c:v>
                </c:pt>
                <c:pt idx="259">
                  <c:v>44827</c:v>
                </c:pt>
                <c:pt idx="260">
                  <c:v>44830</c:v>
                </c:pt>
                <c:pt idx="261">
                  <c:v>44831</c:v>
                </c:pt>
                <c:pt idx="262">
                  <c:v>44832</c:v>
                </c:pt>
                <c:pt idx="263">
                  <c:v>44833</c:v>
                </c:pt>
                <c:pt idx="264">
                  <c:v>44834</c:v>
                </c:pt>
                <c:pt idx="265">
                  <c:v>44837</c:v>
                </c:pt>
                <c:pt idx="266">
                  <c:v>44838</c:v>
                </c:pt>
                <c:pt idx="267">
                  <c:v>44839</c:v>
                </c:pt>
                <c:pt idx="268">
                  <c:v>44840</c:v>
                </c:pt>
                <c:pt idx="269">
                  <c:v>44841</c:v>
                </c:pt>
                <c:pt idx="270">
                  <c:v>44844</c:v>
                </c:pt>
                <c:pt idx="271">
                  <c:v>44845</c:v>
                </c:pt>
                <c:pt idx="272">
                  <c:v>44846</c:v>
                </c:pt>
                <c:pt idx="273">
                  <c:v>44847</c:v>
                </c:pt>
                <c:pt idx="274">
                  <c:v>44848</c:v>
                </c:pt>
                <c:pt idx="275">
                  <c:v>44851</c:v>
                </c:pt>
                <c:pt idx="276">
                  <c:v>44852</c:v>
                </c:pt>
                <c:pt idx="277">
                  <c:v>44853</c:v>
                </c:pt>
                <c:pt idx="278">
                  <c:v>44854</c:v>
                </c:pt>
                <c:pt idx="279">
                  <c:v>44855</c:v>
                </c:pt>
                <c:pt idx="280">
                  <c:v>44858</c:v>
                </c:pt>
                <c:pt idx="281">
                  <c:v>44859</c:v>
                </c:pt>
                <c:pt idx="282">
                  <c:v>44860</c:v>
                </c:pt>
                <c:pt idx="283">
                  <c:v>44861</c:v>
                </c:pt>
                <c:pt idx="284">
                  <c:v>44862</c:v>
                </c:pt>
                <c:pt idx="285">
                  <c:v>44865</c:v>
                </c:pt>
                <c:pt idx="286">
                  <c:v>44866</c:v>
                </c:pt>
                <c:pt idx="287">
                  <c:v>44867</c:v>
                </c:pt>
                <c:pt idx="288">
                  <c:v>44868</c:v>
                </c:pt>
                <c:pt idx="289">
                  <c:v>44869</c:v>
                </c:pt>
                <c:pt idx="290">
                  <c:v>44873</c:v>
                </c:pt>
                <c:pt idx="291">
                  <c:v>44874</c:v>
                </c:pt>
                <c:pt idx="292">
                  <c:v>44875</c:v>
                </c:pt>
                <c:pt idx="293">
                  <c:v>44876</c:v>
                </c:pt>
                <c:pt idx="294">
                  <c:v>44879</c:v>
                </c:pt>
                <c:pt idx="295">
                  <c:v>44880</c:v>
                </c:pt>
                <c:pt idx="296">
                  <c:v>44881</c:v>
                </c:pt>
                <c:pt idx="297">
                  <c:v>44882</c:v>
                </c:pt>
                <c:pt idx="298">
                  <c:v>44883</c:v>
                </c:pt>
                <c:pt idx="299">
                  <c:v>44886</c:v>
                </c:pt>
                <c:pt idx="300">
                  <c:v>44887</c:v>
                </c:pt>
                <c:pt idx="301">
                  <c:v>44888</c:v>
                </c:pt>
                <c:pt idx="302">
                  <c:v>44889</c:v>
                </c:pt>
                <c:pt idx="303">
                  <c:v>44890</c:v>
                </c:pt>
                <c:pt idx="304">
                  <c:v>44893</c:v>
                </c:pt>
                <c:pt idx="305">
                  <c:v>44894</c:v>
                </c:pt>
                <c:pt idx="306">
                  <c:v>44895</c:v>
                </c:pt>
                <c:pt idx="307">
                  <c:v>44896</c:v>
                </c:pt>
                <c:pt idx="308">
                  <c:v>44897</c:v>
                </c:pt>
                <c:pt idx="309">
                  <c:v>44900</c:v>
                </c:pt>
                <c:pt idx="310">
                  <c:v>44901</c:v>
                </c:pt>
                <c:pt idx="311">
                  <c:v>44902</c:v>
                </c:pt>
                <c:pt idx="312">
                  <c:v>44903</c:v>
                </c:pt>
                <c:pt idx="313">
                  <c:v>44904</c:v>
                </c:pt>
                <c:pt idx="314">
                  <c:v>44907</c:v>
                </c:pt>
                <c:pt idx="315">
                  <c:v>44908</c:v>
                </c:pt>
                <c:pt idx="316">
                  <c:v>44909</c:v>
                </c:pt>
                <c:pt idx="317">
                  <c:v>44910</c:v>
                </c:pt>
                <c:pt idx="318">
                  <c:v>44911</c:v>
                </c:pt>
                <c:pt idx="319">
                  <c:v>44914</c:v>
                </c:pt>
                <c:pt idx="320">
                  <c:v>44915</c:v>
                </c:pt>
                <c:pt idx="321">
                  <c:v>44916</c:v>
                </c:pt>
                <c:pt idx="322">
                  <c:v>44917</c:v>
                </c:pt>
                <c:pt idx="323">
                  <c:v>44918</c:v>
                </c:pt>
                <c:pt idx="324">
                  <c:v>44923</c:v>
                </c:pt>
                <c:pt idx="325">
                  <c:v>44924</c:v>
                </c:pt>
                <c:pt idx="326">
                  <c:v>44925</c:v>
                </c:pt>
                <c:pt idx="327">
                  <c:v>44929</c:v>
                </c:pt>
                <c:pt idx="328">
                  <c:v>44930</c:v>
                </c:pt>
                <c:pt idx="329">
                  <c:v>44931</c:v>
                </c:pt>
                <c:pt idx="330">
                  <c:v>44934</c:v>
                </c:pt>
                <c:pt idx="331">
                  <c:v>44935</c:v>
                </c:pt>
                <c:pt idx="332">
                  <c:v>44936</c:v>
                </c:pt>
                <c:pt idx="333">
                  <c:v>44937</c:v>
                </c:pt>
                <c:pt idx="334">
                  <c:v>44938</c:v>
                </c:pt>
                <c:pt idx="335">
                  <c:v>44939</c:v>
                </c:pt>
                <c:pt idx="336">
                  <c:v>44942</c:v>
                </c:pt>
                <c:pt idx="337">
                  <c:v>44943</c:v>
                </c:pt>
                <c:pt idx="338">
                  <c:v>44944</c:v>
                </c:pt>
                <c:pt idx="339">
                  <c:v>44945</c:v>
                </c:pt>
                <c:pt idx="340">
                  <c:v>44946</c:v>
                </c:pt>
                <c:pt idx="341">
                  <c:v>44949</c:v>
                </c:pt>
                <c:pt idx="342">
                  <c:v>44950</c:v>
                </c:pt>
                <c:pt idx="343">
                  <c:v>44951</c:v>
                </c:pt>
                <c:pt idx="344">
                  <c:v>44952</c:v>
                </c:pt>
                <c:pt idx="345">
                  <c:v>44953</c:v>
                </c:pt>
                <c:pt idx="346">
                  <c:v>44956</c:v>
                </c:pt>
                <c:pt idx="347">
                  <c:v>44957</c:v>
                </c:pt>
                <c:pt idx="348">
                  <c:v>44958</c:v>
                </c:pt>
                <c:pt idx="349">
                  <c:v>44959</c:v>
                </c:pt>
                <c:pt idx="350">
                  <c:v>44960</c:v>
                </c:pt>
                <c:pt idx="351">
                  <c:v>44963</c:v>
                </c:pt>
                <c:pt idx="352">
                  <c:v>44964</c:v>
                </c:pt>
                <c:pt idx="353">
                  <c:v>44965</c:v>
                </c:pt>
                <c:pt idx="354">
                  <c:v>44966</c:v>
                </c:pt>
                <c:pt idx="355">
                  <c:v>44967</c:v>
                </c:pt>
                <c:pt idx="356">
                  <c:v>44970</c:v>
                </c:pt>
                <c:pt idx="357">
                  <c:v>44971</c:v>
                </c:pt>
                <c:pt idx="358">
                  <c:v>44972</c:v>
                </c:pt>
                <c:pt idx="359">
                  <c:v>44973</c:v>
                </c:pt>
                <c:pt idx="360">
                  <c:v>44974</c:v>
                </c:pt>
                <c:pt idx="361">
                  <c:v>44977</c:v>
                </c:pt>
                <c:pt idx="362">
                  <c:v>44978</c:v>
                </c:pt>
                <c:pt idx="363">
                  <c:v>44979</c:v>
                </c:pt>
                <c:pt idx="364">
                  <c:v>44980</c:v>
                </c:pt>
                <c:pt idx="365">
                  <c:v>44981</c:v>
                </c:pt>
                <c:pt idx="366">
                  <c:v>44984</c:v>
                </c:pt>
                <c:pt idx="367">
                  <c:v>44985</c:v>
                </c:pt>
                <c:pt idx="368">
                  <c:v>44986</c:v>
                </c:pt>
                <c:pt idx="369">
                  <c:v>44987</c:v>
                </c:pt>
                <c:pt idx="370">
                  <c:v>44988</c:v>
                </c:pt>
                <c:pt idx="371">
                  <c:v>44991</c:v>
                </c:pt>
                <c:pt idx="372">
                  <c:v>44992</c:v>
                </c:pt>
                <c:pt idx="373">
                  <c:v>44993</c:v>
                </c:pt>
                <c:pt idx="374">
                  <c:v>44994</c:v>
                </c:pt>
                <c:pt idx="375">
                  <c:v>44995</c:v>
                </c:pt>
                <c:pt idx="376">
                  <c:v>44998</c:v>
                </c:pt>
                <c:pt idx="377">
                  <c:v>44999</c:v>
                </c:pt>
                <c:pt idx="378">
                  <c:v>45000</c:v>
                </c:pt>
                <c:pt idx="379">
                  <c:v>45001</c:v>
                </c:pt>
                <c:pt idx="380">
                  <c:v>45002</c:v>
                </c:pt>
                <c:pt idx="381">
                  <c:v>45005</c:v>
                </c:pt>
                <c:pt idx="382">
                  <c:v>45006</c:v>
                </c:pt>
                <c:pt idx="383">
                  <c:v>45007</c:v>
                </c:pt>
                <c:pt idx="384">
                  <c:v>45008</c:v>
                </c:pt>
                <c:pt idx="385">
                  <c:v>45009</c:v>
                </c:pt>
                <c:pt idx="386">
                  <c:v>45012</c:v>
                </c:pt>
                <c:pt idx="387">
                  <c:v>45013</c:v>
                </c:pt>
                <c:pt idx="388">
                  <c:v>45014</c:v>
                </c:pt>
                <c:pt idx="389">
                  <c:v>45015</c:v>
                </c:pt>
                <c:pt idx="390">
                  <c:v>45016</c:v>
                </c:pt>
                <c:pt idx="391">
                  <c:v>45019</c:v>
                </c:pt>
                <c:pt idx="392">
                  <c:v>45020</c:v>
                </c:pt>
                <c:pt idx="393">
                  <c:v>45021</c:v>
                </c:pt>
                <c:pt idx="394">
                  <c:v>45022</c:v>
                </c:pt>
                <c:pt idx="395">
                  <c:v>45027</c:v>
                </c:pt>
                <c:pt idx="396">
                  <c:v>45028</c:v>
                </c:pt>
                <c:pt idx="397">
                  <c:v>45029</c:v>
                </c:pt>
                <c:pt idx="398">
                  <c:v>45030</c:v>
                </c:pt>
                <c:pt idx="399">
                  <c:v>45033</c:v>
                </c:pt>
                <c:pt idx="400">
                  <c:v>45034</c:v>
                </c:pt>
                <c:pt idx="401">
                  <c:v>45035</c:v>
                </c:pt>
                <c:pt idx="402">
                  <c:v>45036</c:v>
                </c:pt>
                <c:pt idx="403">
                  <c:v>45037</c:v>
                </c:pt>
                <c:pt idx="404">
                  <c:v>45040</c:v>
                </c:pt>
                <c:pt idx="405">
                  <c:v>45041</c:v>
                </c:pt>
                <c:pt idx="406">
                  <c:v>45042</c:v>
                </c:pt>
                <c:pt idx="407">
                  <c:v>45043</c:v>
                </c:pt>
                <c:pt idx="408">
                  <c:v>45044</c:v>
                </c:pt>
                <c:pt idx="409">
                  <c:v>45048</c:v>
                </c:pt>
                <c:pt idx="410">
                  <c:v>45049</c:v>
                </c:pt>
                <c:pt idx="411">
                  <c:v>45050</c:v>
                </c:pt>
                <c:pt idx="412">
                  <c:v>45051</c:v>
                </c:pt>
                <c:pt idx="413">
                  <c:v>45054</c:v>
                </c:pt>
                <c:pt idx="414">
                  <c:v>45055</c:v>
                </c:pt>
                <c:pt idx="415">
                  <c:v>45056</c:v>
                </c:pt>
                <c:pt idx="416">
                  <c:v>45057</c:v>
                </c:pt>
                <c:pt idx="417">
                  <c:v>45058</c:v>
                </c:pt>
                <c:pt idx="418">
                  <c:v>45061</c:v>
                </c:pt>
                <c:pt idx="419">
                  <c:v>45062</c:v>
                </c:pt>
                <c:pt idx="420">
                  <c:v>45063</c:v>
                </c:pt>
                <c:pt idx="421">
                  <c:v>45064</c:v>
                </c:pt>
                <c:pt idx="422">
                  <c:v>45065</c:v>
                </c:pt>
                <c:pt idx="423">
                  <c:v>45068</c:v>
                </c:pt>
                <c:pt idx="424">
                  <c:v>45069</c:v>
                </c:pt>
                <c:pt idx="425">
                  <c:v>45070</c:v>
                </c:pt>
                <c:pt idx="426">
                  <c:v>45071</c:v>
                </c:pt>
                <c:pt idx="427">
                  <c:v>45072</c:v>
                </c:pt>
                <c:pt idx="428">
                  <c:v>45075</c:v>
                </c:pt>
                <c:pt idx="429">
                  <c:v>45076</c:v>
                </c:pt>
                <c:pt idx="430">
                  <c:v>45077</c:v>
                </c:pt>
                <c:pt idx="431">
                  <c:v>45078</c:v>
                </c:pt>
                <c:pt idx="432">
                  <c:v>45079</c:v>
                </c:pt>
                <c:pt idx="433">
                  <c:v>45082</c:v>
                </c:pt>
                <c:pt idx="434">
                  <c:v>45083</c:v>
                </c:pt>
                <c:pt idx="435">
                  <c:v>45084</c:v>
                </c:pt>
                <c:pt idx="436">
                  <c:v>45085</c:v>
                </c:pt>
                <c:pt idx="437">
                  <c:v>45086</c:v>
                </c:pt>
                <c:pt idx="438">
                  <c:v>45089</c:v>
                </c:pt>
                <c:pt idx="439">
                  <c:v>45090</c:v>
                </c:pt>
                <c:pt idx="440">
                  <c:v>45091</c:v>
                </c:pt>
                <c:pt idx="441">
                  <c:v>45092</c:v>
                </c:pt>
                <c:pt idx="442">
                  <c:v>45093</c:v>
                </c:pt>
                <c:pt idx="443">
                  <c:v>45096</c:v>
                </c:pt>
                <c:pt idx="444">
                  <c:v>45097</c:v>
                </c:pt>
                <c:pt idx="445">
                  <c:v>45098</c:v>
                </c:pt>
                <c:pt idx="446">
                  <c:v>45099</c:v>
                </c:pt>
                <c:pt idx="447">
                  <c:v>45100</c:v>
                </c:pt>
                <c:pt idx="448">
                  <c:v>45103</c:v>
                </c:pt>
                <c:pt idx="449">
                  <c:v>45104</c:v>
                </c:pt>
                <c:pt idx="450">
                  <c:v>45105</c:v>
                </c:pt>
                <c:pt idx="451">
                  <c:v>45106</c:v>
                </c:pt>
                <c:pt idx="452">
                  <c:v>45107</c:v>
                </c:pt>
                <c:pt idx="453">
                  <c:v>45110</c:v>
                </c:pt>
                <c:pt idx="454">
                  <c:v>45111</c:v>
                </c:pt>
                <c:pt idx="455">
                  <c:v>45112</c:v>
                </c:pt>
                <c:pt idx="456">
                  <c:v>45113</c:v>
                </c:pt>
                <c:pt idx="457">
                  <c:v>45114</c:v>
                </c:pt>
                <c:pt idx="458">
                  <c:v>45117</c:v>
                </c:pt>
                <c:pt idx="459">
                  <c:v>45118</c:v>
                </c:pt>
                <c:pt idx="460">
                  <c:v>45119</c:v>
                </c:pt>
                <c:pt idx="461">
                  <c:v>45120</c:v>
                </c:pt>
                <c:pt idx="462">
                  <c:v>45121</c:v>
                </c:pt>
                <c:pt idx="463">
                  <c:v>45124</c:v>
                </c:pt>
                <c:pt idx="464">
                  <c:v>45125</c:v>
                </c:pt>
                <c:pt idx="465">
                  <c:v>45126</c:v>
                </c:pt>
                <c:pt idx="466">
                  <c:v>45127</c:v>
                </c:pt>
                <c:pt idx="467">
                  <c:v>45128</c:v>
                </c:pt>
                <c:pt idx="468">
                  <c:v>45131</c:v>
                </c:pt>
                <c:pt idx="469">
                  <c:v>45132</c:v>
                </c:pt>
                <c:pt idx="470">
                  <c:v>45133</c:v>
                </c:pt>
                <c:pt idx="471">
                  <c:v>45134</c:v>
                </c:pt>
                <c:pt idx="472">
                  <c:v>45135</c:v>
                </c:pt>
                <c:pt idx="473">
                  <c:v>45138</c:v>
                </c:pt>
                <c:pt idx="474">
                  <c:v>45139</c:v>
                </c:pt>
                <c:pt idx="475">
                  <c:v>45140</c:v>
                </c:pt>
                <c:pt idx="476">
                  <c:v>45141</c:v>
                </c:pt>
                <c:pt idx="477">
                  <c:v>45142</c:v>
                </c:pt>
                <c:pt idx="478">
                  <c:v>45145</c:v>
                </c:pt>
                <c:pt idx="479">
                  <c:v>45146</c:v>
                </c:pt>
                <c:pt idx="480">
                  <c:v>45147</c:v>
                </c:pt>
                <c:pt idx="481">
                  <c:v>45148</c:v>
                </c:pt>
                <c:pt idx="482">
                  <c:v>45149</c:v>
                </c:pt>
                <c:pt idx="483">
                  <c:v>45152</c:v>
                </c:pt>
                <c:pt idx="484">
                  <c:v>45153</c:v>
                </c:pt>
                <c:pt idx="485">
                  <c:v>45154</c:v>
                </c:pt>
                <c:pt idx="486">
                  <c:v>45155</c:v>
                </c:pt>
                <c:pt idx="487">
                  <c:v>45156</c:v>
                </c:pt>
                <c:pt idx="488">
                  <c:v>45159</c:v>
                </c:pt>
                <c:pt idx="489">
                  <c:v>45160</c:v>
                </c:pt>
                <c:pt idx="490">
                  <c:v>45161</c:v>
                </c:pt>
                <c:pt idx="491">
                  <c:v>45162</c:v>
                </c:pt>
                <c:pt idx="492">
                  <c:v>45163</c:v>
                </c:pt>
                <c:pt idx="493">
                  <c:v>45166</c:v>
                </c:pt>
                <c:pt idx="494">
                  <c:v>45167</c:v>
                </c:pt>
                <c:pt idx="495">
                  <c:v>45168</c:v>
                </c:pt>
                <c:pt idx="496">
                  <c:v>45169</c:v>
                </c:pt>
                <c:pt idx="497">
                  <c:v>45170</c:v>
                </c:pt>
                <c:pt idx="498">
                  <c:v>45173</c:v>
                </c:pt>
                <c:pt idx="499">
                  <c:v>45174</c:v>
                </c:pt>
                <c:pt idx="500">
                  <c:v>45175</c:v>
                </c:pt>
                <c:pt idx="501">
                  <c:v>45176</c:v>
                </c:pt>
                <c:pt idx="502">
                  <c:v>45177</c:v>
                </c:pt>
                <c:pt idx="503">
                  <c:v>45180</c:v>
                </c:pt>
                <c:pt idx="504">
                  <c:v>45181</c:v>
                </c:pt>
                <c:pt idx="505">
                  <c:v>45182</c:v>
                </c:pt>
                <c:pt idx="506">
                  <c:v>45183</c:v>
                </c:pt>
                <c:pt idx="507">
                  <c:v>45184</c:v>
                </c:pt>
                <c:pt idx="508">
                  <c:v>45187</c:v>
                </c:pt>
                <c:pt idx="509">
                  <c:v>45188</c:v>
                </c:pt>
                <c:pt idx="510">
                  <c:v>45189</c:v>
                </c:pt>
                <c:pt idx="511">
                  <c:v>45190</c:v>
                </c:pt>
                <c:pt idx="512">
                  <c:v>45191</c:v>
                </c:pt>
                <c:pt idx="513">
                  <c:v>45194</c:v>
                </c:pt>
                <c:pt idx="514">
                  <c:v>45195</c:v>
                </c:pt>
                <c:pt idx="515">
                  <c:v>45196</c:v>
                </c:pt>
                <c:pt idx="516">
                  <c:v>45197</c:v>
                </c:pt>
                <c:pt idx="517">
                  <c:v>45198</c:v>
                </c:pt>
                <c:pt idx="518">
                  <c:v>45201</c:v>
                </c:pt>
                <c:pt idx="519">
                  <c:v>45202</c:v>
                </c:pt>
                <c:pt idx="520">
                  <c:v>45203</c:v>
                </c:pt>
                <c:pt idx="521">
                  <c:v>45204</c:v>
                </c:pt>
                <c:pt idx="522">
                  <c:v>45205</c:v>
                </c:pt>
                <c:pt idx="523">
                  <c:v>45208</c:v>
                </c:pt>
                <c:pt idx="524">
                  <c:v>45209</c:v>
                </c:pt>
                <c:pt idx="525">
                  <c:v>45210</c:v>
                </c:pt>
                <c:pt idx="526">
                  <c:v>45211</c:v>
                </c:pt>
                <c:pt idx="527">
                  <c:v>45212</c:v>
                </c:pt>
                <c:pt idx="528">
                  <c:v>45215</c:v>
                </c:pt>
                <c:pt idx="529">
                  <c:v>45216</c:v>
                </c:pt>
                <c:pt idx="530">
                  <c:v>45217</c:v>
                </c:pt>
                <c:pt idx="531">
                  <c:v>45218</c:v>
                </c:pt>
                <c:pt idx="532">
                  <c:v>45219</c:v>
                </c:pt>
                <c:pt idx="533">
                  <c:v>45222</c:v>
                </c:pt>
                <c:pt idx="534">
                  <c:v>45223</c:v>
                </c:pt>
                <c:pt idx="535">
                  <c:v>45224</c:v>
                </c:pt>
                <c:pt idx="536">
                  <c:v>45225</c:v>
                </c:pt>
                <c:pt idx="537">
                  <c:v>45226</c:v>
                </c:pt>
              </c:numCache>
            </c:numRef>
          </c:cat>
          <c:val>
            <c:numRef>
              <c:f>'daily prices (2)'!$B$183:$B$720</c:f>
              <c:numCache>
                <c:formatCode>0.00</c:formatCode>
                <c:ptCount val="538"/>
                <c:pt idx="0">
                  <c:v>929.5</c:v>
                </c:pt>
                <c:pt idx="1">
                  <c:v>979</c:v>
                </c:pt>
                <c:pt idx="2">
                  <c:v>979</c:v>
                </c:pt>
                <c:pt idx="3">
                  <c:v>996.5</c:v>
                </c:pt>
                <c:pt idx="4">
                  <c:v>976</c:v>
                </c:pt>
                <c:pt idx="5">
                  <c:v>986</c:v>
                </c:pt>
                <c:pt idx="6">
                  <c:v>982</c:v>
                </c:pt>
                <c:pt idx="7">
                  <c:v>967</c:v>
                </c:pt>
                <c:pt idx="8">
                  <c:v>960.5</c:v>
                </c:pt>
                <c:pt idx="9">
                  <c:v>968</c:v>
                </c:pt>
                <c:pt idx="10">
                  <c:v>952.5</c:v>
                </c:pt>
                <c:pt idx="11">
                  <c:v>958</c:v>
                </c:pt>
                <c:pt idx="12">
                  <c:v>956</c:v>
                </c:pt>
                <c:pt idx="13">
                  <c:v>982.5</c:v>
                </c:pt>
                <c:pt idx="14">
                  <c:v>1010.5</c:v>
                </c:pt>
                <c:pt idx="15">
                  <c:v>1034</c:v>
                </c:pt>
                <c:pt idx="16">
                  <c:v>1011.5</c:v>
                </c:pt>
                <c:pt idx="17">
                  <c:v>1015</c:v>
                </c:pt>
                <c:pt idx="18">
                  <c:v>1033</c:v>
                </c:pt>
                <c:pt idx="19">
                  <c:v>1053.3499999999999</c:v>
                </c:pt>
                <c:pt idx="20">
                  <c:v>1044</c:v>
                </c:pt>
                <c:pt idx="21">
                  <c:v>1051</c:v>
                </c:pt>
                <c:pt idx="22">
                  <c:v>1043.5</c:v>
                </c:pt>
                <c:pt idx="23">
                  <c:v>1051</c:v>
                </c:pt>
                <c:pt idx="24">
                  <c:v>1062.5</c:v>
                </c:pt>
                <c:pt idx="25">
                  <c:v>1045</c:v>
                </c:pt>
                <c:pt idx="26">
                  <c:v>1050</c:v>
                </c:pt>
                <c:pt idx="27">
                  <c:v>1019.5</c:v>
                </c:pt>
                <c:pt idx="28">
                  <c:v>1017</c:v>
                </c:pt>
                <c:pt idx="29">
                  <c:v>1012.95</c:v>
                </c:pt>
                <c:pt idx="30">
                  <c:v>1047.5</c:v>
                </c:pt>
                <c:pt idx="31">
                  <c:v>1053.5</c:v>
                </c:pt>
                <c:pt idx="32">
                  <c:v>1033</c:v>
                </c:pt>
                <c:pt idx="33">
                  <c:v>1042</c:v>
                </c:pt>
                <c:pt idx="34">
                  <c:v>1029.5</c:v>
                </c:pt>
                <c:pt idx="35">
                  <c:v>1046</c:v>
                </c:pt>
                <c:pt idx="36">
                  <c:v>1059.5</c:v>
                </c:pt>
                <c:pt idx="37">
                  <c:v>1069.5</c:v>
                </c:pt>
                <c:pt idx="38">
                  <c:v>1086</c:v>
                </c:pt>
                <c:pt idx="39">
                  <c:v>1072.5</c:v>
                </c:pt>
                <c:pt idx="40">
                  <c:v>1082.5</c:v>
                </c:pt>
                <c:pt idx="41">
                  <c:v>1100</c:v>
                </c:pt>
                <c:pt idx="42">
                  <c:v>1066</c:v>
                </c:pt>
                <c:pt idx="43">
                  <c:v>1066</c:v>
                </c:pt>
                <c:pt idx="44">
                  <c:v>1043</c:v>
                </c:pt>
                <c:pt idx="45">
                  <c:v>1034.5</c:v>
                </c:pt>
                <c:pt idx="46">
                  <c:v>993.5</c:v>
                </c:pt>
                <c:pt idx="47">
                  <c:v>963</c:v>
                </c:pt>
                <c:pt idx="48">
                  <c:v>991</c:v>
                </c:pt>
                <c:pt idx="49">
                  <c:v>975</c:v>
                </c:pt>
                <c:pt idx="50">
                  <c:v>970</c:v>
                </c:pt>
                <c:pt idx="51">
                  <c:v>945.5</c:v>
                </c:pt>
                <c:pt idx="52">
                  <c:v>950</c:v>
                </c:pt>
                <c:pt idx="53">
                  <c:v>939.5</c:v>
                </c:pt>
                <c:pt idx="54">
                  <c:v>942</c:v>
                </c:pt>
                <c:pt idx="55">
                  <c:v>933</c:v>
                </c:pt>
                <c:pt idx="56">
                  <c:v>951</c:v>
                </c:pt>
                <c:pt idx="57">
                  <c:v>955</c:v>
                </c:pt>
                <c:pt idx="58">
                  <c:v>947</c:v>
                </c:pt>
                <c:pt idx="59">
                  <c:v>943.5</c:v>
                </c:pt>
                <c:pt idx="60">
                  <c:v>935</c:v>
                </c:pt>
                <c:pt idx="61">
                  <c:v>919.5</c:v>
                </c:pt>
                <c:pt idx="62">
                  <c:v>911</c:v>
                </c:pt>
                <c:pt idx="63">
                  <c:v>929.5</c:v>
                </c:pt>
                <c:pt idx="64">
                  <c:v>934.5</c:v>
                </c:pt>
                <c:pt idx="65">
                  <c:v>925</c:v>
                </c:pt>
                <c:pt idx="66">
                  <c:v>941</c:v>
                </c:pt>
                <c:pt idx="67">
                  <c:v>944</c:v>
                </c:pt>
                <c:pt idx="68">
                  <c:v>972</c:v>
                </c:pt>
                <c:pt idx="69">
                  <c:v>972</c:v>
                </c:pt>
                <c:pt idx="70">
                  <c:v>980</c:v>
                </c:pt>
                <c:pt idx="71">
                  <c:v>967.5</c:v>
                </c:pt>
                <c:pt idx="72">
                  <c:v>962</c:v>
                </c:pt>
                <c:pt idx="73">
                  <c:v>959</c:v>
                </c:pt>
                <c:pt idx="74">
                  <c:v>969</c:v>
                </c:pt>
                <c:pt idx="75">
                  <c:v>984.5</c:v>
                </c:pt>
                <c:pt idx="76">
                  <c:v>967</c:v>
                </c:pt>
                <c:pt idx="77">
                  <c:v>967</c:v>
                </c:pt>
                <c:pt idx="78">
                  <c:v>946</c:v>
                </c:pt>
                <c:pt idx="79">
                  <c:v>946</c:v>
                </c:pt>
                <c:pt idx="80">
                  <c:v>977.5</c:v>
                </c:pt>
                <c:pt idx="81">
                  <c:v>976</c:v>
                </c:pt>
                <c:pt idx="82">
                  <c:v>979</c:v>
                </c:pt>
                <c:pt idx="83">
                  <c:v>973</c:v>
                </c:pt>
                <c:pt idx="84">
                  <c:v>974</c:v>
                </c:pt>
                <c:pt idx="85">
                  <c:v>1002.5</c:v>
                </c:pt>
                <c:pt idx="86">
                  <c:v>1050</c:v>
                </c:pt>
                <c:pt idx="87">
                  <c:v>1046</c:v>
                </c:pt>
                <c:pt idx="88">
                  <c:v>1026.5</c:v>
                </c:pt>
                <c:pt idx="89">
                  <c:v>1020</c:v>
                </c:pt>
                <c:pt idx="90">
                  <c:v>1050</c:v>
                </c:pt>
                <c:pt idx="91">
                  <c:v>1027.5</c:v>
                </c:pt>
                <c:pt idx="92">
                  <c:v>1004.5</c:v>
                </c:pt>
                <c:pt idx="93">
                  <c:v>1018.5</c:v>
                </c:pt>
                <c:pt idx="94">
                  <c:v>1040</c:v>
                </c:pt>
                <c:pt idx="95">
                  <c:v>1038</c:v>
                </c:pt>
                <c:pt idx="96">
                  <c:v>1028</c:v>
                </c:pt>
                <c:pt idx="97">
                  <c:v>1022</c:v>
                </c:pt>
                <c:pt idx="98">
                  <c:v>1014.5</c:v>
                </c:pt>
                <c:pt idx="99">
                  <c:v>1020.5</c:v>
                </c:pt>
                <c:pt idx="100">
                  <c:v>1033</c:v>
                </c:pt>
                <c:pt idx="101">
                  <c:v>1027.5</c:v>
                </c:pt>
                <c:pt idx="102">
                  <c:v>1026</c:v>
                </c:pt>
                <c:pt idx="103">
                  <c:v>1033</c:v>
                </c:pt>
                <c:pt idx="104">
                  <c:v>1019</c:v>
                </c:pt>
                <c:pt idx="105">
                  <c:v>1037.5</c:v>
                </c:pt>
                <c:pt idx="106">
                  <c:v>1080.5</c:v>
                </c:pt>
                <c:pt idx="107">
                  <c:v>1091.5</c:v>
                </c:pt>
                <c:pt idx="108">
                  <c:v>1079</c:v>
                </c:pt>
                <c:pt idx="109">
                  <c:v>1085</c:v>
                </c:pt>
                <c:pt idx="110">
                  <c:v>1085</c:v>
                </c:pt>
                <c:pt idx="111">
                  <c:v>1110</c:v>
                </c:pt>
                <c:pt idx="112">
                  <c:v>1055</c:v>
                </c:pt>
                <c:pt idx="113">
                  <c:v>1063</c:v>
                </c:pt>
                <c:pt idx="114">
                  <c:v>1061.5</c:v>
                </c:pt>
                <c:pt idx="115">
                  <c:v>1063</c:v>
                </c:pt>
                <c:pt idx="116">
                  <c:v>1087</c:v>
                </c:pt>
                <c:pt idx="117">
                  <c:v>1089</c:v>
                </c:pt>
                <c:pt idx="118">
                  <c:v>1138</c:v>
                </c:pt>
                <c:pt idx="119">
                  <c:v>1151</c:v>
                </c:pt>
                <c:pt idx="120">
                  <c:v>1111</c:v>
                </c:pt>
                <c:pt idx="121">
                  <c:v>1082</c:v>
                </c:pt>
                <c:pt idx="122">
                  <c:v>1061.5</c:v>
                </c:pt>
                <c:pt idx="123">
                  <c:v>1042</c:v>
                </c:pt>
                <c:pt idx="124">
                  <c:v>1013</c:v>
                </c:pt>
                <c:pt idx="125">
                  <c:v>1013</c:v>
                </c:pt>
                <c:pt idx="126">
                  <c:v>1025</c:v>
                </c:pt>
                <c:pt idx="127">
                  <c:v>1034.5</c:v>
                </c:pt>
                <c:pt idx="128">
                  <c:v>1033</c:v>
                </c:pt>
                <c:pt idx="129">
                  <c:v>1025</c:v>
                </c:pt>
                <c:pt idx="130">
                  <c:v>1024.5</c:v>
                </c:pt>
                <c:pt idx="131">
                  <c:v>1015</c:v>
                </c:pt>
                <c:pt idx="132">
                  <c:v>1016</c:v>
                </c:pt>
                <c:pt idx="133">
                  <c:v>992</c:v>
                </c:pt>
                <c:pt idx="134">
                  <c:v>974</c:v>
                </c:pt>
                <c:pt idx="135">
                  <c:v>992</c:v>
                </c:pt>
                <c:pt idx="136">
                  <c:v>984</c:v>
                </c:pt>
                <c:pt idx="137">
                  <c:v>991.5</c:v>
                </c:pt>
                <c:pt idx="138">
                  <c:v>988</c:v>
                </c:pt>
                <c:pt idx="139">
                  <c:v>983</c:v>
                </c:pt>
                <c:pt idx="140">
                  <c:v>965.5</c:v>
                </c:pt>
                <c:pt idx="141">
                  <c:v>953.5</c:v>
                </c:pt>
                <c:pt idx="142">
                  <c:v>968.5</c:v>
                </c:pt>
                <c:pt idx="143">
                  <c:v>989.5</c:v>
                </c:pt>
                <c:pt idx="144">
                  <c:v>965.5</c:v>
                </c:pt>
                <c:pt idx="145">
                  <c:v>982.5</c:v>
                </c:pt>
                <c:pt idx="146">
                  <c:v>981.5</c:v>
                </c:pt>
                <c:pt idx="147">
                  <c:v>1017</c:v>
                </c:pt>
                <c:pt idx="148">
                  <c:v>981.5</c:v>
                </c:pt>
                <c:pt idx="149">
                  <c:v>980.5</c:v>
                </c:pt>
                <c:pt idx="150">
                  <c:v>950</c:v>
                </c:pt>
                <c:pt idx="151">
                  <c:v>921</c:v>
                </c:pt>
                <c:pt idx="152">
                  <c:v>918.5</c:v>
                </c:pt>
                <c:pt idx="153">
                  <c:v>920</c:v>
                </c:pt>
                <c:pt idx="154">
                  <c:v>922</c:v>
                </c:pt>
                <c:pt idx="155">
                  <c:v>932</c:v>
                </c:pt>
                <c:pt idx="156">
                  <c:v>951</c:v>
                </c:pt>
                <c:pt idx="157">
                  <c:v>974.5</c:v>
                </c:pt>
                <c:pt idx="158">
                  <c:v>989</c:v>
                </c:pt>
                <c:pt idx="159">
                  <c:v>962.5</c:v>
                </c:pt>
                <c:pt idx="160">
                  <c:v>948.5</c:v>
                </c:pt>
                <c:pt idx="161">
                  <c:v>982.5</c:v>
                </c:pt>
                <c:pt idx="162">
                  <c:v>980.5</c:v>
                </c:pt>
                <c:pt idx="163">
                  <c:v>968.5</c:v>
                </c:pt>
                <c:pt idx="164">
                  <c:v>949.5</c:v>
                </c:pt>
                <c:pt idx="165">
                  <c:v>941.5</c:v>
                </c:pt>
                <c:pt idx="166">
                  <c:v>952.5</c:v>
                </c:pt>
                <c:pt idx="167">
                  <c:v>954</c:v>
                </c:pt>
                <c:pt idx="168">
                  <c:v>939.5</c:v>
                </c:pt>
                <c:pt idx="169">
                  <c:v>960.5</c:v>
                </c:pt>
                <c:pt idx="170">
                  <c:v>969</c:v>
                </c:pt>
                <c:pt idx="171">
                  <c:v>957.5</c:v>
                </c:pt>
                <c:pt idx="172">
                  <c:v>946.5</c:v>
                </c:pt>
                <c:pt idx="173">
                  <c:v>942.5</c:v>
                </c:pt>
                <c:pt idx="174">
                  <c:v>953.5</c:v>
                </c:pt>
                <c:pt idx="175">
                  <c:v>969.5</c:v>
                </c:pt>
                <c:pt idx="176">
                  <c:v>963</c:v>
                </c:pt>
                <c:pt idx="177">
                  <c:v>982.5</c:v>
                </c:pt>
                <c:pt idx="178">
                  <c:v>997</c:v>
                </c:pt>
                <c:pt idx="179">
                  <c:v>1014.15</c:v>
                </c:pt>
                <c:pt idx="180">
                  <c:v>1030</c:v>
                </c:pt>
                <c:pt idx="181">
                  <c:v>1010.5</c:v>
                </c:pt>
                <c:pt idx="182">
                  <c:v>1006</c:v>
                </c:pt>
                <c:pt idx="183">
                  <c:v>986</c:v>
                </c:pt>
                <c:pt idx="184">
                  <c:v>971.5</c:v>
                </c:pt>
                <c:pt idx="185">
                  <c:v>948</c:v>
                </c:pt>
                <c:pt idx="186">
                  <c:v>935</c:v>
                </c:pt>
                <c:pt idx="187">
                  <c:v>941.5</c:v>
                </c:pt>
                <c:pt idx="188">
                  <c:v>938</c:v>
                </c:pt>
                <c:pt idx="189">
                  <c:v>950</c:v>
                </c:pt>
                <c:pt idx="190">
                  <c:v>941.5</c:v>
                </c:pt>
                <c:pt idx="191">
                  <c:v>942</c:v>
                </c:pt>
                <c:pt idx="192">
                  <c:v>931</c:v>
                </c:pt>
                <c:pt idx="193">
                  <c:v>921.5</c:v>
                </c:pt>
                <c:pt idx="194">
                  <c:v>913.5</c:v>
                </c:pt>
                <c:pt idx="195">
                  <c:v>912</c:v>
                </c:pt>
                <c:pt idx="196">
                  <c:v>920</c:v>
                </c:pt>
                <c:pt idx="197">
                  <c:v>929</c:v>
                </c:pt>
                <c:pt idx="198">
                  <c:v>911</c:v>
                </c:pt>
                <c:pt idx="199">
                  <c:v>879</c:v>
                </c:pt>
                <c:pt idx="200">
                  <c:v>885</c:v>
                </c:pt>
                <c:pt idx="201">
                  <c:v>871</c:v>
                </c:pt>
                <c:pt idx="202">
                  <c:v>865</c:v>
                </c:pt>
                <c:pt idx="203">
                  <c:v>865</c:v>
                </c:pt>
                <c:pt idx="204">
                  <c:v>875.5</c:v>
                </c:pt>
                <c:pt idx="205">
                  <c:v>879.5</c:v>
                </c:pt>
                <c:pt idx="206">
                  <c:v>853.5</c:v>
                </c:pt>
                <c:pt idx="207">
                  <c:v>844</c:v>
                </c:pt>
                <c:pt idx="208">
                  <c:v>834</c:v>
                </c:pt>
                <c:pt idx="209">
                  <c:v>846.5</c:v>
                </c:pt>
                <c:pt idx="210">
                  <c:v>864.5</c:v>
                </c:pt>
                <c:pt idx="211">
                  <c:v>878</c:v>
                </c:pt>
                <c:pt idx="212">
                  <c:v>873.5</c:v>
                </c:pt>
                <c:pt idx="213">
                  <c:v>862</c:v>
                </c:pt>
                <c:pt idx="214">
                  <c:v>882</c:v>
                </c:pt>
                <c:pt idx="215">
                  <c:v>878</c:v>
                </c:pt>
                <c:pt idx="216">
                  <c:v>881.5</c:v>
                </c:pt>
                <c:pt idx="217">
                  <c:v>880.5</c:v>
                </c:pt>
                <c:pt idx="218">
                  <c:v>893</c:v>
                </c:pt>
                <c:pt idx="219">
                  <c:v>893.5</c:v>
                </c:pt>
                <c:pt idx="220">
                  <c:v>908</c:v>
                </c:pt>
                <c:pt idx="221">
                  <c:v>912.5</c:v>
                </c:pt>
                <c:pt idx="222">
                  <c:v>901</c:v>
                </c:pt>
                <c:pt idx="223">
                  <c:v>909</c:v>
                </c:pt>
                <c:pt idx="224">
                  <c:v>933</c:v>
                </c:pt>
                <c:pt idx="225">
                  <c:v>960</c:v>
                </c:pt>
                <c:pt idx="226">
                  <c:v>941</c:v>
                </c:pt>
                <c:pt idx="227">
                  <c:v>937</c:v>
                </c:pt>
                <c:pt idx="228">
                  <c:v>962.5</c:v>
                </c:pt>
                <c:pt idx="229">
                  <c:v>958</c:v>
                </c:pt>
                <c:pt idx="230">
                  <c:v>942</c:v>
                </c:pt>
                <c:pt idx="231">
                  <c:v>931</c:v>
                </c:pt>
                <c:pt idx="232">
                  <c:v>931</c:v>
                </c:pt>
                <c:pt idx="233">
                  <c:v>925.5</c:v>
                </c:pt>
                <c:pt idx="234">
                  <c:v>905.5</c:v>
                </c:pt>
                <c:pt idx="235">
                  <c:v>878.5</c:v>
                </c:pt>
                <c:pt idx="236">
                  <c:v>874.5</c:v>
                </c:pt>
                <c:pt idx="237">
                  <c:v>880</c:v>
                </c:pt>
                <c:pt idx="238">
                  <c:v>885</c:v>
                </c:pt>
                <c:pt idx="239">
                  <c:v>879</c:v>
                </c:pt>
                <c:pt idx="240">
                  <c:v>870</c:v>
                </c:pt>
                <c:pt idx="241">
                  <c:v>861.5</c:v>
                </c:pt>
                <c:pt idx="242">
                  <c:v>846.5</c:v>
                </c:pt>
                <c:pt idx="243">
                  <c:v>839</c:v>
                </c:pt>
                <c:pt idx="244">
                  <c:v>838</c:v>
                </c:pt>
                <c:pt idx="245">
                  <c:v>845</c:v>
                </c:pt>
                <c:pt idx="246">
                  <c:v>851</c:v>
                </c:pt>
                <c:pt idx="247">
                  <c:v>906.5</c:v>
                </c:pt>
                <c:pt idx="248">
                  <c:v>873.5</c:v>
                </c:pt>
                <c:pt idx="249">
                  <c:v>886.5</c:v>
                </c:pt>
                <c:pt idx="250">
                  <c:v>903</c:v>
                </c:pt>
                <c:pt idx="251">
                  <c:v>902.5</c:v>
                </c:pt>
                <c:pt idx="252">
                  <c:v>901.5</c:v>
                </c:pt>
                <c:pt idx="253">
                  <c:v>913</c:v>
                </c:pt>
                <c:pt idx="254">
                  <c:v>892</c:v>
                </c:pt>
                <c:pt idx="255">
                  <c:v>893</c:v>
                </c:pt>
                <c:pt idx="256">
                  <c:v>928</c:v>
                </c:pt>
                <c:pt idx="257">
                  <c:v>929</c:v>
                </c:pt>
                <c:pt idx="258">
                  <c:v>911</c:v>
                </c:pt>
                <c:pt idx="259">
                  <c:v>879</c:v>
                </c:pt>
                <c:pt idx="260">
                  <c:v>862</c:v>
                </c:pt>
                <c:pt idx="261">
                  <c:v>859</c:v>
                </c:pt>
                <c:pt idx="262">
                  <c:v>844.5</c:v>
                </c:pt>
                <c:pt idx="263">
                  <c:v>860</c:v>
                </c:pt>
                <c:pt idx="264">
                  <c:v>870.5</c:v>
                </c:pt>
                <c:pt idx="265">
                  <c:v>872.5</c:v>
                </c:pt>
                <c:pt idx="266">
                  <c:v>917.5</c:v>
                </c:pt>
                <c:pt idx="267">
                  <c:v>922</c:v>
                </c:pt>
                <c:pt idx="268">
                  <c:v>923</c:v>
                </c:pt>
                <c:pt idx="269">
                  <c:v>930</c:v>
                </c:pt>
                <c:pt idx="270">
                  <c:v>905.5</c:v>
                </c:pt>
                <c:pt idx="271">
                  <c:v>892.5</c:v>
                </c:pt>
                <c:pt idx="272">
                  <c:v>892</c:v>
                </c:pt>
                <c:pt idx="273">
                  <c:v>879</c:v>
                </c:pt>
                <c:pt idx="274">
                  <c:v>907.5</c:v>
                </c:pt>
                <c:pt idx="275">
                  <c:v>915</c:v>
                </c:pt>
                <c:pt idx="276">
                  <c:v>919.5</c:v>
                </c:pt>
                <c:pt idx="277">
                  <c:v>893</c:v>
                </c:pt>
                <c:pt idx="278">
                  <c:v>889</c:v>
                </c:pt>
                <c:pt idx="279">
                  <c:v>906.5</c:v>
                </c:pt>
                <c:pt idx="280">
                  <c:v>928</c:v>
                </c:pt>
                <c:pt idx="281">
                  <c:v>915</c:v>
                </c:pt>
                <c:pt idx="282">
                  <c:v>934.5</c:v>
                </c:pt>
                <c:pt idx="283">
                  <c:v>951</c:v>
                </c:pt>
                <c:pt idx="284">
                  <c:v>949.5</c:v>
                </c:pt>
                <c:pt idx="285">
                  <c:v>933.5</c:v>
                </c:pt>
                <c:pt idx="286">
                  <c:v>947.5</c:v>
                </c:pt>
                <c:pt idx="287">
                  <c:v>957</c:v>
                </c:pt>
                <c:pt idx="288">
                  <c:v>919.5</c:v>
                </c:pt>
                <c:pt idx="289">
                  <c:v>940.5</c:v>
                </c:pt>
                <c:pt idx="290">
                  <c:v>1004</c:v>
                </c:pt>
                <c:pt idx="291">
                  <c:v>1047.5</c:v>
                </c:pt>
                <c:pt idx="292">
                  <c:v>1038</c:v>
                </c:pt>
                <c:pt idx="293">
                  <c:v>1032</c:v>
                </c:pt>
                <c:pt idx="294">
                  <c:v>1024</c:v>
                </c:pt>
                <c:pt idx="295">
                  <c:v>1019</c:v>
                </c:pt>
                <c:pt idx="296">
                  <c:v>1010</c:v>
                </c:pt>
                <c:pt idx="297">
                  <c:v>985</c:v>
                </c:pt>
                <c:pt idx="298">
                  <c:v>987</c:v>
                </c:pt>
                <c:pt idx="299">
                  <c:v>975.5</c:v>
                </c:pt>
                <c:pt idx="300">
                  <c:v>996.5</c:v>
                </c:pt>
                <c:pt idx="301">
                  <c:v>989.5</c:v>
                </c:pt>
                <c:pt idx="302">
                  <c:v>989.5</c:v>
                </c:pt>
                <c:pt idx="303">
                  <c:v>981</c:v>
                </c:pt>
                <c:pt idx="304">
                  <c:v>994.5</c:v>
                </c:pt>
                <c:pt idx="305">
                  <c:v>998</c:v>
                </c:pt>
                <c:pt idx="306">
                  <c:v>1018</c:v>
                </c:pt>
                <c:pt idx="307">
                  <c:v>1038</c:v>
                </c:pt>
                <c:pt idx="308">
                  <c:v>1024</c:v>
                </c:pt>
                <c:pt idx="309">
                  <c:v>1016.5</c:v>
                </c:pt>
                <c:pt idx="310">
                  <c:v>996</c:v>
                </c:pt>
                <c:pt idx="311">
                  <c:v>993</c:v>
                </c:pt>
                <c:pt idx="312">
                  <c:v>1005.5</c:v>
                </c:pt>
                <c:pt idx="313">
                  <c:v>1001</c:v>
                </c:pt>
                <c:pt idx="314">
                  <c:v>1013</c:v>
                </c:pt>
                <c:pt idx="315">
                  <c:v>1020.5</c:v>
                </c:pt>
                <c:pt idx="316">
                  <c:v>1031.5</c:v>
                </c:pt>
                <c:pt idx="317">
                  <c:v>1012</c:v>
                </c:pt>
                <c:pt idx="318">
                  <c:v>994.5</c:v>
                </c:pt>
                <c:pt idx="319">
                  <c:v>997</c:v>
                </c:pt>
                <c:pt idx="320">
                  <c:v>995</c:v>
                </c:pt>
                <c:pt idx="321">
                  <c:v>997</c:v>
                </c:pt>
                <c:pt idx="322">
                  <c:v>994.5</c:v>
                </c:pt>
                <c:pt idx="323">
                  <c:v>995</c:v>
                </c:pt>
                <c:pt idx="324">
                  <c:v>1018.5</c:v>
                </c:pt>
                <c:pt idx="325">
                  <c:v>1022.5</c:v>
                </c:pt>
                <c:pt idx="326">
                  <c:v>1065</c:v>
                </c:pt>
                <c:pt idx="327">
                  <c:v>1084</c:v>
                </c:pt>
                <c:pt idx="328">
                  <c:v>1086.5</c:v>
                </c:pt>
                <c:pt idx="329">
                  <c:v>1072</c:v>
                </c:pt>
                <c:pt idx="330">
                  <c:v>1060.5</c:v>
                </c:pt>
                <c:pt idx="331">
                  <c:v>1095</c:v>
                </c:pt>
                <c:pt idx="332">
                  <c:v>1084</c:v>
                </c:pt>
                <c:pt idx="333">
                  <c:v>1098</c:v>
                </c:pt>
                <c:pt idx="334">
                  <c:v>1078</c:v>
                </c:pt>
                <c:pt idx="335">
                  <c:v>1062.5</c:v>
                </c:pt>
                <c:pt idx="336">
                  <c:v>1060</c:v>
                </c:pt>
                <c:pt idx="337">
                  <c:v>1055</c:v>
                </c:pt>
                <c:pt idx="338">
                  <c:v>1056.5</c:v>
                </c:pt>
                <c:pt idx="339">
                  <c:v>1027</c:v>
                </c:pt>
                <c:pt idx="340">
                  <c:v>1030</c:v>
                </c:pt>
                <c:pt idx="341">
                  <c:v>1041</c:v>
                </c:pt>
                <c:pt idx="342">
                  <c:v>1049</c:v>
                </c:pt>
                <c:pt idx="343">
                  <c:v>1044</c:v>
                </c:pt>
                <c:pt idx="344">
                  <c:v>1031.5</c:v>
                </c:pt>
                <c:pt idx="345">
                  <c:v>1011.5</c:v>
                </c:pt>
                <c:pt idx="346">
                  <c:v>1010.5</c:v>
                </c:pt>
                <c:pt idx="347">
                  <c:v>1016</c:v>
                </c:pt>
                <c:pt idx="348">
                  <c:v>1005</c:v>
                </c:pt>
                <c:pt idx="349">
                  <c:v>1005</c:v>
                </c:pt>
                <c:pt idx="350">
                  <c:v>997.5</c:v>
                </c:pt>
                <c:pt idx="351">
                  <c:v>978</c:v>
                </c:pt>
                <c:pt idx="352">
                  <c:v>977</c:v>
                </c:pt>
                <c:pt idx="353">
                  <c:v>981.5</c:v>
                </c:pt>
                <c:pt idx="354">
                  <c:v>967</c:v>
                </c:pt>
                <c:pt idx="355">
                  <c:v>960.5</c:v>
                </c:pt>
                <c:pt idx="356">
                  <c:v>941.5</c:v>
                </c:pt>
                <c:pt idx="357">
                  <c:v>953</c:v>
                </c:pt>
                <c:pt idx="358">
                  <c:v>926.5</c:v>
                </c:pt>
                <c:pt idx="359">
                  <c:v>914</c:v>
                </c:pt>
                <c:pt idx="360">
                  <c:v>920.5</c:v>
                </c:pt>
                <c:pt idx="361">
                  <c:v>929.5</c:v>
                </c:pt>
                <c:pt idx="362">
                  <c:v>932</c:v>
                </c:pt>
                <c:pt idx="363">
                  <c:v>951.5</c:v>
                </c:pt>
                <c:pt idx="364">
                  <c:v>955</c:v>
                </c:pt>
                <c:pt idx="365">
                  <c:v>934</c:v>
                </c:pt>
                <c:pt idx="366">
                  <c:v>934</c:v>
                </c:pt>
                <c:pt idx="367">
                  <c:v>945</c:v>
                </c:pt>
                <c:pt idx="368">
                  <c:v>962.5</c:v>
                </c:pt>
                <c:pt idx="369">
                  <c:v>955.5</c:v>
                </c:pt>
                <c:pt idx="370">
                  <c:v>974.5</c:v>
                </c:pt>
                <c:pt idx="371">
                  <c:v>967.5</c:v>
                </c:pt>
                <c:pt idx="372">
                  <c:v>965.5</c:v>
                </c:pt>
                <c:pt idx="373">
                  <c:v>943</c:v>
                </c:pt>
                <c:pt idx="374">
                  <c:v>947</c:v>
                </c:pt>
                <c:pt idx="375">
                  <c:v>939</c:v>
                </c:pt>
                <c:pt idx="376">
                  <c:v>978</c:v>
                </c:pt>
                <c:pt idx="377">
                  <c:v>987.5</c:v>
                </c:pt>
                <c:pt idx="378">
                  <c:v>969.5</c:v>
                </c:pt>
                <c:pt idx="379">
                  <c:v>968</c:v>
                </c:pt>
                <c:pt idx="380">
                  <c:v>981</c:v>
                </c:pt>
                <c:pt idx="381">
                  <c:v>978</c:v>
                </c:pt>
                <c:pt idx="382">
                  <c:v>987</c:v>
                </c:pt>
                <c:pt idx="383">
                  <c:v>984.5</c:v>
                </c:pt>
                <c:pt idx="384">
                  <c:v>988</c:v>
                </c:pt>
                <c:pt idx="385">
                  <c:v>976.5</c:v>
                </c:pt>
                <c:pt idx="386">
                  <c:v>966</c:v>
                </c:pt>
                <c:pt idx="387">
                  <c:v>966.5</c:v>
                </c:pt>
                <c:pt idx="388">
                  <c:v>962.5</c:v>
                </c:pt>
                <c:pt idx="389">
                  <c:v>976.5</c:v>
                </c:pt>
                <c:pt idx="390">
                  <c:v>983.5</c:v>
                </c:pt>
                <c:pt idx="391">
                  <c:v>988.5</c:v>
                </c:pt>
                <c:pt idx="392">
                  <c:v>1001</c:v>
                </c:pt>
                <c:pt idx="393">
                  <c:v>1020.5</c:v>
                </c:pt>
                <c:pt idx="394">
                  <c:v>1003</c:v>
                </c:pt>
                <c:pt idx="395">
                  <c:v>1001</c:v>
                </c:pt>
                <c:pt idx="396">
                  <c:v>1010.5</c:v>
                </c:pt>
                <c:pt idx="397">
                  <c:v>1029</c:v>
                </c:pt>
                <c:pt idx="398">
                  <c:v>1044.5</c:v>
                </c:pt>
                <c:pt idx="399">
                  <c:v>1051.5</c:v>
                </c:pt>
                <c:pt idx="400">
                  <c:v>1068.5</c:v>
                </c:pt>
                <c:pt idx="401">
                  <c:v>1068.5</c:v>
                </c:pt>
                <c:pt idx="402">
                  <c:v>1089.5</c:v>
                </c:pt>
                <c:pt idx="403">
                  <c:v>1111</c:v>
                </c:pt>
                <c:pt idx="404">
                  <c:v>1098.5</c:v>
                </c:pt>
                <c:pt idx="405">
                  <c:v>1080</c:v>
                </c:pt>
                <c:pt idx="406">
                  <c:v>1097</c:v>
                </c:pt>
                <c:pt idx="407">
                  <c:v>1091.5</c:v>
                </c:pt>
                <c:pt idx="408">
                  <c:v>1070.5</c:v>
                </c:pt>
                <c:pt idx="409">
                  <c:v>1050</c:v>
                </c:pt>
                <c:pt idx="410">
                  <c:v>1065</c:v>
                </c:pt>
                <c:pt idx="411">
                  <c:v>1051</c:v>
                </c:pt>
                <c:pt idx="412">
                  <c:v>1043.5</c:v>
                </c:pt>
                <c:pt idx="413">
                  <c:v>1061</c:v>
                </c:pt>
                <c:pt idx="414">
                  <c:v>1078.5</c:v>
                </c:pt>
                <c:pt idx="415">
                  <c:v>1113</c:v>
                </c:pt>
                <c:pt idx="416">
                  <c:v>1111.5</c:v>
                </c:pt>
                <c:pt idx="417">
                  <c:v>1090</c:v>
                </c:pt>
                <c:pt idx="418">
                  <c:v>1062</c:v>
                </c:pt>
                <c:pt idx="419">
                  <c:v>1070</c:v>
                </c:pt>
                <c:pt idx="420">
                  <c:v>1071.5</c:v>
                </c:pt>
                <c:pt idx="421">
                  <c:v>1066</c:v>
                </c:pt>
                <c:pt idx="422">
                  <c:v>1064.5</c:v>
                </c:pt>
                <c:pt idx="423">
                  <c:v>1074</c:v>
                </c:pt>
                <c:pt idx="424">
                  <c:v>1063.5</c:v>
                </c:pt>
                <c:pt idx="425">
                  <c:v>1044</c:v>
                </c:pt>
                <c:pt idx="426">
                  <c:v>1025.5</c:v>
                </c:pt>
                <c:pt idx="427">
                  <c:v>1027</c:v>
                </c:pt>
                <c:pt idx="428">
                  <c:v>1030</c:v>
                </c:pt>
                <c:pt idx="429">
                  <c:v>1030.5</c:v>
                </c:pt>
                <c:pt idx="430">
                  <c:v>1010</c:v>
                </c:pt>
                <c:pt idx="431">
                  <c:v>1004.5</c:v>
                </c:pt>
                <c:pt idx="432">
                  <c:v>1011.5</c:v>
                </c:pt>
                <c:pt idx="433">
                  <c:v>1011.5</c:v>
                </c:pt>
                <c:pt idx="434">
                  <c:v>1027</c:v>
                </c:pt>
                <c:pt idx="435">
                  <c:v>1038.5</c:v>
                </c:pt>
                <c:pt idx="436">
                  <c:v>1023</c:v>
                </c:pt>
                <c:pt idx="437">
                  <c:v>1007</c:v>
                </c:pt>
                <c:pt idx="438">
                  <c:v>1000.5</c:v>
                </c:pt>
                <c:pt idx="439">
                  <c:v>992.5</c:v>
                </c:pt>
                <c:pt idx="440">
                  <c:v>980</c:v>
                </c:pt>
                <c:pt idx="441">
                  <c:v>973</c:v>
                </c:pt>
                <c:pt idx="442">
                  <c:v>990</c:v>
                </c:pt>
                <c:pt idx="443">
                  <c:v>983</c:v>
                </c:pt>
                <c:pt idx="444">
                  <c:v>968</c:v>
                </c:pt>
                <c:pt idx="445">
                  <c:v>953</c:v>
                </c:pt>
                <c:pt idx="446">
                  <c:v>940.5</c:v>
                </c:pt>
                <c:pt idx="447">
                  <c:v>926</c:v>
                </c:pt>
                <c:pt idx="448">
                  <c:v>928.5</c:v>
                </c:pt>
                <c:pt idx="449">
                  <c:v>927</c:v>
                </c:pt>
                <c:pt idx="450">
                  <c:v>912</c:v>
                </c:pt>
                <c:pt idx="451">
                  <c:v>908.5</c:v>
                </c:pt>
                <c:pt idx="452">
                  <c:v>896</c:v>
                </c:pt>
                <c:pt idx="453">
                  <c:v>904.5</c:v>
                </c:pt>
                <c:pt idx="454">
                  <c:v>920</c:v>
                </c:pt>
                <c:pt idx="455">
                  <c:v>917.5</c:v>
                </c:pt>
                <c:pt idx="456">
                  <c:v>912.5</c:v>
                </c:pt>
                <c:pt idx="457">
                  <c:v>907.5</c:v>
                </c:pt>
                <c:pt idx="458">
                  <c:v>912</c:v>
                </c:pt>
                <c:pt idx="459">
                  <c:v>931.5</c:v>
                </c:pt>
                <c:pt idx="460">
                  <c:v>940.5</c:v>
                </c:pt>
                <c:pt idx="461">
                  <c:v>965</c:v>
                </c:pt>
                <c:pt idx="462">
                  <c:v>972</c:v>
                </c:pt>
                <c:pt idx="463">
                  <c:v>971</c:v>
                </c:pt>
                <c:pt idx="464">
                  <c:v>985</c:v>
                </c:pt>
                <c:pt idx="465">
                  <c:v>986.5</c:v>
                </c:pt>
                <c:pt idx="466">
                  <c:v>972.5</c:v>
                </c:pt>
                <c:pt idx="467">
                  <c:v>960.5</c:v>
                </c:pt>
                <c:pt idx="468">
                  <c:v>963</c:v>
                </c:pt>
                <c:pt idx="469">
                  <c:v>970.5</c:v>
                </c:pt>
                <c:pt idx="470">
                  <c:v>964.5</c:v>
                </c:pt>
                <c:pt idx="471">
                  <c:v>966</c:v>
                </c:pt>
                <c:pt idx="472">
                  <c:v>935</c:v>
                </c:pt>
                <c:pt idx="473">
                  <c:v>939.5</c:v>
                </c:pt>
                <c:pt idx="474">
                  <c:v>936.5</c:v>
                </c:pt>
                <c:pt idx="475">
                  <c:v>929.5</c:v>
                </c:pt>
                <c:pt idx="476">
                  <c:v>921</c:v>
                </c:pt>
                <c:pt idx="477">
                  <c:v>917.5</c:v>
                </c:pt>
                <c:pt idx="478">
                  <c:v>929</c:v>
                </c:pt>
                <c:pt idx="479">
                  <c:v>911</c:v>
                </c:pt>
                <c:pt idx="480">
                  <c:v>898.5</c:v>
                </c:pt>
                <c:pt idx="481">
                  <c:v>901.5</c:v>
                </c:pt>
                <c:pt idx="482">
                  <c:v>914</c:v>
                </c:pt>
                <c:pt idx="483">
                  <c:v>909</c:v>
                </c:pt>
                <c:pt idx="484">
                  <c:v>894</c:v>
                </c:pt>
                <c:pt idx="485">
                  <c:v>891</c:v>
                </c:pt>
                <c:pt idx="486">
                  <c:v>900.5</c:v>
                </c:pt>
                <c:pt idx="487">
                  <c:v>902</c:v>
                </c:pt>
                <c:pt idx="488">
                  <c:v>910</c:v>
                </c:pt>
                <c:pt idx="489">
                  <c:v>924</c:v>
                </c:pt>
                <c:pt idx="490">
                  <c:v>927.5</c:v>
                </c:pt>
                <c:pt idx="491">
                  <c:v>932</c:v>
                </c:pt>
                <c:pt idx="492">
                  <c:v>944.5</c:v>
                </c:pt>
                <c:pt idx="494">
                  <c:v>973.5</c:v>
                </c:pt>
                <c:pt idx="495">
                  <c:v>983.5</c:v>
                </c:pt>
                <c:pt idx="496">
                  <c:v>979</c:v>
                </c:pt>
                <c:pt idx="497">
                  <c:v>979.5</c:v>
                </c:pt>
                <c:pt idx="498">
                  <c:v>959.5</c:v>
                </c:pt>
                <c:pt idx="499">
                  <c:v>945</c:v>
                </c:pt>
                <c:pt idx="500">
                  <c:v>918</c:v>
                </c:pt>
                <c:pt idx="501">
                  <c:v>906</c:v>
                </c:pt>
                <c:pt idx="502">
                  <c:v>901.5</c:v>
                </c:pt>
                <c:pt idx="503">
                  <c:v>903.5</c:v>
                </c:pt>
                <c:pt idx="504">
                  <c:v>901</c:v>
                </c:pt>
                <c:pt idx="505">
                  <c:v>903.5</c:v>
                </c:pt>
                <c:pt idx="506">
                  <c:v>902</c:v>
                </c:pt>
                <c:pt idx="507">
                  <c:v>922</c:v>
                </c:pt>
                <c:pt idx="508">
                  <c:v>934</c:v>
                </c:pt>
                <c:pt idx="509">
                  <c:v>943.5</c:v>
                </c:pt>
                <c:pt idx="510">
                  <c:v>944</c:v>
                </c:pt>
                <c:pt idx="511">
                  <c:v>918.5</c:v>
                </c:pt>
                <c:pt idx="512">
                  <c:v>937</c:v>
                </c:pt>
                <c:pt idx="513">
                  <c:v>920</c:v>
                </c:pt>
                <c:pt idx="514">
                  <c:v>907.5</c:v>
                </c:pt>
                <c:pt idx="515">
                  <c:v>905.5</c:v>
                </c:pt>
                <c:pt idx="516">
                  <c:v>896</c:v>
                </c:pt>
                <c:pt idx="517">
                  <c:v>920.5</c:v>
                </c:pt>
                <c:pt idx="518">
                  <c:v>903.5</c:v>
                </c:pt>
                <c:pt idx="519">
                  <c:v>882</c:v>
                </c:pt>
                <c:pt idx="520">
                  <c:v>872.5</c:v>
                </c:pt>
                <c:pt idx="521">
                  <c:v>866</c:v>
                </c:pt>
                <c:pt idx="522">
                  <c:v>858.5</c:v>
                </c:pt>
                <c:pt idx="523">
                  <c:v>884</c:v>
                </c:pt>
                <c:pt idx="524">
                  <c:v>888.5</c:v>
                </c:pt>
                <c:pt idx="525">
                  <c:v>883.5</c:v>
                </c:pt>
                <c:pt idx="526">
                  <c:v>888</c:v>
                </c:pt>
                <c:pt idx="527">
                  <c:v>876</c:v>
                </c:pt>
                <c:pt idx="528">
                  <c:v>884</c:v>
                </c:pt>
                <c:pt idx="529">
                  <c:v>895</c:v>
                </c:pt>
                <c:pt idx="530">
                  <c:v>903</c:v>
                </c:pt>
                <c:pt idx="531">
                  <c:v>885</c:v>
                </c:pt>
                <c:pt idx="532">
                  <c:v>899</c:v>
                </c:pt>
                <c:pt idx="533">
                  <c:v>897.5</c:v>
                </c:pt>
                <c:pt idx="534">
                  <c:v>890</c:v>
                </c:pt>
                <c:pt idx="535">
                  <c:v>890</c:v>
                </c:pt>
                <c:pt idx="536">
                  <c:v>909.5</c:v>
                </c:pt>
                <c:pt idx="537">
                  <c:v>906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F97-4A3B-8B82-AF8ED5F51CD6}"/>
            </c:ext>
          </c:extLst>
        </c:ser>
        <c:ser>
          <c:idx val="1"/>
          <c:order val="1"/>
          <c:tx>
            <c:strRef>
              <c:f>'daily prices (2)'!$C$1</c:f>
              <c:strCache>
                <c:ptCount val="1"/>
                <c:pt idx="0">
                  <c:v>Palladium</c:v>
                </c:pt>
              </c:strCache>
            </c:strRef>
          </c:tx>
          <c:spPr>
            <a:ln w="2222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'daily prices (2)'!$A$183:$A$720</c:f>
              <c:numCache>
                <c:formatCode>[$-409]d\-mmm;@</c:formatCode>
                <c:ptCount val="538"/>
                <c:pt idx="0">
                  <c:v>44459</c:v>
                </c:pt>
                <c:pt idx="1">
                  <c:v>44460</c:v>
                </c:pt>
                <c:pt idx="2">
                  <c:v>44461</c:v>
                </c:pt>
                <c:pt idx="3">
                  <c:v>44462</c:v>
                </c:pt>
                <c:pt idx="4">
                  <c:v>44463</c:v>
                </c:pt>
                <c:pt idx="5">
                  <c:v>44466</c:v>
                </c:pt>
                <c:pt idx="6">
                  <c:v>44467</c:v>
                </c:pt>
                <c:pt idx="7">
                  <c:v>44468</c:v>
                </c:pt>
                <c:pt idx="8">
                  <c:v>44469</c:v>
                </c:pt>
                <c:pt idx="9">
                  <c:v>44470</c:v>
                </c:pt>
                <c:pt idx="10">
                  <c:v>44473</c:v>
                </c:pt>
                <c:pt idx="11">
                  <c:v>44474</c:v>
                </c:pt>
                <c:pt idx="12">
                  <c:v>44475</c:v>
                </c:pt>
                <c:pt idx="13">
                  <c:v>44476</c:v>
                </c:pt>
                <c:pt idx="14">
                  <c:v>44477</c:v>
                </c:pt>
                <c:pt idx="15">
                  <c:v>44480</c:v>
                </c:pt>
                <c:pt idx="16">
                  <c:v>44481</c:v>
                </c:pt>
                <c:pt idx="17">
                  <c:v>44482</c:v>
                </c:pt>
                <c:pt idx="18">
                  <c:v>44483</c:v>
                </c:pt>
                <c:pt idx="19">
                  <c:v>44484</c:v>
                </c:pt>
                <c:pt idx="20">
                  <c:v>44487</c:v>
                </c:pt>
                <c:pt idx="21">
                  <c:v>44488</c:v>
                </c:pt>
                <c:pt idx="22">
                  <c:v>44489</c:v>
                </c:pt>
                <c:pt idx="23">
                  <c:v>44490</c:v>
                </c:pt>
                <c:pt idx="24">
                  <c:v>44491</c:v>
                </c:pt>
                <c:pt idx="25">
                  <c:v>44494</c:v>
                </c:pt>
                <c:pt idx="26">
                  <c:v>44495</c:v>
                </c:pt>
                <c:pt idx="27">
                  <c:v>44496</c:v>
                </c:pt>
                <c:pt idx="28">
                  <c:v>44497</c:v>
                </c:pt>
                <c:pt idx="29">
                  <c:v>44498</c:v>
                </c:pt>
                <c:pt idx="30">
                  <c:v>44501</c:v>
                </c:pt>
                <c:pt idx="31">
                  <c:v>44502</c:v>
                </c:pt>
                <c:pt idx="32">
                  <c:v>44503</c:v>
                </c:pt>
                <c:pt idx="33">
                  <c:v>44504</c:v>
                </c:pt>
                <c:pt idx="34">
                  <c:v>44505</c:v>
                </c:pt>
                <c:pt idx="35">
                  <c:v>44508</c:v>
                </c:pt>
                <c:pt idx="36">
                  <c:v>44509</c:v>
                </c:pt>
                <c:pt idx="37">
                  <c:v>44510</c:v>
                </c:pt>
                <c:pt idx="38">
                  <c:v>44511</c:v>
                </c:pt>
                <c:pt idx="39">
                  <c:v>44512</c:v>
                </c:pt>
                <c:pt idx="40">
                  <c:v>44515</c:v>
                </c:pt>
                <c:pt idx="41">
                  <c:v>44516</c:v>
                </c:pt>
                <c:pt idx="42">
                  <c:v>44517</c:v>
                </c:pt>
                <c:pt idx="43">
                  <c:v>44518</c:v>
                </c:pt>
                <c:pt idx="44">
                  <c:v>44519</c:v>
                </c:pt>
                <c:pt idx="45">
                  <c:v>44522</c:v>
                </c:pt>
                <c:pt idx="46">
                  <c:v>44523</c:v>
                </c:pt>
                <c:pt idx="47">
                  <c:v>44524</c:v>
                </c:pt>
                <c:pt idx="48">
                  <c:v>44525</c:v>
                </c:pt>
                <c:pt idx="49">
                  <c:v>44526</c:v>
                </c:pt>
                <c:pt idx="50">
                  <c:v>44529</c:v>
                </c:pt>
                <c:pt idx="51">
                  <c:v>44530</c:v>
                </c:pt>
                <c:pt idx="52">
                  <c:v>44531</c:v>
                </c:pt>
                <c:pt idx="53">
                  <c:v>44532</c:v>
                </c:pt>
                <c:pt idx="54">
                  <c:v>44533</c:v>
                </c:pt>
                <c:pt idx="55">
                  <c:v>44536</c:v>
                </c:pt>
                <c:pt idx="56">
                  <c:v>44537</c:v>
                </c:pt>
                <c:pt idx="57">
                  <c:v>44538</c:v>
                </c:pt>
                <c:pt idx="58">
                  <c:v>44539</c:v>
                </c:pt>
                <c:pt idx="59">
                  <c:v>44540</c:v>
                </c:pt>
                <c:pt idx="60">
                  <c:v>44543</c:v>
                </c:pt>
                <c:pt idx="61">
                  <c:v>44544</c:v>
                </c:pt>
                <c:pt idx="62">
                  <c:v>44545</c:v>
                </c:pt>
                <c:pt idx="63">
                  <c:v>44546</c:v>
                </c:pt>
                <c:pt idx="64">
                  <c:v>44547</c:v>
                </c:pt>
                <c:pt idx="65">
                  <c:v>44550</c:v>
                </c:pt>
                <c:pt idx="66">
                  <c:v>44551</c:v>
                </c:pt>
                <c:pt idx="67">
                  <c:v>44552</c:v>
                </c:pt>
                <c:pt idx="68">
                  <c:v>44553</c:v>
                </c:pt>
                <c:pt idx="69">
                  <c:v>44554</c:v>
                </c:pt>
                <c:pt idx="70">
                  <c:v>44558</c:v>
                </c:pt>
                <c:pt idx="71">
                  <c:v>44560</c:v>
                </c:pt>
                <c:pt idx="72">
                  <c:v>44561</c:v>
                </c:pt>
                <c:pt idx="73">
                  <c:v>44564</c:v>
                </c:pt>
                <c:pt idx="74">
                  <c:v>44565</c:v>
                </c:pt>
                <c:pt idx="75">
                  <c:v>44566</c:v>
                </c:pt>
                <c:pt idx="76">
                  <c:v>44567</c:v>
                </c:pt>
                <c:pt idx="77">
                  <c:v>44568</c:v>
                </c:pt>
                <c:pt idx="78">
                  <c:v>44571</c:v>
                </c:pt>
                <c:pt idx="79">
                  <c:v>44572</c:v>
                </c:pt>
                <c:pt idx="80">
                  <c:v>44573</c:v>
                </c:pt>
                <c:pt idx="81">
                  <c:v>44574</c:v>
                </c:pt>
                <c:pt idx="82">
                  <c:v>44575</c:v>
                </c:pt>
                <c:pt idx="83">
                  <c:v>44578</c:v>
                </c:pt>
                <c:pt idx="84">
                  <c:v>44579</c:v>
                </c:pt>
                <c:pt idx="85">
                  <c:v>44580</c:v>
                </c:pt>
                <c:pt idx="86">
                  <c:v>44581</c:v>
                </c:pt>
                <c:pt idx="87">
                  <c:v>44582</c:v>
                </c:pt>
                <c:pt idx="88">
                  <c:v>44585</c:v>
                </c:pt>
                <c:pt idx="89">
                  <c:v>44586</c:v>
                </c:pt>
                <c:pt idx="90">
                  <c:v>44587</c:v>
                </c:pt>
                <c:pt idx="91">
                  <c:v>44588</c:v>
                </c:pt>
                <c:pt idx="92">
                  <c:v>44589</c:v>
                </c:pt>
                <c:pt idx="93">
                  <c:v>44592</c:v>
                </c:pt>
                <c:pt idx="94">
                  <c:v>44593</c:v>
                </c:pt>
                <c:pt idx="95">
                  <c:v>44594</c:v>
                </c:pt>
                <c:pt idx="96">
                  <c:v>44595</c:v>
                </c:pt>
                <c:pt idx="97">
                  <c:v>44596</c:v>
                </c:pt>
                <c:pt idx="98">
                  <c:v>44599</c:v>
                </c:pt>
                <c:pt idx="99">
                  <c:v>44600</c:v>
                </c:pt>
                <c:pt idx="100">
                  <c:v>44601</c:v>
                </c:pt>
                <c:pt idx="101">
                  <c:v>44602</c:v>
                </c:pt>
                <c:pt idx="102">
                  <c:v>44603</c:v>
                </c:pt>
                <c:pt idx="103">
                  <c:v>44606</c:v>
                </c:pt>
                <c:pt idx="104">
                  <c:v>44607</c:v>
                </c:pt>
                <c:pt idx="105">
                  <c:v>44608</c:v>
                </c:pt>
                <c:pt idx="106">
                  <c:v>44609</c:v>
                </c:pt>
                <c:pt idx="107">
                  <c:v>44610</c:v>
                </c:pt>
                <c:pt idx="108">
                  <c:v>44613</c:v>
                </c:pt>
                <c:pt idx="109">
                  <c:v>44614</c:v>
                </c:pt>
                <c:pt idx="110">
                  <c:v>44615</c:v>
                </c:pt>
                <c:pt idx="111">
                  <c:v>44616</c:v>
                </c:pt>
                <c:pt idx="112">
                  <c:v>44617</c:v>
                </c:pt>
                <c:pt idx="113">
                  <c:v>44620</c:v>
                </c:pt>
                <c:pt idx="114">
                  <c:v>44621</c:v>
                </c:pt>
                <c:pt idx="115">
                  <c:v>44622</c:v>
                </c:pt>
                <c:pt idx="116">
                  <c:v>44623</c:v>
                </c:pt>
                <c:pt idx="117">
                  <c:v>44624</c:v>
                </c:pt>
                <c:pt idx="118">
                  <c:v>44627</c:v>
                </c:pt>
                <c:pt idx="119">
                  <c:v>44628</c:v>
                </c:pt>
                <c:pt idx="120">
                  <c:v>44629</c:v>
                </c:pt>
                <c:pt idx="121">
                  <c:v>44630</c:v>
                </c:pt>
                <c:pt idx="122">
                  <c:v>44631</c:v>
                </c:pt>
                <c:pt idx="123">
                  <c:v>44634</c:v>
                </c:pt>
                <c:pt idx="124">
                  <c:v>44635</c:v>
                </c:pt>
                <c:pt idx="125">
                  <c:v>44636</c:v>
                </c:pt>
                <c:pt idx="126">
                  <c:v>44637</c:v>
                </c:pt>
                <c:pt idx="127">
                  <c:v>44638</c:v>
                </c:pt>
                <c:pt idx="128">
                  <c:v>44641</c:v>
                </c:pt>
                <c:pt idx="129">
                  <c:v>44642</c:v>
                </c:pt>
                <c:pt idx="130">
                  <c:v>44643</c:v>
                </c:pt>
                <c:pt idx="131">
                  <c:v>44644</c:v>
                </c:pt>
                <c:pt idx="132">
                  <c:v>44645</c:v>
                </c:pt>
                <c:pt idx="133">
                  <c:v>44648</c:v>
                </c:pt>
                <c:pt idx="134">
                  <c:v>44649</c:v>
                </c:pt>
                <c:pt idx="135">
                  <c:v>44650</c:v>
                </c:pt>
                <c:pt idx="136">
                  <c:v>44651</c:v>
                </c:pt>
                <c:pt idx="137">
                  <c:v>44652</c:v>
                </c:pt>
                <c:pt idx="138">
                  <c:v>44655</c:v>
                </c:pt>
                <c:pt idx="139">
                  <c:v>44656</c:v>
                </c:pt>
                <c:pt idx="140">
                  <c:v>44657</c:v>
                </c:pt>
                <c:pt idx="141">
                  <c:v>44658</c:v>
                </c:pt>
                <c:pt idx="142">
                  <c:v>44659</c:v>
                </c:pt>
                <c:pt idx="143">
                  <c:v>44662</c:v>
                </c:pt>
                <c:pt idx="144">
                  <c:v>44663</c:v>
                </c:pt>
                <c:pt idx="145">
                  <c:v>44664</c:v>
                </c:pt>
                <c:pt idx="146">
                  <c:v>44665</c:v>
                </c:pt>
                <c:pt idx="147">
                  <c:v>44670</c:v>
                </c:pt>
                <c:pt idx="148">
                  <c:v>44671</c:v>
                </c:pt>
                <c:pt idx="149">
                  <c:v>44672</c:v>
                </c:pt>
                <c:pt idx="150">
                  <c:v>44673</c:v>
                </c:pt>
                <c:pt idx="151">
                  <c:v>44676</c:v>
                </c:pt>
                <c:pt idx="152">
                  <c:v>44677</c:v>
                </c:pt>
                <c:pt idx="153">
                  <c:v>44678</c:v>
                </c:pt>
                <c:pt idx="154">
                  <c:v>44679</c:v>
                </c:pt>
                <c:pt idx="155">
                  <c:v>44680</c:v>
                </c:pt>
                <c:pt idx="156">
                  <c:v>44684</c:v>
                </c:pt>
                <c:pt idx="157">
                  <c:v>44685</c:v>
                </c:pt>
                <c:pt idx="158">
                  <c:v>44686</c:v>
                </c:pt>
                <c:pt idx="159">
                  <c:v>44687</c:v>
                </c:pt>
                <c:pt idx="160">
                  <c:v>44690</c:v>
                </c:pt>
                <c:pt idx="161">
                  <c:v>44691</c:v>
                </c:pt>
                <c:pt idx="162">
                  <c:v>44692</c:v>
                </c:pt>
                <c:pt idx="163">
                  <c:v>44693</c:v>
                </c:pt>
                <c:pt idx="164">
                  <c:v>44694</c:v>
                </c:pt>
                <c:pt idx="165">
                  <c:v>44697</c:v>
                </c:pt>
                <c:pt idx="166">
                  <c:v>44698</c:v>
                </c:pt>
                <c:pt idx="167">
                  <c:v>44699</c:v>
                </c:pt>
                <c:pt idx="168">
                  <c:v>44700</c:v>
                </c:pt>
                <c:pt idx="169">
                  <c:v>44701</c:v>
                </c:pt>
                <c:pt idx="170">
                  <c:v>44704</c:v>
                </c:pt>
                <c:pt idx="171">
                  <c:v>44705</c:v>
                </c:pt>
                <c:pt idx="172">
                  <c:v>44706</c:v>
                </c:pt>
                <c:pt idx="173">
                  <c:v>44707</c:v>
                </c:pt>
                <c:pt idx="174">
                  <c:v>44708</c:v>
                </c:pt>
                <c:pt idx="175">
                  <c:v>44711</c:v>
                </c:pt>
                <c:pt idx="176">
                  <c:v>44712</c:v>
                </c:pt>
                <c:pt idx="177">
                  <c:v>44713</c:v>
                </c:pt>
                <c:pt idx="178">
                  <c:v>44714</c:v>
                </c:pt>
                <c:pt idx="179">
                  <c:v>44715</c:v>
                </c:pt>
                <c:pt idx="180">
                  <c:v>44718</c:v>
                </c:pt>
                <c:pt idx="181">
                  <c:v>44719</c:v>
                </c:pt>
                <c:pt idx="182">
                  <c:v>44720</c:v>
                </c:pt>
                <c:pt idx="183">
                  <c:v>44721</c:v>
                </c:pt>
                <c:pt idx="184">
                  <c:v>44722</c:v>
                </c:pt>
                <c:pt idx="185">
                  <c:v>44725</c:v>
                </c:pt>
                <c:pt idx="186">
                  <c:v>44726</c:v>
                </c:pt>
                <c:pt idx="187">
                  <c:v>44727</c:v>
                </c:pt>
                <c:pt idx="188">
                  <c:v>44728</c:v>
                </c:pt>
                <c:pt idx="189">
                  <c:v>44729</c:v>
                </c:pt>
                <c:pt idx="190">
                  <c:v>44732</c:v>
                </c:pt>
                <c:pt idx="191">
                  <c:v>44733</c:v>
                </c:pt>
                <c:pt idx="192">
                  <c:v>44734</c:v>
                </c:pt>
                <c:pt idx="193">
                  <c:v>44735</c:v>
                </c:pt>
                <c:pt idx="194">
                  <c:v>44736</c:v>
                </c:pt>
                <c:pt idx="195">
                  <c:v>44739</c:v>
                </c:pt>
                <c:pt idx="196">
                  <c:v>44740</c:v>
                </c:pt>
                <c:pt idx="197">
                  <c:v>44741</c:v>
                </c:pt>
                <c:pt idx="198">
                  <c:v>44742</c:v>
                </c:pt>
                <c:pt idx="199">
                  <c:v>44743</c:v>
                </c:pt>
                <c:pt idx="200">
                  <c:v>44746</c:v>
                </c:pt>
                <c:pt idx="201">
                  <c:v>44747</c:v>
                </c:pt>
                <c:pt idx="202">
                  <c:v>44748</c:v>
                </c:pt>
                <c:pt idx="203">
                  <c:v>44749</c:v>
                </c:pt>
                <c:pt idx="204">
                  <c:v>44750</c:v>
                </c:pt>
                <c:pt idx="205">
                  <c:v>44753</c:v>
                </c:pt>
                <c:pt idx="206">
                  <c:v>44754</c:v>
                </c:pt>
                <c:pt idx="207">
                  <c:v>44755</c:v>
                </c:pt>
                <c:pt idx="208">
                  <c:v>44756</c:v>
                </c:pt>
                <c:pt idx="209">
                  <c:v>44757</c:v>
                </c:pt>
                <c:pt idx="210">
                  <c:v>44760</c:v>
                </c:pt>
                <c:pt idx="211">
                  <c:v>44761</c:v>
                </c:pt>
                <c:pt idx="212">
                  <c:v>44762</c:v>
                </c:pt>
                <c:pt idx="213">
                  <c:v>44763</c:v>
                </c:pt>
                <c:pt idx="214">
                  <c:v>44764</c:v>
                </c:pt>
                <c:pt idx="215">
                  <c:v>44767</c:v>
                </c:pt>
                <c:pt idx="216">
                  <c:v>44768</c:v>
                </c:pt>
                <c:pt idx="217">
                  <c:v>44769</c:v>
                </c:pt>
                <c:pt idx="218">
                  <c:v>44770</c:v>
                </c:pt>
                <c:pt idx="219">
                  <c:v>44771</c:v>
                </c:pt>
                <c:pt idx="220">
                  <c:v>44774</c:v>
                </c:pt>
                <c:pt idx="221">
                  <c:v>44775</c:v>
                </c:pt>
                <c:pt idx="222">
                  <c:v>44776</c:v>
                </c:pt>
                <c:pt idx="223">
                  <c:v>44777</c:v>
                </c:pt>
                <c:pt idx="224">
                  <c:v>44778</c:v>
                </c:pt>
                <c:pt idx="225">
                  <c:v>44781</c:v>
                </c:pt>
                <c:pt idx="226">
                  <c:v>44782</c:v>
                </c:pt>
                <c:pt idx="227">
                  <c:v>44783</c:v>
                </c:pt>
                <c:pt idx="228">
                  <c:v>44784</c:v>
                </c:pt>
                <c:pt idx="229">
                  <c:v>44785</c:v>
                </c:pt>
                <c:pt idx="230">
                  <c:v>44788</c:v>
                </c:pt>
                <c:pt idx="231">
                  <c:v>44789</c:v>
                </c:pt>
                <c:pt idx="232">
                  <c:v>44790</c:v>
                </c:pt>
                <c:pt idx="233">
                  <c:v>44791</c:v>
                </c:pt>
                <c:pt idx="234">
                  <c:v>44792</c:v>
                </c:pt>
                <c:pt idx="235">
                  <c:v>44795</c:v>
                </c:pt>
                <c:pt idx="236">
                  <c:v>44796</c:v>
                </c:pt>
                <c:pt idx="237">
                  <c:v>44797</c:v>
                </c:pt>
                <c:pt idx="238">
                  <c:v>44798</c:v>
                </c:pt>
                <c:pt idx="239">
                  <c:v>44799</c:v>
                </c:pt>
                <c:pt idx="240">
                  <c:v>44802</c:v>
                </c:pt>
                <c:pt idx="241">
                  <c:v>44803</c:v>
                </c:pt>
                <c:pt idx="242">
                  <c:v>44804</c:v>
                </c:pt>
                <c:pt idx="243">
                  <c:v>44805</c:v>
                </c:pt>
                <c:pt idx="244">
                  <c:v>44806</c:v>
                </c:pt>
                <c:pt idx="245">
                  <c:v>44809</c:v>
                </c:pt>
                <c:pt idx="246">
                  <c:v>44810</c:v>
                </c:pt>
                <c:pt idx="247">
                  <c:v>44811</c:v>
                </c:pt>
                <c:pt idx="248">
                  <c:v>44812</c:v>
                </c:pt>
                <c:pt idx="249">
                  <c:v>44813</c:v>
                </c:pt>
                <c:pt idx="250">
                  <c:v>44816</c:v>
                </c:pt>
                <c:pt idx="251">
                  <c:v>44817</c:v>
                </c:pt>
                <c:pt idx="252">
                  <c:v>44818</c:v>
                </c:pt>
                <c:pt idx="253">
                  <c:v>44819</c:v>
                </c:pt>
                <c:pt idx="254">
                  <c:v>44820</c:v>
                </c:pt>
                <c:pt idx="255">
                  <c:v>44823</c:v>
                </c:pt>
                <c:pt idx="256">
                  <c:v>44824</c:v>
                </c:pt>
                <c:pt idx="257">
                  <c:v>44825</c:v>
                </c:pt>
                <c:pt idx="258">
                  <c:v>44826</c:v>
                </c:pt>
                <c:pt idx="259">
                  <c:v>44827</c:v>
                </c:pt>
                <c:pt idx="260">
                  <c:v>44830</c:v>
                </c:pt>
                <c:pt idx="261">
                  <c:v>44831</c:v>
                </c:pt>
                <c:pt idx="262">
                  <c:v>44832</c:v>
                </c:pt>
                <c:pt idx="263">
                  <c:v>44833</c:v>
                </c:pt>
                <c:pt idx="264">
                  <c:v>44834</c:v>
                </c:pt>
                <c:pt idx="265">
                  <c:v>44837</c:v>
                </c:pt>
                <c:pt idx="266">
                  <c:v>44838</c:v>
                </c:pt>
                <c:pt idx="267">
                  <c:v>44839</c:v>
                </c:pt>
                <c:pt idx="268">
                  <c:v>44840</c:v>
                </c:pt>
                <c:pt idx="269">
                  <c:v>44841</c:v>
                </c:pt>
                <c:pt idx="270">
                  <c:v>44844</c:v>
                </c:pt>
                <c:pt idx="271">
                  <c:v>44845</c:v>
                </c:pt>
                <c:pt idx="272">
                  <c:v>44846</c:v>
                </c:pt>
                <c:pt idx="273">
                  <c:v>44847</c:v>
                </c:pt>
                <c:pt idx="274">
                  <c:v>44848</c:v>
                </c:pt>
                <c:pt idx="275">
                  <c:v>44851</c:v>
                </c:pt>
                <c:pt idx="276">
                  <c:v>44852</c:v>
                </c:pt>
                <c:pt idx="277">
                  <c:v>44853</c:v>
                </c:pt>
                <c:pt idx="278">
                  <c:v>44854</c:v>
                </c:pt>
                <c:pt idx="279">
                  <c:v>44855</c:v>
                </c:pt>
                <c:pt idx="280">
                  <c:v>44858</c:v>
                </c:pt>
                <c:pt idx="281">
                  <c:v>44859</c:v>
                </c:pt>
                <c:pt idx="282">
                  <c:v>44860</c:v>
                </c:pt>
                <c:pt idx="283">
                  <c:v>44861</c:v>
                </c:pt>
                <c:pt idx="284">
                  <c:v>44862</c:v>
                </c:pt>
                <c:pt idx="285">
                  <c:v>44865</c:v>
                </c:pt>
                <c:pt idx="286">
                  <c:v>44866</c:v>
                </c:pt>
                <c:pt idx="287">
                  <c:v>44867</c:v>
                </c:pt>
                <c:pt idx="288">
                  <c:v>44868</c:v>
                </c:pt>
                <c:pt idx="289">
                  <c:v>44869</c:v>
                </c:pt>
                <c:pt idx="290">
                  <c:v>44873</c:v>
                </c:pt>
                <c:pt idx="291">
                  <c:v>44874</c:v>
                </c:pt>
                <c:pt idx="292">
                  <c:v>44875</c:v>
                </c:pt>
                <c:pt idx="293">
                  <c:v>44876</c:v>
                </c:pt>
                <c:pt idx="294">
                  <c:v>44879</c:v>
                </c:pt>
                <c:pt idx="295">
                  <c:v>44880</c:v>
                </c:pt>
                <c:pt idx="296">
                  <c:v>44881</c:v>
                </c:pt>
                <c:pt idx="297">
                  <c:v>44882</c:v>
                </c:pt>
                <c:pt idx="298">
                  <c:v>44883</c:v>
                </c:pt>
                <c:pt idx="299">
                  <c:v>44886</c:v>
                </c:pt>
                <c:pt idx="300">
                  <c:v>44887</c:v>
                </c:pt>
                <c:pt idx="301">
                  <c:v>44888</c:v>
                </c:pt>
                <c:pt idx="302">
                  <c:v>44889</c:v>
                </c:pt>
                <c:pt idx="303">
                  <c:v>44890</c:v>
                </c:pt>
                <c:pt idx="304">
                  <c:v>44893</c:v>
                </c:pt>
                <c:pt idx="305">
                  <c:v>44894</c:v>
                </c:pt>
                <c:pt idx="306">
                  <c:v>44895</c:v>
                </c:pt>
                <c:pt idx="307">
                  <c:v>44896</c:v>
                </c:pt>
                <c:pt idx="308">
                  <c:v>44897</c:v>
                </c:pt>
                <c:pt idx="309">
                  <c:v>44900</c:v>
                </c:pt>
                <c:pt idx="310">
                  <c:v>44901</c:v>
                </c:pt>
                <c:pt idx="311">
                  <c:v>44902</c:v>
                </c:pt>
                <c:pt idx="312">
                  <c:v>44903</c:v>
                </c:pt>
                <c:pt idx="313">
                  <c:v>44904</c:v>
                </c:pt>
                <c:pt idx="314">
                  <c:v>44907</c:v>
                </c:pt>
                <c:pt idx="315">
                  <c:v>44908</c:v>
                </c:pt>
                <c:pt idx="316">
                  <c:v>44909</c:v>
                </c:pt>
                <c:pt idx="317">
                  <c:v>44910</c:v>
                </c:pt>
                <c:pt idx="318">
                  <c:v>44911</c:v>
                </c:pt>
                <c:pt idx="319">
                  <c:v>44914</c:v>
                </c:pt>
                <c:pt idx="320">
                  <c:v>44915</c:v>
                </c:pt>
                <c:pt idx="321">
                  <c:v>44916</c:v>
                </c:pt>
                <c:pt idx="322">
                  <c:v>44917</c:v>
                </c:pt>
                <c:pt idx="323">
                  <c:v>44918</c:v>
                </c:pt>
                <c:pt idx="324">
                  <c:v>44923</c:v>
                </c:pt>
                <c:pt idx="325">
                  <c:v>44924</c:v>
                </c:pt>
                <c:pt idx="326">
                  <c:v>44925</c:v>
                </c:pt>
                <c:pt idx="327">
                  <c:v>44929</c:v>
                </c:pt>
                <c:pt idx="328">
                  <c:v>44930</c:v>
                </c:pt>
                <c:pt idx="329">
                  <c:v>44931</c:v>
                </c:pt>
                <c:pt idx="330">
                  <c:v>44934</c:v>
                </c:pt>
                <c:pt idx="331">
                  <c:v>44935</c:v>
                </c:pt>
                <c:pt idx="332">
                  <c:v>44936</c:v>
                </c:pt>
                <c:pt idx="333">
                  <c:v>44937</c:v>
                </c:pt>
                <c:pt idx="334">
                  <c:v>44938</c:v>
                </c:pt>
                <c:pt idx="335">
                  <c:v>44939</c:v>
                </c:pt>
                <c:pt idx="336">
                  <c:v>44942</c:v>
                </c:pt>
                <c:pt idx="337">
                  <c:v>44943</c:v>
                </c:pt>
                <c:pt idx="338">
                  <c:v>44944</c:v>
                </c:pt>
                <c:pt idx="339">
                  <c:v>44945</c:v>
                </c:pt>
                <c:pt idx="340">
                  <c:v>44946</c:v>
                </c:pt>
                <c:pt idx="341">
                  <c:v>44949</c:v>
                </c:pt>
                <c:pt idx="342">
                  <c:v>44950</c:v>
                </c:pt>
                <c:pt idx="343">
                  <c:v>44951</c:v>
                </c:pt>
                <c:pt idx="344">
                  <c:v>44952</c:v>
                </c:pt>
                <c:pt idx="345">
                  <c:v>44953</c:v>
                </c:pt>
                <c:pt idx="346">
                  <c:v>44956</c:v>
                </c:pt>
                <c:pt idx="347">
                  <c:v>44957</c:v>
                </c:pt>
                <c:pt idx="348">
                  <c:v>44958</c:v>
                </c:pt>
                <c:pt idx="349">
                  <c:v>44959</c:v>
                </c:pt>
                <c:pt idx="350">
                  <c:v>44960</c:v>
                </c:pt>
                <c:pt idx="351">
                  <c:v>44963</c:v>
                </c:pt>
                <c:pt idx="352">
                  <c:v>44964</c:v>
                </c:pt>
                <c:pt idx="353">
                  <c:v>44965</c:v>
                </c:pt>
                <c:pt idx="354">
                  <c:v>44966</c:v>
                </c:pt>
                <c:pt idx="355">
                  <c:v>44967</c:v>
                </c:pt>
                <c:pt idx="356">
                  <c:v>44970</c:v>
                </c:pt>
                <c:pt idx="357">
                  <c:v>44971</c:v>
                </c:pt>
                <c:pt idx="358">
                  <c:v>44972</c:v>
                </c:pt>
                <c:pt idx="359">
                  <c:v>44973</c:v>
                </c:pt>
                <c:pt idx="360">
                  <c:v>44974</c:v>
                </c:pt>
                <c:pt idx="361">
                  <c:v>44977</c:v>
                </c:pt>
                <c:pt idx="362">
                  <c:v>44978</c:v>
                </c:pt>
                <c:pt idx="363">
                  <c:v>44979</c:v>
                </c:pt>
                <c:pt idx="364">
                  <c:v>44980</c:v>
                </c:pt>
                <c:pt idx="365">
                  <c:v>44981</c:v>
                </c:pt>
                <c:pt idx="366">
                  <c:v>44984</c:v>
                </c:pt>
                <c:pt idx="367">
                  <c:v>44985</c:v>
                </c:pt>
                <c:pt idx="368">
                  <c:v>44986</c:v>
                </c:pt>
                <c:pt idx="369">
                  <c:v>44987</c:v>
                </c:pt>
                <c:pt idx="370">
                  <c:v>44988</c:v>
                </c:pt>
                <c:pt idx="371">
                  <c:v>44991</c:v>
                </c:pt>
                <c:pt idx="372">
                  <c:v>44992</c:v>
                </c:pt>
                <c:pt idx="373">
                  <c:v>44993</c:v>
                </c:pt>
                <c:pt idx="374">
                  <c:v>44994</c:v>
                </c:pt>
                <c:pt idx="375">
                  <c:v>44995</c:v>
                </c:pt>
                <c:pt idx="376">
                  <c:v>44998</c:v>
                </c:pt>
                <c:pt idx="377">
                  <c:v>44999</c:v>
                </c:pt>
                <c:pt idx="378">
                  <c:v>45000</c:v>
                </c:pt>
                <c:pt idx="379">
                  <c:v>45001</c:v>
                </c:pt>
                <c:pt idx="380">
                  <c:v>45002</c:v>
                </c:pt>
                <c:pt idx="381">
                  <c:v>45005</c:v>
                </c:pt>
                <c:pt idx="382">
                  <c:v>45006</c:v>
                </c:pt>
                <c:pt idx="383">
                  <c:v>45007</c:v>
                </c:pt>
                <c:pt idx="384">
                  <c:v>45008</c:v>
                </c:pt>
                <c:pt idx="385">
                  <c:v>45009</c:v>
                </c:pt>
                <c:pt idx="386">
                  <c:v>45012</c:v>
                </c:pt>
                <c:pt idx="387">
                  <c:v>45013</c:v>
                </c:pt>
                <c:pt idx="388">
                  <c:v>45014</c:v>
                </c:pt>
                <c:pt idx="389">
                  <c:v>45015</c:v>
                </c:pt>
                <c:pt idx="390">
                  <c:v>45016</c:v>
                </c:pt>
                <c:pt idx="391">
                  <c:v>45019</c:v>
                </c:pt>
                <c:pt idx="392">
                  <c:v>45020</c:v>
                </c:pt>
                <c:pt idx="393">
                  <c:v>45021</c:v>
                </c:pt>
                <c:pt idx="394">
                  <c:v>45022</c:v>
                </c:pt>
                <c:pt idx="395">
                  <c:v>45027</c:v>
                </c:pt>
                <c:pt idx="396">
                  <c:v>45028</c:v>
                </c:pt>
                <c:pt idx="397">
                  <c:v>45029</c:v>
                </c:pt>
                <c:pt idx="398">
                  <c:v>45030</c:v>
                </c:pt>
                <c:pt idx="399">
                  <c:v>45033</c:v>
                </c:pt>
                <c:pt idx="400">
                  <c:v>45034</c:v>
                </c:pt>
                <c:pt idx="401">
                  <c:v>45035</c:v>
                </c:pt>
                <c:pt idx="402">
                  <c:v>45036</c:v>
                </c:pt>
                <c:pt idx="403">
                  <c:v>45037</c:v>
                </c:pt>
                <c:pt idx="404">
                  <c:v>45040</c:v>
                </c:pt>
                <c:pt idx="405">
                  <c:v>45041</c:v>
                </c:pt>
                <c:pt idx="406">
                  <c:v>45042</c:v>
                </c:pt>
                <c:pt idx="407">
                  <c:v>45043</c:v>
                </c:pt>
                <c:pt idx="408">
                  <c:v>45044</c:v>
                </c:pt>
                <c:pt idx="409">
                  <c:v>45048</c:v>
                </c:pt>
                <c:pt idx="410">
                  <c:v>45049</c:v>
                </c:pt>
                <c:pt idx="411">
                  <c:v>45050</c:v>
                </c:pt>
                <c:pt idx="412">
                  <c:v>45051</c:v>
                </c:pt>
                <c:pt idx="413">
                  <c:v>45054</c:v>
                </c:pt>
                <c:pt idx="414">
                  <c:v>45055</c:v>
                </c:pt>
                <c:pt idx="415">
                  <c:v>45056</c:v>
                </c:pt>
                <c:pt idx="416">
                  <c:v>45057</c:v>
                </c:pt>
                <c:pt idx="417">
                  <c:v>45058</c:v>
                </c:pt>
                <c:pt idx="418">
                  <c:v>45061</c:v>
                </c:pt>
                <c:pt idx="419">
                  <c:v>45062</c:v>
                </c:pt>
                <c:pt idx="420">
                  <c:v>45063</c:v>
                </c:pt>
                <c:pt idx="421">
                  <c:v>45064</c:v>
                </c:pt>
                <c:pt idx="422">
                  <c:v>45065</c:v>
                </c:pt>
                <c:pt idx="423">
                  <c:v>45068</c:v>
                </c:pt>
                <c:pt idx="424">
                  <c:v>45069</c:v>
                </c:pt>
                <c:pt idx="425">
                  <c:v>45070</c:v>
                </c:pt>
                <c:pt idx="426">
                  <c:v>45071</c:v>
                </c:pt>
                <c:pt idx="427">
                  <c:v>45072</c:v>
                </c:pt>
                <c:pt idx="428">
                  <c:v>45075</c:v>
                </c:pt>
                <c:pt idx="429">
                  <c:v>45076</c:v>
                </c:pt>
                <c:pt idx="430">
                  <c:v>45077</c:v>
                </c:pt>
                <c:pt idx="431">
                  <c:v>45078</c:v>
                </c:pt>
                <c:pt idx="432">
                  <c:v>45079</c:v>
                </c:pt>
                <c:pt idx="433">
                  <c:v>45082</c:v>
                </c:pt>
                <c:pt idx="434">
                  <c:v>45083</c:v>
                </c:pt>
                <c:pt idx="435">
                  <c:v>45084</c:v>
                </c:pt>
                <c:pt idx="436">
                  <c:v>45085</c:v>
                </c:pt>
                <c:pt idx="437">
                  <c:v>45086</c:v>
                </c:pt>
                <c:pt idx="438">
                  <c:v>45089</c:v>
                </c:pt>
                <c:pt idx="439">
                  <c:v>45090</c:v>
                </c:pt>
                <c:pt idx="440">
                  <c:v>45091</c:v>
                </c:pt>
                <c:pt idx="441">
                  <c:v>45092</c:v>
                </c:pt>
                <c:pt idx="442">
                  <c:v>45093</c:v>
                </c:pt>
                <c:pt idx="443">
                  <c:v>45096</c:v>
                </c:pt>
                <c:pt idx="444">
                  <c:v>45097</c:v>
                </c:pt>
                <c:pt idx="445">
                  <c:v>45098</c:v>
                </c:pt>
                <c:pt idx="446">
                  <c:v>45099</c:v>
                </c:pt>
                <c:pt idx="447">
                  <c:v>45100</c:v>
                </c:pt>
                <c:pt idx="448">
                  <c:v>45103</c:v>
                </c:pt>
                <c:pt idx="449">
                  <c:v>45104</c:v>
                </c:pt>
                <c:pt idx="450">
                  <c:v>45105</c:v>
                </c:pt>
                <c:pt idx="451">
                  <c:v>45106</c:v>
                </c:pt>
                <c:pt idx="452">
                  <c:v>45107</c:v>
                </c:pt>
                <c:pt idx="453">
                  <c:v>45110</c:v>
                </c:pt>
                <c:pt idx="454">
                  <c:v>45111</c:v>
                </c:pt>
                <c:pt idx="455">
                  <c:v>45112</c:v>
                </c:pt>
                <c:pt idx="456">
                  <c:v>45113</c:v>
                </c:pt>
                <c:pt idx="457">
                  <c:v>45114</c:v>
                </c:pt>
                <c:pt idx="458">
                  <c:v>45117</c:v>
                </c:pt>
                <c:pt idx="459">
                  <c:v>45118</c:v>
                </c:pt>
                <c:pt idx="460">
                  <c:v>45119</c:v>
                </c:pt>
                <c:pt idx="461">
                  <c:v>45120</c:v>
                </c:pt>
                <c:pt idx="462">
                  <c:v>45121</c:v>
                </c:pt>
                <c:pt idx="463">
                  <c:v>45124</c:v>
                </c:pt>
                <c:pt idx="464">
                  <c:v>45125</c:v>
                </c:pt>
                <c:pt idx="465">
                  <c:v>45126</c:v>
                </c:pt>
                <c:pt idx="466">
                  <c:v>45127</c:v>
                </c:pt>
                <c:pt idx="467">
                  <c:v>45128</c:v>
                </c:pt>
                <c:pt idx="468">
                  <c:v>45131</c:v>
                </c:pt>
                <c:pt idx="469">
                  <c:v>45132</c:v>
                </c:pt>
                <c:pt idx="470">
                  <c:v>45133</c:v>
                </c:pt>
                <c:pt idx="471">
                  <c:v>45134</c:v>
                </c:pt>
                <c:pt idx="472">
                  <c:v>45135</c:v>
                </c:pt>
                <c:pt idx="473">
                  <c:v>45138</c:v>
                </c:pt>
                <c:pt idx="474">
                  <c:v>45139</c:v>
                </c:pt>
                <c:pt idx="475">
                  <c:v>45140</c:v>
                </c:pt>
                <c:pt idx="476">
                  <c:v>45141</c:v>
                </c:pt>
                <c:pt idx="477">
                  <c:v>45142</c:v>
                </c:pt>
                <c:pt idx="478">
                  <c:v>45145</c:v>
                </c:pt>
                <c:pt idx="479">
                  <c:v>45146</c:v>
                </c:pt>
                <c:pt idx="480">
                  <c:v>45147</c:v>
                </c:pt>
                <c:pt idx="481">
                  <c:v>45148</c:v>
                </c:pt>
                <c:pt idx="482">
                  <c:v>45149</c:v>
                </c:pt>
                <c:pt idx="483">
                  <c:v>45152</c:v>
                </c:pt>
                <c:pt idx="484">
                  <c:v>45153</c:v>
                </c:pt>
                <c:pt idx="485">
                  <c:v>45154</c:v>
                </c:pt>
                <c:pt idx="486">
                  <c:v>45155</c:v>
                </c:pt>
                <c:pt idx="487">
                  <c:v>45156</c:v>
                </c:pt>
                <c:pt idx="488">
                  <c:v>45159</c:v>
                </c:pt>
                <c:pt idx="489">
                  <c:v>45160</c:v>
                </c:pt>
                <c:pt idx="490">
                  <c:v>45161</c:v>
                </c:pt>
                <c:pt idx="491">
                  <c:v>45162</c:v>
                </c:pt>
                <c:pt idx="492">
                  <c:v>45163</c:v>
                </c:pt>
                <c:pt idx="493">
                  <c:v>45166</c:v>
                </c:pt>
                <c:pt idx="494">
                  <c:v>45167</c:v>
                </c:pt>
                <c:pt idx="495">
                  <c:v>45168</c:v>
                </c:pt>
                <c:pt idx="496">
                  <c:v>45169</c:v>
                </c:pt>
                <c:pt idx="497">
                  <c:v>45170</c:v>
                </c:pt>
                <c:pt idx="498">
                  <c:v>45173</c:v>
                </c:pt>
                <c:pt idx="499">
                  <c:v>45174</c:v>
                </c:pt>
                <c:pt idx="500">
                  <c:v>45175</c:v>
                </c:pt>
                <c:pt idx="501">
                  <c:v>45176</c:v>
                </c:pt>
                <c:pt idx="502">
                  <c:v>45177</c:v>
                </c:pt>
                <c:pt idx="503">
                  <c:v>45180</c:v>
                </c:pt>
                <c:pt idx="504">
                  <c:v>45181</c:v>
                </c:pt>
                <c:pt idx="505">
                  <c:v>45182</c:v>
                </c:pt>
                <c:pt idx="506">
                  <c:v>45183</c:v>
                </c:pt>
                <c:pt idx="507">
                  <c:v>45184</c:v>
                </c:pt>
                <c:pt idx="508">
                  <c:v>45187</c:v>
                </c:pt>
                <c:pt idx="509">
                  <c:v>45188</c:v>
                </c:pt>
                <c:pt idx="510">
                  <c:v>45189</c:v>
                </c:pt>
                <c:pt idx="511">
                  <c:v>45190</c:v>
                </c:pt>
                <c:pt idx="512">
                  <c:v>45191</c:v>
                </c:pt>
                <c:pt idx="513">
                  <c:v>45194</c:v>
                </c:pt>
                <c:pt idx="514">
                  <c:v>45195</c:v>
                </c:pt>
                <c:pt idx="515">
                  <c:v>45196</c:v>
                </c:pt>
                <c:pt idx="516">
                  <c:v>45197</c:v>
                </c:pt>
                <c:pt idx="517">
                  <c:v>45198</c:v>
                </c:pt>
                <c:pt idx="518">
                  <c:v>45201</c:v>
                </c:pt>
                <c:pt idx="519">
                  <c:v>45202</c:v>
                </c:pt>
                <c:pt idx="520">
                  <c:v>45203</c:v>
                </c:pt>
                <c:pt idx="521">
                  <c:v>45204</c:v>
                </c:pt>
                <c:pt idx="522">
                  <c:v>45205</c:v>
                </c:pt>
                <c:pt idx="523">
                  <c:v>45208</c:v>
                </c:pt>
                <c:pt idx="524">
                  <c:v>45209</c:v>
                </c:pt>
                <c:pt idx="525">
                  <c:v>45210</c:v>
                </c:pt>
                <c:pt idx="526">
                  <c:v>45211</c:v>
                </c:pt>
                <c:pt idx="527">
                  <c:v>45212</c:v>
                </c:pt>
                <c:pt idx="528">
                  <c:v>45215</c:v>
                </c:pt>
                <c:pt idx="529">
                  <c:v>45216</c:v>
                </c:pt>
                <c:pt idx="530">
                  <c:v>45217</c:v>
                </c:pt>
                <c:pt idx="531">
                  <c:v>45218</c:v>
                </c:pt>
                <c:pt idx="532">
                  <c:v>45219</c:v>
                </c:pt>
                <c:pt idx="533">
                  <c:v>45222</c:v>
                </c:pt>
                <c:pt idx="534">
                  <c:v>45223</c:v>
                </c:pt>
                <c:pt idx="535">
                  <c:v>45224</c:v>
                </c:pt>
                <c:pt idx="536">
                  <c:v>45225</c:v>
                </c:pt>
                <c:pt idx="537">
                  <c:v>45226</c:v>
                </c:pt>
              </c:numCache>
            </c:numRef>
          </c:cat>
          <c:val>
            <c:numRef>
              <c:f>'daily prices (2)'!$C$183:$C$720</c:f>
              <c:numCache>
                <c:formatCode>0.00</c:formatCode>
                <c:ptCount val="538"/>
                <c:pt idx="0">
                  <c:v>1971</c:v>
                </c:pt>
                <c:pt idx="1">
                  <c:v>1903.5</c:v>
                </c:pt>
                <c:pt idx="2">
                  <c:v>1966</c:v>
                </c:pt>
                <c:pt idx="3">
                  <c:v>2015</c:v>
                </c:pt>
                <c:pt idx="4">
                  <c:v>1970.5</c:v>
                </c:pt>
                <c:pt idx="5">
                  <c:v>1963</c:v>
                </c:pt>
                <c:pt idx="6">
                  <c:v>1945</c:v>
                </c:pt>
                <c:pt idx="7">
                  <c:v>1898.5</c:v>
                </c:pt>
                <c:pt idx="8">
                  <c:v>1894</c:v>
                </c:pt>
                <c:pt idx="9">
                  <c:v>1901.5</c:v>
                </c:pt>
                <c:pt idx="10">
                  <c:v>1909</c:v>
                </c:pt>
                <c:pt idx="11">
                  <c:v>1908</c:v>
                </c:pt>
                <c:pt idx="12">
                  <c:v>1882.5</c:v>
                </c:pt>
                <c:pt idx="13">
                  <c:v>1893</c:v>
                </c:pt>
                <c:pt idx="14">
                  <c:v>2020</c:v>
                </c:pt>
                <c:pt idx="15">
                  <c:v>2147</c:v>
                </c:pt>
                <c:pt idx="16">
                  <c:v>2084.5</c:v>
                </c:pt>
                <c:pt idx="17">
                  <c:v>2066</c:v>
                </c:pt>
                <c:pt idx="18">
                  <c:v>2170</c:v>
                </c:pt>
                <c:pt idx="19">
                  <c:v>2130.5</c:v>
                </c:pt>
                <c:pt idx="20">
                  <c:v>2011.5</c:v>
                </c:pt>
                <c:pt idx="21">
                  <c:v>2087</c:v>
                </c:pt>
                <c:pt idx="22">
                  <c:v>2077</c:v>
                </c:pt>
                <c:pt idx="23">
                  <c:v>2047</c:v>
                </c:pt>
                <c:pt idx="24">
                  <c:v>2015</c:v>
                </c:pt>
                <c:pt idx="25">
                  <c:v>2032</c:v>
                </c:pt>
                <c:pt idx="26">
                  <c:v>2023</c:v>
                </c:pt>
                <c:pt idx="27">
                  <c:v>1974</c:v>
                </c:pt>
                <c:pt idx="28">
                  <c:v>1990.5</c:v>
                </c:pt>
                <c:pt idx="29">
                  <c:v>1985.5</c:v>
                </c:pt>
                <c:pt idx="30">
                  <c:v>2016.5</c:v>
                </c:pt>
                <c:pt idx="31">
                  <c:v>2031.5</c:v>
                </c:pt>
                <c:pt idx="32">
                  <c:v>1997.5</c:v>
                </c:pt>
                <c:pt idx="33">
                  <c:v>2021</c:v>
                </c:pt>
                <c:pt idx="34">
                  <c:v>2026</c:v>
                </c:pt>
                <c:pt idx="35">
                  <c:v>2032.5</c:v>
                </c:pt>
                <c:pt idx="36">
                  <c:v>2083</c:v>
                </c:pt>
                <c:pt idx="37">
                  <c:v>2023</c:v>
                </c:pt>
                <c:pt idx="38">
                  <c:v>2061</c:v>
                </c:pt>
                <c:pt idx="39">
                  <c:v>2044.5</c:v>
                </c:pt>
                <c:pt idx="40">
                  <c:v>2111.5</c:v>
                </c:pt>
                <c:pt idx="41">
                  <c:v>2160.5</c:v>
                </c:pt>
                <c:pt idx="42">
                  <c:v>2160</c:v>
                </c:pt>
                <c:pt idx="43">
                  <c:v>2161</c:v>
                </c:pt>
                <c:pt idx="44">
                  <c:v>2099.5</c:v>
                </c:pt>
                <c:pt idx="45">
                  <c:v>2053.5</c:v>
                </c:pt>
                <c:pt idx="46">
                  <c:v>1941.5</c:v>
                </c:pt>
                <c:pt idx="47">
                  <c:v>1873.5</c:v>
                </c:pt>
                <c:pt idx="48">
                  <c:v>1864</c:v>
                </c:pt>
                <c:pt idx="49">
                  <c:v>1805</c:v>
                </c:pt>
                <c:pt idx="50">
                  <c:v>1791.5</c:v>
                </c:pt>
                <c:pt idx="51">
                  <c:v>1810</c:v>
                </c:pt>
                <c:pt idx="52">
                  <c:v>1748</c:v>
                </c:pt>
                <c:pt idx="53">
                  <c:v>1730.5</c:v>
                </c:pt>
                <c:pt idx="54">
                  <c:v>1809.5</c:v>
                </c:pt>
                <c:pt idx="55">
                  <c:v>1783</c:v>
                </c:pt>
                <c:pt idx="56">
                  <c:v>1864.5</c:v>
                </c:pt>
                <c:pt idx="57">
                  <c:v>1846</c:v>
                </c:pt>
                <c:pt idx="58">
                  <c:v>1817</c:v>
                </c:pt>
                <c:pt idx="59">
                  <c:v>1778</c:v>
                </c:pt>
                <c:pt idx="60">
                  <c:v>1762.5</c:v>
                </c:pt>
                <c:pt idx="61">
                  <c:v>1654.5</c:v>
                </c:pt>
                <c:pt idx="62">
                  <c:v>1592</c:v>
                </c:pt>
                <c:pt idx="63">
                  <c:v>1665.5</c:v>
                </c:pt>
                <c:pt idx="64">
                  <c:v>1774</c:v>
                </c:pt>
                <c:pt idx="65">
                  <c:v>1731</c:v>
                </c:pt>
                <c:pt idx="66">
                  <c:v>1819</c:v>
                </c:pt>
                <c:pt idx="67">
                  <c:v>1832</c:v>
                </c:pt>
                <c:pt idx="68">
                  <c:v>1885.5</c:v>
                </c:pt>
                <c:pt idx="69">
                  <c:v>1885.5</c:v>
                </c:pt>
                <c:pt idx="70">
                  <c:v>2008</c:v>
                </c:pt>
                <c:pt idx="71">
                  <c:v>1975.5</c:v>
                </c:pt>
                <c:pt idx="72">
                  <c:v>1928</c:v>
                </c:pt>
                <c:pt idx="73">
                  <c:v>1857</c:v>
                </c:pt>
                <c:pt idx="74">
                  <c:v>1881</c:v>
                </c:pt>
                <c:pt idx="75">
                  <c:v>1906.5</c:v>
                </c:pt>
                <c:pt idx="76">
                  <c:v>1852</c:v>
                </c:pt>
                <c:pt idx="77">
                  <c:v>1897</c:v>
                </c:pt>
                <c:pt idx="78">
                  <c:v>1917.5</c:v>
                </c:pt>
                <c:pt idx="79">
                  <c:v>1916.5</c:v>
                </c:pt>
                <c:pt idx="80">
                  <c:v>1920</c:v>
                </c:pt>
                <c:pt idx="81">
                  <c:v>1894.5</c:v>
                </c:pt>
                <c:pt idx="82">
                  <c:v>1876.5</c:v>
                </c:pt>
                <c:pt idx="83">
                  <c:v>1892.5</c:v>
                </c:pt>
                <c:pt idx="84">
                  <c:v>1892</c:v>
                </c:pt>
                <c:pt idx="85">
                  <c:v>1934.5</c:v>
                </c:pt>
                <c:pt idx="86">
                  <c:v>1799.52</c:v>
                </c:pt>
                <c:pt idx="87">
                  <c:v>2093</c:v>
                </c:pt>
                <c:pt idx="88">
                  <c:v>2125.5</c:v>
                </c:pt>
                <c:pt idx="89">
                  <c:v>2174.5</c:v>
                </c:pt>
                <c:pt idx="90">
                  <c:v>2275.5</c:v>
                </c:pt>
                <c:pt idx="91">
                  <c:v>2320.5</c:v>
                </c:pt>
                <c:pt idx="92">
                  <c:v>2302</c:v>
                </c:pt>
                <c:pt idx="93">
                  <c:v>2431.5</c:v>
                </c:pt>
                <c:pt idx="94">
                  <c:v>2385</c:v>
                </c:pt>
                <c:pt idx="95">
                  <c:v>2389</c:v>
                </c:pt>
                <c:pt idx="96">
                  <c:v>2370</c:v>
                </c:pt>
                <c:pt idx="97">
                  <c:v>2314</c:v>
                </c:pt>
                <c:pt idx="98">
                  <c:v>2239</c:v>
                </c:pt>
                <c:pt idx="99">
                  <c:v>2250</c:v>
                </c:pt>
                <c:pt idx="100">
                  <c:v>2257.5</c:v>
                </c:pt>
                <c:pt idx="101">
                  <c:v>2291</c:v>
                </c:pt>
                <c:pt idx="102">
                  <c:v>2232.5</c:v>
                </c:pt>
                <c:pt idx="103">
                  <c:v>2299</c:v>
                </c:pt>
                <c:pt idx="104">
                  <c:v>2268</c:v>
                </c:pt>
                <c:pt idx="105">
                  <c:v>2277</c:v>
                </c:pt>
                <c:pt idx="106">
                  <c:v>2345</c:v>
                </c:pt>
                <c:pt idx="107">
                  <c:v>2338</c:v>
                </c:pt>
                <c:pt idx="108">
                  <c:v>2367</c:v>
                </c:pt>
                <c:pt idx="109">
                  <c:v>2398</c:v>
                </c:pt>
                <c:pt idx="110">
                  <c:v>2386</c:v>
                </c:pt>
                <c:pt idx="111">
                  <c:v>2650</c:v>
                </c:pt>
                <c:pt idx="112">
                  <c:v>2395</c:v>
                </c:pt>
                <c:pt idx="113">
                  <c:v>2500</c:v>
                </c:pt>
                <c:pt idx="114">
                  <c:v>2628</c:v>
                </c:pt>
                <c:pt idx="115">
                  <c:v>2623</c:v>
                </c:pt>
                <c:pt idx="116">
                  <c:v>2757</c:v>
                </c:pt>
                <c:pt idx="117">
                  <c:v>2878</c:v>
                </c:pt>
                <c:pt idx="118">
                  <c:v>3177</c:v>
                </c:pt>
                <c:pt idx="119">
                  <c:v>3028.5</c:v>
                </c:pt>
                <c:pt idx="120">
                  <c:v>2994</c:v>
                </c:pt>
                <c:pt idx="121">
                  <c:v>2933.5</c:v>
                </c:pt>
                <c:pt idx="122">
                  <c:v>2862</c:v>
                </c:pt>
                <c:pt idx="123">
                  <c:v>2464.5</c:v>
                </c:pt>
                <c:pt idx="124">
                  <c:v>2421.5</c:v>
                </c:pt>
                <c:pt idx="125">
                  <c:v>2467.5</c:v>
                </c:pt>
                <c:pt idx="126">
                  <c:v>2469.5</c:v>
                </c:pt>
                <c:pt idx="127">
                  <c:v>2553</c:v>
                </c:pt>
                <c:pt idx="128">
                  <c:v>2539</c:v>
                </c:pt>
                <c:pt idx="129">
                  <c:v>2524.5</c:v>
                </c:pt>
                <c:pt idx="130">
                  <c:v>2545.5</c:v>
                </c:pt>
                <c:pt idx="131">
                  <c:v>2503</c:v>
                </c:pt>
                <c:pt idx="132">
                  <c:v>2494</c:v>
                </c:pt>
                <c:pt idx="133">
                  <c:v>2255</c:v>
                </c:pt>
                <c:pt idx="134">
                  <c:v>2176</c:v>
                </c:pt>
                <c:pt idx="135">
                  <c:v>2192.5</c:v>
                </c:pt>
                <c:pt idx="136">
                  <c:v>2231.5</c:v>
                </c:pt>
                <c:pt idx="137">
                  <c:v>2299</c:v>
                </c:pt>
                <c:pt idx="138">
                  <c:v>2311</c:v>
                </c:pt>
                <c:pt idx="139">
                  <c:v>2297.5</c:v>
                </c:pt>
                <c:pt idx="140">
                  <c:v>2245.5</c:v>
                </c:pt>
                <c:pt idx="141">
                  <c:v>2236</c:v>
                </c:pt>
                <c:pt idx="142">
                  <c:v>2349</c:v>
                </c:pt>
                <c:pt idx="143">
                  <c:v>2505.5</c:v>
                </c:pt>
                <c:pt idx="144">
                  <c:v>2336.5</c:v>
                </c:pt>
                <c:pt idx="145">
                  <c:v>2376</c:v>
                </c:pt>
                <c:pt idx="146">
                  <c:v>2374.5</c:v>
                </c:pt>
                <c:pt idx="147">
                  <c:v>2381</c:v>
                </c:pt>
                <c:pt idx="148">
                  <c:v>2396.5</c:v>
                </c:pt>
                <c:pt idx="149">
                  <c:v>2448.5</c:v>
                </c:pt>
                <c:pt idx="150">
                  <c:v>2397.5</c:v>
                </c:pt>
                <c:pt idx="151">
                  <c:v>2209</c:v>
                </c:pt>
                <c:pt idx="152">
                  <c:v>2177</c:v>
                </c:pt>
                <c:pt idx="153">
                  <c:v>2216.5</c:v>
                </c:pt>
                <c:pt idx="154">
                  <c:v>2249.5</c:v>
                </c:pt>
                <c:pt idx="155">
                  <c:v>2307.5</c:v>
                </c:pt>
                <c:pt idx="156">
                  <c:v>2229.5</c:v>
                </c:pt>
                <c:pt idx="157">
                  <c:v>2256.5</c:v>
                </c:pt>
                <c:pt idx="158">
                  <c:v>2241</c:v>
                </c:pt>
                <c:pt idx="159">
                  <c:v>2129</c:v>
                </c:pt>
                <c:pt idx="160">
                  <c:v>2060.5</c:v>
                </c:pt>
                <c:pt idx="161">
                  <c:v>2075.5</c:v>
                </c:pt>
                <c:pt idx="162">
                  <c:v>2050</c:v>
                </c:pt>
                <c:pt idx="163">
                  <c:v>1948.5</c:v>
                </c:pt>
                <c:pt idx="164">
                  <c:v>1929</c:v>
                </c:pt>
                <c:pt idx="165">
                  <c:v>1952</c:v>
                </c:pt>
                <c:pt idx="166">
                  <c:v>2047.5</c:v>
                </c:pt>
                <c:pt idx="167">
                  <c:v>2088</c:v>
                </c:pt>
                <c:pt idx="168">
                  <c:v>1985</c:v>
                </c:pt>
                <c:pt idx="169">
                  <c:v>2011</c:v>
                </c:pt>
                <c:pt idx="170">
                  <c:v>2013</c:v>
                </c:pt>
                <c:pt idx="171">
                  <c:v>2004.5</c:v>
                </c:pt>
                <c:pt idx="172">
                  <c:v>1994</c:v>
                </c:pt>
                <c:pt idx="173">
                  <c:v>1994</c:v>
                </c:pt>
                <c:pt idx="174">
                  <c:v>2036.5</c:v>
                </c:pt>
                <c:pt idx="175">
                  <c:v>2060</c:v>
                </c:pt>
                <c:pt idx="176">
                  <c:v>2051</c:v>
                </c:pt>
                <c:pt idx="177">
                  <c:v>2013</c:v>
                </c:pt>
                <c:pt idx="178">
                  <c:v>1996</c:v>
                </c:pt>
                <c:pt idx="179">
                  <c:v>1976.37</c:v>
                </c:pt>
                <c:pt idx="180">
                  <c:v>2012.5</c:v>
                </c:pt>
                <c:pt idx="181">
                  <c:v>1950</c:v>
                </c:pt>
                <c:pt idx="182">
                  <c:v>1972</c:v>
                </c:pt>
                <c:pt idx="183">
                  <c:v>1931</c:v>
                </c:pt>
                <c:pt idx="184">
                  <c:v>1916</c:v>
                </c:pt>
                <c:pt idx="185">
                  <c:v>1877.5</c:v>
                </c:pt>
                <c:pt idx="186">
                  <c:v>1816.5</c:v>
                </c:pt>
                <c:pt idx="187">
                  <c:v>1849</c:v>
                </c:pt>
                <c:pt idx="188">
                  <c:v>1865.5</c:v>
                </c:pt>
                <c:pt idx="189">
                  <c:v>1870.5</c:v>
                </c:pt>
                <c:pt idx="190">
                  <c:v>1851</c:v>
                </c:pt>
                <c:pt idx="191">
                  <c:v>1877.5</c:v>
                </c:pt>
                <c:pt idx="192">
                  <c:v>1870</c:v>
                </c:pt>
                <c:pt idx="193">
                  <c:v>1875.5</c:v>
                </c:pt>
                <c:pt idx="194">
                  <c:v>1870.5</c:v>
                </c:pt>
                <c:pt idx="195">
                  <c:v>1921.5</c:v>
                </c:pt>
                <c:pt idx="196">
                  <c:v>1884.5</c:v>
                </c:pt>
                <c:pt idx="197">
                  <c:v>1944.5</c:v>
                </c:pt>
                <c:pt idx="198">
                  <c:v>1934.5</c:v>
                </c:pt>
                <c:pt idx="199">
                  <c:v>1910.5</c:v>
                </c:pt>
                <c:pt idx="200">
                  <c:v>1955</c:v>
                </c:pt>
                <c:pt idx="201">
                  <c:v>1908.5</c:v>
                </c:pt>
                <c:pt idx="202">
                  <c:v>1952.5</c:v>
                </c:pt>
                <c:pt idx="203">
                  <c:v>1949</c:v>
                </c:pt>
                <c:pt idx="204">
                  <c:v>2034</c:v>
                </c:pt>
                <c:pt idx="205">
                  <c:v>2150.5</c:v>
                </c:pt>
                <c:pt idx="206">
                  <c:v>2134</c:v>
                </c:pt>
                <c:pt idx="207">
                  <c:v>2009</c:v>
                </c:pt>
                <c:pt idx="208">
                  <c:v>1937.5</c:v>
                </c:pt>
                <c:pt idx="209">
                  <c:v>1879.5</c:v>
                </c:pt>
                <c:pt idx="210">
                  <c:v>1880</c:v>
                </c:pt>
                <c:pt idx="211">
                  <c:v>1872</c:v>
                </c:pt>
                <c:pt idx="212">
                  <c:v>1867</c:v>
                </c:pt>
                <c:pt idx="213">
                  <c:v>1870</c:v>
                </c:pt>
                <c:pt idx="214">
                  <c:v>1921</c:v>
                </c:pt>
                <c:pt idx="215">
                  <c:v>1999</c:v>
                </c:pt>
                <c:pt idx="216">
                  <c:v>1998</c:v>
                </c:pt>
                <c:pt idx="217">
                  <c:v>2019.5</c:v>
                </c:pt>
                <c:pt idx="218">
                  <c:v>2077</c:v>
                </c:pt>
                <c:pt idx="219">
                  <c:v>2098</c:v>
                </c:pt>
                <c:pt idx="220">
                  <c:v>2170</c:v>
                </c:pt>
                <c:pt idx="221">
                  <c:v>2190</c:v>
                </c:pt>
                <c:pt idx="222">
                  <c:v>2044.5</c:v>
                </c:pt>
                <c:pt idx="223">
                  <c:v>2068</c:v>
                </c:pt>
                <c:pt idx="224">
                  <c:v>2098</c:v>
                </c:pt>
                <c:pt idx="225">
                  <c:v>2185</c:v>
                </c:pt>
                <c:pt idx="226">
                  <c:v>2222</c:v>
                </c:pt>
                <c:pt idx="227">
                  <c:v>2218.1</c:v>
                </c:pt>
                <c:pt idx="228">
                  <c:v>2271</c:v>
                </c:pt>
                <c:pt idx="229">
                  <c:v>2260</c:v>
                </c:pt>
                <c:pt idx="230">
                  <c:v>2175</c:v>
                </c:pt>
                <c:pt idx="231">
                  <c:v>2127.5</c:v>
                </c:pt>
                <c:pt idx="232">
                  <c:v>2147.5</c:v>
                </c:pt>
                <c:pt idx="233">
                  <c:v>2165.5</c:v>
                </c:pt>
                <c:pt idx="234">
                  <c:v>2137.5</c:v>
                </c:pt>
                <c:pt idx="235">
                  <c:v>2048</c:v>
                </c:pt>
                <c:pt idx="236">
                  <c:v>2008.5</c:v>
                </c:pt>
                <c:pt idx="237">
                  <c:v>2001.5</c:v>
                </c:pt>
                <c:pt idx="238">
                  <c:v>2069</c:v>
                </c:pt>
                <c:pt idx="239">
                  <c:v>2146.5</c:v>
                </c:pt>
                <c:pt idx="240">
                  <c:v>2142.5</c:v>
                </c:pt>
                <c:pt idx="241">
                  <c:v>2126</c:v>
                </c:pt>
                <c:pt idx="242">
                  <c:v>2088</c:v>
                </c:pt>
                <c:pt idx="243">
                  <c:v>2060</c:v>
                </c:pt>
                <c:pt idx="244">
                  <c:v>2034.5</c:v>
                </c:pt>
                <c:pt idx="245">
                  <c:v>2025</c:v>
                </c:pt>
                <c:pt idx="246">
                  <c:v>2036.5</c:v>
                </c:pt>
                <c:pt idx="247">
                  <c:v>2006</c:v>
                </c:pt>
                <c:pt idx="248">
                  <c:v>2070</c:v>
                </c:pt>
                <c:pt idx="249">
                  <c:v>2156</c:v>
                </c:pt>
                <c:pt idx="250">
                  <c:v>2218.5</c:v>
                </c:pt>
                <c:pt idx="251">
                  <c:v>2175</c:v>
                </c:pt>
                <c:pt idx="252">
                  <c:v>2115</c:v>
                </c:pt>
                <c:pt idx="253">
                  <c:v>2158.5</c:v>
                </c:pt>
                <c:pt idx="254">
                  <c:v>2089.5</c:v>
                </c:pt>
                <c:pt idx="255">
                  <c:v>2090.5</c:v>
                </c:pt>
                <c:pt idx="256">
                  <c:v>2162.5</c:v>
                </c:pt>
                <c:pt idx="257">
                  <c:v>2177.5</c:v>
                </c:pt>
                <c:pt idx="258">
                  <c:v>2446.02</c:v>
                </c:pt>
                <c:pt idx="259">
                  <c:v>2113</c:v>
                </c:pt>
                <c:pt idx="260">
                  <c:v>2077</c:v>
                </c:pt>
                <c:pt idx="261">
                  <c:v>2069.5</c:v>
                </c:pt>
                <c:pt idx="262">
                  <c:v>2172.4850000000001</c:v>
                </c:pt>
                <c:pt idx="263">
                  <c:v>2176</c:v>
                </c:pt>
                <c:pt idx="264">
                  <c:v>2220.5</c:v>
                </c:pt>
                <c:pt idx="265">
                  <c:v>2196</c:v>
                </c:pt>
                <c:pt idx="266">
                  <c:v>2287.5</c:v>
                </c:pt>
                <c:pt idx="267">
                  <c:v>2296</c:v>
                </c:pt>
                <c:pt idx="268">
                  <c:v>2276.5</c:v>
                </c:pt>
                <c:pt idx="269">
                  <c:v>2258</c:v>
                </c:pt>
                <c:pt idx="270">
                  <c:v>2217.5</c:v>
                </c:pt>
                <c:pt idx="271">
                  <c:v>2185</c:v>
                </c:pt>
                <c:pt idx="272">
                  <c:v>2137.5</c:v>
                </c:pt>
                <c:pt idx="273">
                  <c:v>2099</c:v>
                </c:pt>
                <c:pt idx="274">
                  <c:v>2099.5</c:v>
                </c:pt>
                <c:pt idx="275">
                  <c:v>2021.5</c:v>
                </c:pt>
                <c:pt idx="276">
                  <c:v>2017.5</c:v>
                </c:pt>
                <c:pt idx="277">
                  <c:v>1988.5</c:v>
                </c:pt>
                <c:pt idx="278">
                  <c:v>2000</c:v>
                </c:pt>
                <c:pt idx="279">
                  <c:v>2012.5</c:v>
                </c:pt>
                <c:pt idx="280">
                  <c:v>2011.5</c:v>
                </c:pt>
                <c:pt idx="281">
                  <c:v>1926</c:v>
                </c:pt>
                <c:pt idx="282">
                  <c:v>1962.5</c:v>
                </c:pt>
                <c:pt idx="283">
                  <c:v>1959</c:v>
                </c:pt>
                <c:pt idx="284">
                  <c:v>1917</c:v>
                </c:pt>
                <c:pt idx="285">
                  <c:v>1873.5</c:v>
                </c:pt>
                <c:pt idx="286">
                  <c:v>1904</c:v>
                </c:pt>
                <c:pt idx="287">
                  <c:v>1879.5</c:v>
                </c:pt>
                <c:pt idx="288">
                  <c:v>1809</c:v>
                </c:pt>
                <c:pt idx="289">
                  <c:v>1855.5</c:v>
                </c:pt>
                <c:pt idx="290">
                  <c:v>1930</c:v>
                </c:pt>
                <c:pt idx="291">
                  <c:v>1871</c:v>
                </c:pt>
                <c:pt idx="292">
                  <c:v>1975</c:v>
                </c:pt>
                <c:pt idx="293">
                  <c:v>2056</c:v>
                </c:pt>
                <c:pt idx="294">
                  <c:v>2040</c:v>
                </c:pt>
                <c:pt idx="295">
                  <c:v>2117</c:v>
                </c:pt>
                <c:pt idx="296">
                  <c:v>2085</c:v>
                </c:pt>
                <c:pt idx="297">
                  <c:v>2022</c:v>
                </c:pt>
                <c:pt idx="298">
                  <c:v>1971.5</c:v>
                </c:pt>
                <c:pt idx="299">
                  <c:v>1883.5</c:v>
                </c:pt>
                <c:pt idx="300">
                  <c:v>1884.5</c:v>
                </c:pt>
                <c:pt idx="301">
                  <c:v>1881.5</c:v>
                </c:pt>
                <c:pt idx="302">
                  <c:v>1897.5</c:v>
                </c:pt>
                <c:pt idx="303">
                  <c:v>1838.5</c:v>
                </c:pt>
                <c:pt idx="304">
                  <c:v>1862.5</c:v>
                </c:pt>
                <c:pt idx="305">
                  <c:v>1840.5</c:v>
                </c:pt>
                <c:pt idx="306">
                  <c:v>1895</c:v>
                </c:pt>
                <c:pt idx="307">
                  <c:v>1900</c:v>
                </c:pt>
                <c:pt idx="308">
                  <c:v>1887</c:v>
                </c:pt>
                <c:pt idx="309">
                  <c:v>1911.5</c:v>
                </c:pt>
                <c:pt idx="310">
                  <c:v>1869.5</c:v>
                </c:pt>
                <c:pt idx="311">
                  <c:v>1845</c:v>
                </c:pt>
                <c:pt idx="312">
                  <c:v>1857.5</c:v>
                </c:pt>
                <c:pt idx="313">
                  <c:v>1926</c:v>
                </c:pt>
                <c:pt idx="314">
                  <c:v>1895</c:v>
                </c:pt>
                <c:pt idx="315">
                  <c:v>1923</c:v>
                </c:pt>
                <c:pt idx="316">
                  <c:v>1924</c:v>
                </c:pt>
                <c:pt idx="317">
                  <c:v>1884</c:v>
                </c:pt>
                <c:pt idx="318">
                  <c:v>1764</c:v>
                </c:pt>
                <c:pt idx="319">
                  <c:v>1728.5</c:v>
                </c:pt>
                <c:pt idx="320">
                  <c:v>1681</c:v>
                </c:pt>
                <c:pt idx="321">
                  <c:v>1703.5</c:v>
                </c:pt>
                <c:pt idx="322">
                  <c:v>1707.5</c:v>
                </c:pt>
                <c:pt idx="323">
                  <c:v>1658</c:v>
                </c:pt>
                <c:pt idx="324">
                  <c:v>1789.5</c:v>
                </c:pt>
                <c:pt idx="325">
                  <c:v>1775</c:v>
                </c:pt>
                <c:pt idx="326">
                  <c:v>1788</c:v>
                </c:pt>
                <c:pt idx="327">
                  <c:v>1799.5</c:v>
                </c:pt>
                <c:pt idx="328">
                  <c:v>1729</c:v>
                </c:pt>
                <c:pt idx="329">
                  <c:v>1794</c:v>
                </c:pt>
                <c:pt idx="330">
                  <c:v>1764</c:v>
                </c:pt>
                <c:pt idx="331">
                  <c:v>1811.5</c:v>
                </c:pt>
                <c:pt idx="332">
                  <c:v>1792.5</c:v>
                </c:pt>
                <c:pt idx="333">
                  <c:v>1776</c:v>
                </c:pt>
                <c:pt idx="334">
                  <c:v>1779</c:v>
                </c:pt>
                <c:pt idx="335">
                  <c:v>1766</c:v>
                </c:pt>
                <c:pt idx="336">
                  <c:v>1755</c:v>
                </c:pt>
                <c:pt idx="337">
                  <c:v>1693</c:v>
                </c:pt>
                <c:pt idx="338">
                  <c:v>1765</c:v>
                </c:pt>
                <c:pt idx="339">
                  <c:v>1693</c:v>
                </c:pt>
                <c:pt idx="340">
                  <c:v>1733</c:v>
                </c:pt>
                <c:pt idx="341">
                  <c:v>1719</c:v>
                </c:pt>
                <c:pt idx="342">
                  <c:v>1710.5</c:v>
                </c:pt>
                <c:pt idx="343">
                  <c:v>1730.5</c:v>
                </c:pt>
                <c:pt idx="344">
                  <c:v>1689.5</c:v>
                </c:pt>
                <c:pt idx="345">
                  <c:v>1655</c:v>
                </c:pt>
                <c:pt idx="346">
                  <c:v>1630</c:v>
                </c:pt>
                <c:pt idx="347">
                  <c:v>1655</c:v>
                </c:pt>
                <c:pt idx="348">
                  <c:v>1673</c:v>
                </c:pt>
                <c:pt idx="349">
                  <c:v>1673</c:v>
                </c:pt>
                <c:pt idx="350">
                  <c:v>1652</c:v>
                </c:pt>
                <c:pt idx="351">
                  <c:v>1582.5</c:v>
                </c:pt>
                <c:pt idx="352">
                  <c:v>1640.5</c:v>
                </c:pt>
                <c:pt idx="353">
                  <c:v>1656</c:v>
                </c:pt>
                <c:pt idx="354">
                  <c:v>1629.5</c:v>
                </c:pt>
                <c:pt idx="355">
                  <c:v>1581</c:v>
                </c:pt>
                <c:pt idx="356">
                  <c:v>1549.5</c:v>
                </c:pt>
                <c:pt idx="357">
                  <c:v>1568.5</c:v>
                </c:pt>
                <c:pt idx="358">
                  <c:v>1461.5</c:v>
                </c:pt>
                <c:pt idx="359">
                  <c:v>1465.5</c:v>
                </c:pt>
                <c:pt idx="360">
                  <c:v>1490</c:v>
                </c:pt>
                <c:pt idx="361">
                  <c:v>1508.5</c:v>
                </c:pt>
                <c:pt idx="362">
                  <c:v>1512</c:v>
                </c:pt>
                <c:pt idx="363">
                  <c:v>1509.5</c:v>
                </c:pt>
                <c:pt idx="364">
                  <c:v>1467</c:v>
                </c:pt>
                <c:pt idx="365">
                  <c:v>1399</c:v>
                </c:pt>
                <c:pt idx="366">
                  <c:v>1438.5</c:v>
                </c:pt>
                <c:pt idx="367">
                  <c:v>1423</c:v>
                </c:pt>
                <c:pt idx="368">
                  <c:v>1420</c:v>
                </c:pt>
                <c:pt idx="369">
                  <c:v>1426</c:v>
                </c:pt>
                <c:pt idx="370">
                  <c:v>1445.5</c:v>
                </c:pt>
                <c:pt idx="371">
                  <c:v>1425</c:v>
                </c:pt>
                <c:pt idx="372">
                  <c:v>1434</c:v>
                </c:pt>
                <c:pt idx="373">
                  <c:v>1401</c:v>
                </c:pt>
                <c:pt idx="374">
                  <c:v>1364</c:v>
                </c:pt>
                <c:pt idx="375">
                  <c:v>1378.5</c:v>
                </c:pt>
                <c:pt idx="376">
                  <c:v>1409.5</c:v>
                </c:pt>
                <c:pt idx="377">
                  <c:v>1475</c:v>
                </c:pt>
                <c:pt idx="378">
                  <c:v>1456.5</c:v>
                </c:pt>
                <c:pt idx="379">
                  <c:v>1455</c:v>
                </c:pt>
                <c:pt idx="380">
                  <c:v>1415</c:v>
                </c:pt>
                <c:pt idx="381">
                  <c:v>1401</c:v>
                </c:pt>
                <c:pt idx="382">
                  <c:v>1412.5</c:v>
                </c:pt>
                <c:pt idx="383">
                  <c:v>1409.5</c:v>
                </c:pt>
                <c:pt idx="384">
                  <c:v>1444</c:v>
                </c:pt>
                <c:pt idx="385">
                  <c:v>1418.5</c:v>
                </c:pt>
                <c:pt idx="386">
                  <c:v>1401.5</c:v>
                </c:pt>
                <c:pt idx="387">
                  <c:v>1411.5</c:v>
                </c:pt>
                <c:pt idx="388">
                  <c:v>1426.5</c:v>
                </c:pt>
                <c:pt idx="389">
                  <c:v>1469</c:v>
                </c:pt>
                <c:pt idx="390">
                  <c:v>1489.5</c:v>
                </c:pt>
                <c:pt idx="391">
                  <c:v>1473.5</c:v>
                </c:pt>
                <c:pt idx="392">
                  <c:v>1462</c:v>
                </c:pt>
                <c:pt idx="393">
                  <c:v>1466</c:v>
                </c:pt>
                <c:pt idx="394">
                  <c:v>1434.5</c:v>
                </c:pt>
                <c:pt idx="395">
                  <c:v>1437</c:v>
                </c:pt>
                <c:pt idx="396">
                  <c:v>1450</c:v>
                </c:pt>
                <c:pt idx="397">
                  <c:v>1470.5</c:v>
                </c:pt>
                <c:pt idx="398">
                  <c:v>1483</c:v>
                </c:pt>
                <c:pt idx="399">
                  <c:v>1506</c:v>
                </c:pt>
                <c:pt idx="400">
                  <c:v>1623</c:v>
                </c:pt>
                <c:pt idx="401">
                  <c:v>1614.5</c:v>
                </c:pt>
                <c:pt idx="402">
                  <c:v>1609.5</c:v>
                </c:pt>
                <c:pt idx="403">
                  <c:v>1612</c:v>
                </c:pt>
                <c:pt idx="404">
                  <c:v>1567.5</c:v>
                </c:pt>
                <c:pt idx="405">
                  <c:v>1498</c:v>
                </c:pt>
                <c:pt idx="406">
                  <c:v>1511.5</c:v>
                </c:pt>
                <c:pt idx="407">
                  <c:v>1507.5</c:v>
                </c:pt>
                <c:pt idx="408">
                  <c:v>1493.5</c:v>
                </c:pt>
                <c:pt idx="409">
                  <c:v>1456</c:v>
                </c:pt>
                <c:pt idx="410">
                  <c:v>1438.5</c:v>
                </c:pt>
                <c:pt idx="411">
                  <c:v>1429.5</c:v>
                </c:pt>
                <c:pt idx="412">
                  <c:v>1453</c:v>
                </c:pt>
                <c:pt idx="413">
                  <c:v>1451</c:v>
                </c:pt>
                <c:pt idx="414">
                  <c:v>1554</c:v>
                </c:pt>
                <c:pt idx="415">
                  <c:v>1596.5</c:v>
                </c:pt>
                <c:pt idx="416">
                  <c:v>1589</c:v>
                </c:pt>
                <c:pt idx="417">
                  <c:v>1559.5</c:v>
                </c:pt>
                <c:pt idx="418">
                  <c:v>1533</c:v>
                </c:pt>
                <c:pt idx="419">
                  <c:v>1524.5</c:v>
                </c:pt>
                <c:pt idx="420">
                  <c:v>1490</c:v>
                </c:pt>
                <c:pt idx="421">
                  <c:v>1464.5</c:v>
                </c:pt>
                <c:pt idx="422">
                  <c:v>1495.5</c:v>
                </c:pt>
                <c:pt idx="423">
                  <c:v>1515</c:v>
                </c:pt>
                <c:pt idx="424">
                  <c:v>1463.5</c:v>
                </c:pt>
                <c:pt idx="425">
                  <c:v>1433.5</c:v>
                </c:pt>
                <c:pt idx="426">
                  <c:v>1409</c:v>
                </c:pt>
                <c:pt idx="427">
                  <c:v>1438.5</c:v>
                </c:pt>
                <c:pt idx="428">
                  <c:v>1440.5</c:v>
                </c:pt>
                <c:pt idx="429">
                  <c:v>1427</c:v>
                </c:pt>
                <c:pt idx="430">
                  <c:v>1393.5</c:v>
                </c:pt>
                <c:pt idx="431">
                  <c:v>1385.5</c:v>
                </c:pt>
                <c:pt idx="432">
                  <c:v>1404</c:v>
                </c:pt>
                <c:pt idx="433">
                  <c:v>1417.5</c:v>
                </c:pt>
                <c:pt idx="434">
                  <c:v>1407.5</c:v>
                </c:pt>
                <c:pt idx="435">
                  <c:v>1414</c:v>
                </c:pt>
                <c:pt idx="436">
                  <c:v>1381</c:v>
                </c:pt>
                <c:pt idx="437">
                  <c:v>1337.5</c:v>
                </c:pt>
                <c:pt idx="438">
                  <c:v>1322.5</c:v>
                </c:pt>
                <c:pt idx="439">
                  <c:v>1357.5</c:v>
                </c:pt>
                <c:pt idx="440">
                  <c:v>1378.5</c:v>
                </c:pt>
                <c:pt idx="441">
                  <c:v>1372.5</c:v>
                </c:pt>
                <c:pt idx="442">
                  <c:v>1394.5</c:v>
                </c:pt>
                <c:pt idx="443">
                  <c:v>1402</c:v>
                </c:pt>
                <c:pt idx="444">
                  <c:v>1400</c:v>
                </c:pt>
                <c:pt idx="445">
                  <c:v>1347</c:v>
                </c:pt>
                <c:pt idx="446">
                  <c:v>1327</c:v>
                </c:pt>
                <c:pt idx="447">
                  <c:v>1281.5</c:v>
                </c:pt>
                <c:pt idx="448">
                  <c:v>1306</c:v>
                </c:pt>
                <c:pt idx="449">
                  <c:v>927</c:v>
                </c:pt>
                <c:pt idx="450">
                  <c:v>1244</c:v>
                </c:pt>
                <c:pt idx="451">
                  <c:v>1235</c:v>
                </c:pt>
                <c:pt idx="452">
                  <c:v>1239.5</c:v>
                </c:pt>
                <c:pt idx="453">
                  <c:v>1230</c:v>
                </c:pt>
                <c:pt idx="454">
                  <c:v>1246</c:v>
                </c:pt>
                <c:pt idx="455">
                  <c:v>1241</c:v>
                </c:pt>
                <c:pt idx="456">
                  <c:v>1254.5</c:v>
                </c:pt>
                <c:pt idx="457">
                  <c:v>1132.95</c:v>
                </c:pt>
                <c:pt idx="458">
                  <c:v>1220</c:v>
                </c:pt>
                <c:pt idx="459">
                  <c:v>1236.5</c:v>
                </c:pt>
                <c:pt idx="460">
                  <c:v>1272</c:v>
                </c:pt>
                <c:pt idx="461">
                  <c:v>1291.5</c:v>
                </c:pt>
                <c:pt idx="462">
                  <c:v>1273.5</c:v>
                </c:pt>
                <c:pt idx="463">
                  <c:v>1268</c:v>
                </c:pt>
                <c:pt idx="464">
                  <c:v>1311</c:v>
                </c:pt>
                <c:pt idx="465">
                  <c:v>1316.5</c:v>
                </c:pt>
                <c:pt idx="466">
                  <c:v>1301.5</c:v>
                </c:pt>
                <c:pt idx="467">
                  <c:v>1290.5</c:v>
                </c:pt>
                <c:pt idx="468">
                  <c:v>1286</c:v>
                </c:pt>
                <c:pt idx="469">
                  <c:v>1292.5</c:v>
                </c:pt>
                <c:pt idx="470">
                  <c:v>1269.5</c:v>
                </c:pt>
                <c:pt idx="471">
                  <c:v>1255</c:v>
                </c:pt>
                <c:pt idx="472">
                  <c:v>1237.5</c:v>
                </c:pt>
                <c:pt idx="473">
                  <c:v>1258.5</c:v>
                </c:pt>
                <c:pt idx="474">
                  <c:v>1253.5</c:v>
                </c:pt>
                <c:pt idx="475">
                  <c:v>1238</c:v>
                </c:pt>
                <c:pt idx="476">
                  <c:v>1240</c:v>
                </c:pt>
                <c:pt idx="477">
                  <c:v>1254.5</c:v>
                </c:pt>
                <c:pt idx="478">
                  <c:v>1266</c:v>
                </c:pt>
                <c:pt idx="479">
                  <c:v>1220.5</c:v>
                </c:pt>
                <c:pt idx="480">
                  <c:v>1218</c:v>
                </c:pt>
                <c:pt idx="481">
                  <c:v>1263.5</c:v>
                </c:pt>
                <c:pt idx="482">
                  <c:v>1254</c:v>
                </c:pt>
                <c:pt idx="483">
                  <c:v>1292</c:v>
                </c:pt>
                <c:pt idx="484">
                  <c:v>1254</c:v>
                </c:pt>
                <c:pt idx="485">
                  <c:v>1230</c:v>
                </c:pt>
                <c:pt idx="486">
                  <c:v>1223</c:v>
                </c:pt>
                <c:pt idx="487">
                  <c:v>1227</c:v>
                </c:pt>
                <c:pt idx="488">
                  <c:v>1242</c:v>
                </c:pt>
                <c:pt idx="489">
                  <c:v>1272</c:v>
                </c:pt>
                <c:pt idx="490">
                  <c:v>1276.5</c:v>
                </c:pt>
                <c:pt idx="491">
                  <c:v>1256.5</c:v>
                </c:pt>
                <c:pt idx="492">
                  <c:v>1235.5</c:v>
                </c:pt>
                <c:pt idx="494">
                  <c:v>1235</c:v>
                </c:pt>
                <c:pt idx="495">
                  <c:v>1237.5</c:v>
                </c:pt>
                <c:pt idx="496">
                  <c:v>1230</c:v>
                </c:pt>
                <c:pt idx="497">
                  <c:v>1226</c:v>
                </c:pt>
                <c:pt idx="498">
                  <c:v>1232.5</c:v>
                </c:pt>
                <c:pt idx="499">
                  <c:v>1210.5</c:v>
                </c:pt>
                <c:pt idx="500">
                  <c:v>1202.5</c:v>
                </c:pt>
                <c:pt idx="501">
                  <c:v>1202</c:v>
                </c:pt>
                <c:pt idx="502">
                  <c:v>1220</c:v>
                </c:pt>
                <c:pt idx="503">
                  <c:v>1212.5</c:v>
                </c:pt>
                <c:pt idx="504">
                  <c:v>1214.5</c:v>
                </c:pt>
                <c:pt idx="505">
                  <c:v>1233.5</c:v>
                </c:pt>
                <c:pt idx="506">
                  <c:v>1259.5</c:v>
                </c:pt>
                <c:pt idx="507">
                  <c:v>1265.5</c:v>
                </c:pt>
                <c:pt idx="508">
                  <c:v>1250</c:v>
                </c:pt>
                <c:pt idx="509">
                  <c:v>1262</c:v>
                </c:pt>
                <c:pt idx="510">
                  <c:v>1284.5</c:v>
                </c:pt>
                <c:pt idx="511">
                  <c:v>1247.5</c:v>
                </c:pt>
                <c:pt idx="512">
                  <c:v>1272.5</c:v>
                </c:pt>
                <c:pt idx="513">
                  <c:v>1241</c:v>
                </c:pt>
                <c:pt idx="514">
                  <c:v>1218</c:v>
                </c:pt>
                <c:pt idx="515">
                  <c:v>1238.5</c:v>
                </c:pt>
                <c:pt idx="516">
                  <c:v>1235</c:v>
                </c:pt>
                <c:pt idx="517">
                  <c:v>1279.5</c:v>
                </c:pt>
                <c:pt idx="518">
                  <c:v>1228</c:v>
                </c:pt>
                <c:pt idx="519">
                  <c:v>1195</c:v>
                </c:pt>
                <c:pt idx="520">
                  <c:v>1171.5</c:v>
                </c:pt>
                <c:pt idx="521">
                  <c:v>1162.5</c:v>
                </c:pt>
                <c:pt idx="522">
                  <c:v>1145.5</c:v>
                </c:pt>
                <c:pt idx="523">
                  <c:v>1146</c:v>
                </c:pt>
                <c:pt idx="524">
                  <c:v>1134.5</c:v>
                </c:pt>
                <c:pt idx="525">
                  <c:v>1172</c:v>
                </c:pt>
                <c:pt idx="526">
                  <c:v>1164.5</c:v>
                </c:pt>
                <c:pt idx="527">
                  <c:v>1142</c:v>
                </c:pt>
                <c:pt idx="528">
                  <c:v>1143</c:v>
                </c:pt>
                <c:pt idx="529">
                  <c:v>1132</c:v>
                </c:pt>
                <c:pt idx="530">
                  <c:v>1136.5</c:v>
                </c:pt>
                <c:pt idx="531">
                  <c:v>1105</c:v>
                </c:pt>
                <c:pt idx="532">
                  <c:v>1108</c:v>
                </c:pt>
                <c:pt idx="533">
                  <c:v>1102</c:v>
                </c:pt>
                <c:pt idx="534">
                  <c:v>1122</c:v>
                </c:pt>
                <c:pt idx="535">
                  <c:v>1126</c:v>
                </c:pt>
                <c:pt idx="536">
                  <c:v>1122.5</c:v>
                </c:pt>
                <c:pt idx="537">
                  <c:v>1137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F97-4A3B-8B82-AF8ED5F51CD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21221471"/>
        <c:axId val="825656431"/>
      </c:lineChart>
      <c:lineChart>
        <c:grouping val="standard"/>
        <c:varyColors val="0"/>
        <c:ser>
          <c:idx val="2"/>
          <c:order val="2"/>
          <c:tx>
            <c:strRef>
              <c:f>'daily prices (2)'!$D$1</c:f>
              <c:strCache>
                <c:ptCount val="1"/>
                <c:pt idx="0">
                  <c:v>Rhodium</c:v>
                </c:pt>
              </c:strCache>
            </c:strRef>
          </c:tx>
          <c:spPr>
            <a:ln w="2222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'daily prices (2)'!$A$183:$A$720</c:f>
              <c:numCache>
                <c:formatCode>[$-409]d\-mmm;@</c:formatCode>
                <c:ptCount val="538"/>
                <c:pt idx="0">
                  <c:v>44459</c:v>
                </c:pt>
                <c:pt idx="1">
                  <c:v>44460</c:v>
                </c:pt>
                <c:pt idx="2">
                  <c:v>44461</c:v>
                </c:pt>
                <c:pt idx="3">
                  <c:v>44462</c:v>
                </c:pt>
                <c:pt idx="4">
                  <c:v>44463</c:v>
                </c:pt>
                <c:pt idx="5">
                  <c:v>44466</c:v>
                </c:pt>
                <c:pt idx="6">
                  <c:v>44467</c:v>
                </c:pt>
                <c:pt idx="7">
                  <c:v>44468</c:v>
                </c:pt>
                <c:pt idx="8">
                  <c:v>44469</c:v>
                </c:pt>
                <c:pt idx="9">
                  <c:v>44470</c:v>
                </c:pt>
                <c:pt idx="10">
                  <c:v>44473</c:v>
                </c:pt>
                <c:pt idx="11">
                  <c:v>44474</c:v>
                </c:pt>
                <c:pt idx="12">
                  <c:v>44475</c:v>
                </c:pt>
                <c:pt idx="13">
                  <c:v>44476</c:v>
                </c:pt>
                <c:pt idx="14">
                  <c:v>44477</c:v>
                </c:pt>
                <c:pt idx="15">
                  <c:v>44480</c:v>
                </c:pt>
                <c:pt idx="16">
                  <c:v>44481</c:v>
                </c:pt>
                <c:pt idx="17">
                  <c:v>44482</c:v>
                </c:pt>
                <c:pt idx="18">
                  <c:v>44483</c:v>
                </c:pt>
                <c:pt idx="19">
                  <c:v>44484</c:v>
                </c:pt>
                <c:pt idx="20">
                  <c:v>44487</c:v>
                </c:pt>
                <c:pt idx="21">
                  <c:v>44488</c:v>
                </c:pt>
                <c:pt idx="22">
                  <c:v>44489</c:v>
                </c:pt>
                <c:pt idx="23">
                  <c:v>44490</c:v>
                </c:pt>
                <c:pt idx="24">
                  <c:v>44491</c:v>
                </c:pt>
                <c:pt idx="25">
                  <c:v>44494</c:v>
                </c:pt>
                <c:pt idx="26">
                  <c:v>44495</c:v>
                </c:pt>
                <c:pt idx="27">
                  <c:v>44496</c:v>
                </c:pt>
                <c:pt idx="28">
                  <c:v>44497</c:v>
                </c:pt>
                <c:pt idx="29">
                  <c:v>44498</c:v>
                </c:pt>
                <c:pt idx="30">
                  <c:v>44501</c:v>
                </c:pt>
                <c:pt idx="31">
                  <c:v>44502</c:v>
                </c:pt>
                <c:pt idx="32">
                  <c:v>44503</c:v>
                </c:pt>
                <c:pt idx="33">
                  <c:v>44504</c:v>
                </c:pt>
                <c:pt idx="34">
                  <c:v>44505</c:v>
                </c:pt>
                <c:pt idx="35">
                  <c:v>44508</c:v>
                </c:pt>
                <c:pt idx="36">
                  <c:v>44509</c:v>
                </c:pt>
                <c:pt idx="37">
                  <c:v>44510</c:v>
                </c:pt>
                <c:pt idx="38">
                  <c:v>44511</c:v>
                </c:pt>
                <c:pt idx="39">
                  <c:v>44512</c:v>
                </c:pt>
                <c:pt idx="40">
                  <c:v>44515</c:v>
                </c:pt>
                <c:pt idx="41">
                  <c:v>44516</c:v>
                </c:pt>
                <c:pt idx="42">
                  <c:v>44517</c:v>
                </c:pt>
                <c:pt idx="43">
                  <c:v>44518</c:v>
                </c:pt>
                <c:pt idx="44">
                  <c:v>44519</c:v>
                </c:pt>
                <c:pt idx="45">
                  <c:v>44522</c:v>
                </c:pt>
                <c:pt idx="46">
                  <c:v>44523</c:v>
                </c:pt>
                <c:pt idx="47">
                  <c:v>44524</c:v>
                </c:pt>
                <c:pt idx="48">
                  <c:v>44525</c:v>
                </c:pt>
                <c:pt idx="49">
                  <c:v>44526</c:v>
                </c:pt>
                <c:pt idx="50">
                  <c:v>44529</c:v>
                </c:pt>
                <c:pt idx="51">
                  <c:v>44530</c:v>
                </c:pt>
                <c:pt idx="52">
                  <c:v>44531</c:v>
                </c:pt>
                <c:pt idx="53">
                  <c:v>44532</c:v>
                </c:pt>
                <c:pt idx="54">
                  <c:v>44533</c:v>
                </c:pt>
                <c:pt idx="55">
                  <c:v>44536</c:v>
                </c:pt>
                <c:pt idx="56">
                  <c:v>44537</c:v>
                </c:pt>
                <c:pt idx="57">
                  <c:v>44538</c:v>
                </c:pt>
                <c:pt idx="58">
                  <c:v>44539</c:v>
                </c:pt>
                <c:pt idx="59">
                  <c:v>44540</c:v>
                </c:pt>
                <c:pt idx="60">
                  <c:v>44543</c:v>
                </c:pt>
                <c:pt idx="61">
                  <c:v>44544</c:v>
                </c:pt>
                <c:pt idx="62">
                  <c:v>44545</c:v>
                </c:pt>
                <c:pt idx="63">
                  <c:v>44546</c:v>
                </c:pt>
                <c:pt idx="64">
                  <c:v>44547</c:v>
                </c:pt>
                <c:pt idx="65">
                  <c:v>44550</c:v>
                </c:pt>
                <c:pt idx="66">
                  <c:v>44551</c:v>
                </c:pt>
                <c:pt idx="67">
                  <c:v>44552</c:v>
                </c:pt>
                <c:pt idx="68">
                  <c:v>44553</c:v>
                </c:pt>
                <c:pt idx="69">
                  <c:v>44554</c:v>
                </c:pt>
                <c:pt idx="70">
                  <c:v>44558</c:v>
                </c:pt>
                <c:pt idx="71">
                  <c:v>44560</c:v>
                </c:pt>
                <c:pt idx="72">
                  <c:v>44561</c:v>
                </c:pt>
                <c:pt idx="73">
                  <c:v>44564</c:v>
                </c:pt>
                <c:pt idx="74">
                  <c:v>44565</c:v>
                </c:pt>
                <c:pt idx="75">
                  <c:v>44566</c:v>
                </c:pt>
                <c:pt idx="76">
                  <c:v>44567</c:v>
                </c:pt>
                <c:pt idx="77">
                  <c:v>44568</c:v>
                </c:pt>
                <c:pt idx="78">
                  <c:v>44571</c:v>
                </c:pt>
                <c:pt idx="79">
                  <c:v>44572</c:v>
                </c:pt>
                <c:pt idx="80">
                  <c:v>44573</c:v>
                </c:pt>
                <c:pt idx="81">
                  <c:v>44574</c:v>
                </c:pt>
                <c:pt idx="82">
                  <c:v>44575</c:v>
                </c:pt>
                <c:pt idx="83">
                  <c:v>44578</c:v>
                </c:pt>
                <c:pt idx="84">
                  <c:v>44579</c:v>
                </c:pt>
                <c:pt idx="85">
                  <c:v>44580</c:v>
                </c:pt>
                <c:pt idx="86">
                  <c:v>44581</c:v>
                </c:pt>
                <c:pt idx="87">
                  <c:v>44582</c:v>
                </c:pt>
                <c:pt idx="88">
                  <c:v>44585</c:v>
                </c:pt>
                <c:pt idx="89">
                  <c:v>44586</c:v>
                </c:pt>
                <c:pt idx="90">
                  <c:v>44587</c:v>
                </c:pt>
                <c:pt idx="91">
                  <c:v>44588</c:v>
                </c:pt>
                <c:pt idx="92">
                  <c:v>44589</c:v>
                </c:pt>
                <c:pt idx="93">
                  <c:v>44592</c:v>
                </c:pt>
                <c:pt idx="94">
                  <c:v>44593</c:v>
                </c:pt>
                <c:pt idx="95">
                  <c:v>44594</c:v>
                </c:pt>
                <c:pt idx="96">
                  <c:v>44595</c:v>
                </c:pt>
                <c:pt idx="97">
                  <c:v>44596</c:v>
                </c:pt>
                <c:pt idx="98">
                  <c:v>44599</c:v>
                </c:pt>
                <c:pt idx="99">
                  <c:v>44600</c:v>
                </c:pt>
                <c:pt idx="100">
                  <c:v>44601</c:v>
                </c:pt>
                <c:pt idx="101">
                  <c:v>44602</c:v>
                </c:pt>
                <c:pt idx="102">
                  <c:v>44603</c:v>
                </c:pt>
                <c:pt idx="103">
                  <c:v>44606</c:v>
                </c:pt>
                <c:pt idx="104">
                  <c:v>44607</c:v>
                </c:pt>
                <c:pt idx="105">
                  <c:v>44608</c:v>
                </c:pt>
                <c:pt idx="106">
                  <c:v>44609</c:v>
                </c:pt>
                <c:pt idx="107">
                  <c:v>44610</c:v>
                </c:pt>
                <c:pt idx="108">
                  <c:v>44613</c:v>
                </c:pt>
                <c:pt idx="109">
                  <c:v>44614</c:v>
                </c:pt>
                <c:pt idx="110">
                  <c:v>44615</c:v>
                </c:pt>
                <c:pt idx="111">
                  <c:v>44616</c:v>
                </c:pt>
                <c:pt idx="112">
                  <c:v>44617</c:v>
                </c:pt>
                <c:pt idx="113">
                  <c:v>44620</c:v>
                </c:pt>
                <c:pt idx="114">
                  <c:v>44621</c:v>
                </c:pt>
                <c:pt idx="115">
                  <c:v>44622</c:v>
                </c:pt>
                <c:pt idx="116">
                  <c:v>44623</c:v>
                </c:pt>
                <c:pt idx="117">
                  <c:v>44624</c:v>
                </c:pt>
                <c:pt idx="118">
                  <c:v>44627</c:v>
                </c:pt>
                <c:pt idx="119">
                  <c:v>44628</c:v>
                </c:pt>
                <c:pt idx="120">
                  <c:v>44629</c:v>
                </c:pt>
                <c:pt idx="121">
                  <c:v>44630</c:v>
                </c:pt>
                <c:pt idx="122">
                  <c:v>44631</c:v>
                </c:pt>
                <c:pt idx="123">
                  <c:v>44634</c:v>
                </c:pt>
                <c:pt idx="124">
                  <c:v>44635</c:v>
                </c:pt>
                <c:pt idx="125">
                  <c:v>44636</c:v>
                </c:pt>
                <c:pt idx="126">
                  <c:v>44637</c:v>
                </c:pt>
                <c:pt idx="127">
                  <c:v>44638</c:v>
                </c:pt>
                <c:pt idx="128">
                  <c:v>44641</c:v>
                </c:pt>
                <c:pt idx="129">
                  <c:v>44642</c:v>
                </c:pt>
                <c:pt idx="130">
                  <c:v>44643</c:v>
                </c:pt>
                <c:pt idx="131">
                  <c:v>44644</c:v>
                </c:pt>
                <c:pt idx="132">
                  <c:v>44645</c:v>
                </c:pt>
                <c:pt idx="133">
                  <c:v>44648</c:v>
                </c:pt>
                <c:pt idx="134">
                  <c:v>44649</c:v>
                </c:pt>
                <c:pt idx="135">
                  <c:v>44650</c:v>
                </c:pt>
                <c:pt idx="136">
                  <c:v>44651</c:v>
                </c:pt>
                <c:pt idx="137">
                  <c:v>44652</c:v>
                </c:pt>
                <c:pt idx="138">
                  <c:v>44655</c:v>
                </c:pt>
                <c:pt idx="139">
                  <c:v>44656</c:v>
                </c:pt>
                <c:pt idx="140">
                  <c:v>44657</c:v>
                </c:pt>
                <c:pt idx="141">
                  <c:v>44658</c:v>
                </c:pt>
                <c:pt idx="142">
                  <c:v>44659</c:v>
                </c:pt>
                <c:pt idx="143">
                  <c:v>44662</c:v>
                </c:pt>
                <c:pt idx="144">
                  <c:v>44663</c:v>
                </c:pt>
                <c:pt idx="145">
                  <c:v>44664</c:v>
                </c:pt>
                <c:pt idx="146">
                  <c:v>44665</c:v>
                </c:pt>
                <c:pt idx="147">
                  <c:v>44670</c:v>
                </c:pt>
                <c:pt idx="148">
                  <c:v>44671</c:v>
                </c:pt>
                <c:pt idx="149">
                  <c:v>44672</c:v>
                </c:pt>
                <c:pt idx="150">
                  <c:v>44673</c:v>
                </c:pt>
                <c:pt idx="151">
                  <c:v>44676</c:v>
                </c:pt>
                <c:pt idx="152">
                  <c:v>44677</c:v>
                </c:pt>
                <c:pt idx="153">
                  <c:v>44678</c:v>
                </c:pt>
                <c:pt idx="154">
                  <c:v>44679</c:v>
                </c:pt>
                <c:pt idx="155">
                  <c:v>44680</c:v>
                </c:pt>
                <c:pt idx="156">
                  <c:v>44684</c:v>
                </c:pt>
                <c:pt idx="157">
                  <c:v>44685</c:v>
                </c:pt>
                <c:pt idx="158">
                  <c:v>44686</c:v>
                </c:pt>
                <c:pt idx="159">
                  <c:v>44687</c:v>
                </c:pt>
                <c:pt idx="160">
                  <c:v>44690</c:v>
                </c:pt>
                <c:pt idx="161">
                  <c:v>44691</c:v>
                </c:pt>
                <c:pt idx="162">
                  <c:v>44692</c:v>
                </c:pt>
                <c:pt idx="163">
                  <c:v>44693</c:v>
                </c:pt>
                <c:pt idx="164">
                  <c:v>44694</c:v>
                </c:pt>
                <c:pt idx="165">
                  <c:v>44697</c:v>
                </c:pt>
                <c:pt idx="166">
                  <c:v>44698</c:v>
                </c:pt>
                <c:pt idx="167">
                  <c:v>44699</c:v>
                </c:pt>
                <c:pt idx="168">
                  <c:v>44700</c:v>
                </c:pt>
                <c:pt idx="169">
                  <c:v>44701</c:v>
                </c:pt>
                <c:pt idx="170">
                  <c:v>44704</c:v>
                </c:pt>
                <c:pt idx="171">
                  <c:v>44705</c:v>
                </c:pt>
                <c:pt idx="172">
                  <c:v>44706</c:v>
                </c:pt>
                <c:pt idx="173">
                  <c:v>44707</c:v>
                </c:pt>
                <c:pt idx="174">
                  <c:v>44708</c:v>
                </c:pt>
                <c:pt idx="175">
                  <c:v>44711</c:v>
                </c:pt>
                <c:pt idx="176">
                  <c:v>44712</c:v>
                </c:pt>
                <c:pt idx="177">
                  <c:v>44713</c:v>
                </c:pt>
                <c:pt idx="178">
                  <c:v>44714</c:v>
                </c:pt>
                <c:pt idx="179">
                  <c:v>44715</c:v>
                </c:pt>
                <c:pt idx="180">
                  <c:v>44718</c:v>
                </c:pt>
                <c:pt idx="181">
                  <c:v>44719</c:v>
                </c:pt>
                <c:pt idx="182">
                  <c:v>44720</c:v>
                </c:pt>
                <c:pt idx="183">
                  <c:v>44721</c:v>
                </c:pt>
                <c:pt idx="184">
                  <c:v>44722</c:v>
                </c:pt>
                <c:pt idx="185">
                  <c:v>44725</c:v>
                </c:pt>
                <c:pt idx="186">
                  <c:v>44726</c:v>
                </c:pt>
                <c:pt idx="187">
                  <c:v>44727</c:v>
                </c:pt>
                <c:pt idx="188">
                  <c:v>44728</c:v>
                </c:pt>
                <c:pt idx="189">
                  <c:v>44729</c:v>
                </c:pt>
                <c:pt idx="190">
                  <c:v>44732</c:v>
                </c:pt>
                <c:pt idx="191">
                  <c:v>44733</c:v>
                </c:pt>
                <c:pt idx="192">
                  <c:v>44734</c:v>
                </c:pt>
                <c:pt idx="193">
                  <c:v>44735</c:v>
                </c:pt>
                <c:pt idx="194">
                  <c:v>44736</c:v>
                </c:pt>
                <c:pt idx="195">
                  <c:v>44739</c:v>
                </c:pt>
                <c:pt idx="196">
                  <c:v>44740</c:v>
                </c:pt>
                <c:pt idx="197">
                  <c:v>44741</c:v>
                </c:pt>
                <c:pt idx="198">
                  <c:v>44742</c:v>
                </c:pt>
                <c:pt idx="199">
                  <c:v>44743</c:v>
                </c:pt>
                <c:pt idx="200">
                  <c:v>44746</c:v>
                </c:pt>
                <c:pt idx="201">
                  <c:v>44747</c:v>
                </c:pt>
                <c:pt idx="202">
                  <c:v>44748</c:v>
                </c:pt>
                <c:pt idx="203">
                  <c:v>44749</c:v>
                </c:pt>
                <c:pt idx="204">
                  <c:v>44750</c:v>
                </c:pt>
                <c:pt idx="205">
                  <c:v>44753</c:v>
                </c:pt>
                <c:pt idx="206">
                  <c:v>44754</c:v>
                </c:pt>
                <c:pt idx="207">
                  <c:v>44755</c:v>
                </c:pt>
                <c:pt idx="208">
                  <c:v>44756</c:v>
                </c:pt>
                <c:pt idx="209">
                  <c:v>44757</c:v>
                </c:pt>
                <c:pt idx="210">
                  <c:v>44760</c:v>
                </c:pt>
                <c:pt idx="211">
                  <c:v>44761</c:v>
                </c:pt>
                <c:pt idx="212">
                  <c:v>44762</c:v>
                </c:pt>
                <c:pt idx="213">
                  <c:v>44763</c:v>
                </c:pt>
                <c:pt idx="214">
                  <c:v>44764</c:v>
                </c:pt>
                <c:pt idx="215">
                  <c:v>44767</c:v>
                </c:pt>
                <c:pt idx="216">
                  <c:v>44768</c:v>
                </c:pt>
                <c:pt idx="217">
                  <c:v>44769</c:v>
                </c:pt>
                <c:pt idx="218">
                  <c:v>44770</c:v>
                </c:pt>
                <c:pt idx="219">
                  <c:v>44771</c:v>
                </c:pt>
                <c:pt idx="220">
                  <c:v>44774</c:v>
                </c:pt>
                <c:pt idx="221">
                  <c:v>44775</c:v>
                </c:pt>
                <c:pt idx="222">
                  <c:v>44776</c:v>
                </c:pt>
                <c:pt idx="223">
                  <c:v>44777</c:v>
                </c:pt>
                <c:pt idx="224">
                  <c:v>44778</c:v>
                </c:pt>
                <c:pt idx="225">
                  <c:v>44781</c:v>
                </c:pt>
                <c:pt idx="226">
                  <c:v>44782</c:v>
                </c:pt>
                <c:pt idx="227">
                  <c:v>44783</c:v>
                </c:pt>
                <c:pt idx="228">
                  <c:v>44784</c:v>
                </c:pt>
                <c:pt idx="229">
                  <c:v>44785</c:v>
                </c:pt>
                <c:pt idx="230">
                  <c:v>44788</c:v>
                </c:pt>
                <c:pt idx="231">
                  <c:v>44789</c:v>
                </c:pt>
                <c:pt idx="232">
                  <c:v>44790</c:v>
                </c:pt>
                <c:pt idx="233">
                  <c:v>44791</c:v>
                </c:pt>
                <c:pt idx="234">
                  <c:v>44792</c:v>
                </c:pt>
                <c:pt idx="235">
                  <c:v>44795</c:v>
                </c:pt>
                <c:pt idx="236">
                  <c:v>44796</c:v>
                </c:pt>
                <c:pt idx="237">
                  <c:v>44797</c:v>
                </c:pt>
                <c:pt idx="238">
                  <c:v>44798</c:v>
                </c:pt>
                <c:pt idx="239">
                  <c:v>44799</c:v>
                </c:pt>
                <c:pt idx="240">
                  <c:v>44802</c:v>
                </c:pt>
                <c:pt idx="241">
                  <c:v>44803</c:v>
                </c:pt>
                <c:pt idx="242">
                  <c:v>44804</c:v>
                </c:pt>
                <c:pt idx="243">
                  <c:v>44805</c:v>
                </c:pt>
                <c:pt idx="244">
                  <c:v>44806</c:v>
                </c:pt>
                <c:pt idx="245">
                  <c:v>44809</c:v>
                </c:pt>
                <c:pt idx="246">
                  <c:v>44810</c:v>
                </c:pt>
                <c:pt idx="247">
                  <c:v>44811</c:v>
                </c:pt>
                <c:pt idx="248">
                  <c:v>44812</c:v>
                </c:pt>
                <c:pt idx="249">
                  <c:v>44813</c:v>
                </c:pt>
                <c:pt idx="250">
                  <c:v>44816</c:v>
                </c:pt>
                <c:pt idx="251">
                  <c:v>44817</c:v>
                </c:pt>
                <c:pt idx="252">
                  <c:v>44818</c:v>
                </c:pt>
                <c:pt idx="253">
                  <c:v>44819</c:v>
                </c:pt>
                <c:pt idx="254">
                  <c:v>44820</c:v>
                </c:pt>
                <c:pt idx="255">
                  <c:v>44823</c:v>
                </c:pt>
                <c:pt idx="256">
                  <c:v>44824</c:v>
                </c:pt>
                <c:pt idx="257">
                  <c:v>44825</c:v>
                </c:pt>
                <c:pt idx="258">
                  <c:v>44826</c:v>
                </c:pt>
                <c:pt idx="259">
                  <c:v>44827</c:v>
                </c:pt>
                <c:pt idx="260">
                  <c:v>44830</c:v>
                </c:pt>
                <c:pt idx="261">
                  <c:v>44831</c:v>
                </c:pt>
                <c:pt idx="262">
                  <c:v>44832</c:v>
                </c:pt>
                <c:pt idx="263">
                  <c:v>44833</c:v>
                </c:pt>
                <c:pt idx="264">
                  <c:v>44834</c:v>
                </c:pt>
                <c:pt idx="265">
                  <c:v>44837</c:v>
                </c:pt>
                <c:pt idx="266">
                  <c:v>44838</c:v>
                </c:pt>
                <c:pt idx="267">
                  <c:v>44839</c:v>
                </c:pt>
                <c:pt idx="268">
                  <c:v>44840</c:v>
                </c:pt>
                <c:pt idx="269">
                  <c:v>44841</c:v>
                </c:pt>
                <c:pt idx="270">
                  <c:v>44844</c:v>
                </c:pt>
                <c:pt idx="271">
                  <c:v>44845</c:v>
                </c:pt>
                <c:pt idx="272">
                  <c:v>44846</c:v>
                </c:pt>
                <c:pt idx="273">
                  <c:v>44847</c:v>
                </c:pt>
                <c:pt idx="274">
                  <c:v>44848</c:v>
                </c:pt>
                <c:pt idx="275">
                  <c:v>44851</c:v>
                </c:pt>
                <c:pt idx="276">
                  <c:v>44852</c:v>
                </c:pt>
                <c:pt idx="277">
                  <c:v>44853</c:v>
                </c:pt>
                <c:pt idx="278">
                  <c:v>44854</c:v>
                </c:pt>
                <c:pt idx="279">
                  <c:v>44855</c:v>
                </c:pt>
                <c:pt idx="280">
                  <c:v>44858</c:v>
                </c:pt>
                <c:pt idx="281">
                  <c:v>44859</c:v>
                </c:pt>
                <c:pt idx="282">
                  <c:v>44860</c:v>
                </c:pt>
                <c:pt idx="283">
                  <c:v>44861</c:v>
                </c:pt>
                <c:pt idx="284">
                  <c:v>44862</c:v>
                </c:pt>
                <c:pt idx="285">
                  <c:v>44865</c:v>
                </c:pt>
                <c:pt idx="286">
                  <c:v>44866</c:v>
                </c:pt>
                <c:pt idx="287">
                  <c:v>44867</c:v>
                </c:pt>
                <c:pt idx="288">
                  <c:v>44868</c:v>
                </c:pt>
                <c:pt idx="289">
                  <c:v>44869</c:v>
                </c:pt>
                <c:pt idx="290">
                  <c:v>44873</c:v>
                </c:pt>
                <c:pt idx="291">
                  <c:v>44874</c:v>
                </c:pt>
                <c:pt idx="292">
                  <c:v>44875</c:v>
                </c:pt>
                <c:pt idx="293">
                  <c:v>44876</c:v>
                </c:pt>
                <c:pt idx="294">
                  <c:v>44879</c:v>
                </c:pt>
                <c:pt idx="295">
                  <c:v>44880</c:v>
                </c:pt>
                <c:pt idx="296">
                  <c:v>44881</c:v>
                </c:pt>
                <c:pt idx="297">
                  <c:v>44882</c:v>
                </c:pt>
                <c:pt idx="298">
                  <c:v>44883</c:v>
                </c:pt>
                <c:pt idx="299">
                  <c:v>44886</c:v>
                </c:pt>
                <c:pt idx="300">
                  <c:v>44887</c:v>
                </c:pt>
                <c:pt idx="301">
                  <c:v>44888</c:v>
                </c:pt>
                <c:pt idx="302">
                  <c:v>44889</c:v>
                </c:pt>
                <c:pt idx="303">
                  <c:v>44890</c:v>
                </c:pt>
                <c:pt idx="304">
                  <c:v>44893</c:v>
                </c:pt>
                <c:pt idx="305">
                  <c:v>44894</c:v>
                </c:pt>
                <c:pt idx="306">
                  <c:v>44895</c:v>
                </c:pt>
                <c:pt idx="307">
                  <c:v>44896</c:v>
                </c:pt>
                <c:pt idx="308">
                  <c:v>44897</c:v>
                </c:pt>
                <c:pt idx="309">
                  <c:v>44900</c:v>
                </c:pt>
                <c:pt idx="310">
                  <c:v>44901</c:v>
                </c:pt>
                <c:pt idx="311">
                  <c:v>44902</c:v>
                </c:pt>
                <c:pt idx="312">
                  <c:v>44903</c:v>
                </c:pt>
                <c:pt idx="313">
                  <c:v>44904</c:v>
                </c:pt>
                <c:pt idx="314">
                  <c:v>44907</c:v>
                </c:pt>
                <c:pt idx="315">
                  <c:v>44908</c:v>
                </c:pt>
                <c:pt idx="316">
                  <c:v>44909</c:v>
                </c:pt>
                <c:pt idx="317">
                  <c:v>44910</c:v>
                </c:pt>
                <c:pt idx="318">
                  <c:v>44911</c:v>
                </c:pt>
                <c:pt idx="319">
                  <c:v>44914</c:v>
                </c:pt>
                <c:pt idx="320">
                  <c:v>44915</c:v>
                </c:pt>
                <c:pt idx="321">
                  <c:v>44916</c:v>
                </c:pt>
                <c:pt idx="322">
                  <c:v>44917</c:v>
                </c:pt>
                <c:pt idx="323">
                  <c:v>44918</c:v>
                </c:pt>
                <c:pt idx="324">
                  <c:v>44923</c:v>
                </c:pt>
                <c:pt idx="325">
                  <c:v>44924</c:v>
                </c:pt>
                <c:pt idx="326">
                  <c:v>44925</c:v>
                </c:pt>
                <c:pt idx="327">
                  <c:v>44929</c:v>
                </c:pt>
                <c:pt idx="328">
                  <c:v>44930</c:v>
                </c:pt>
                <c:pt idx="329">
                  <c:v>44931</c:v>
                </c:pt>
                <c:pt idx="330">
                  <c:v>44934</c:v>
                </c:pt>
                <c:pt idx="331">
                  <c:v>44935</c:v>
                </c:pt>
                <c:pt idx="332">
                  <c:v>44936</c:v>
                </c:pt>
                <c:pt idx="333">
                  <c:v>44937</c:v>
                </c:pt>
                <c:pt idx="334">
                  <c:v>44938</c:v>
                </c:pt>
                <c:pt idx="335">
                  <c:v>44939</c:v>
                </c:pt>
                <c:pt idx="336">
                  <c:v>44942</c:v>
                </c:pt>
                <c:pt idx="337">
                  <c:v>44943</c:v>
                </c:pt>
                <c:pt idx="338">
                  <c:v>44944</c:v>
                </c:pt>
                <c:pt idx="339">
                  <c:v>44945</c:v>
                </c:pt>
                <c:pt idx="340">
                  <c:v>44946</c:v>
                </c:pt>
                <c:pt idx="341">
                  <c:v>44949</c:v>
                </c:pt>
                <c:pt idx="342">
                  <c:v>44950</c:v>
                </c:pt>
                <c:pt idx="343">
                  <c:v>44951</c:v>
                </c:pt>
                <c:pt idx="344">
                  <c:v>44952</c:v>
                </c:pt>
                <c:pt idx="345">
                  <c:v>44953</c:v>
                </c:pt>
                <c:pt idx="346">
                  <c:v>44956</c:v>
                </c:pt>
                <c:pt idx="347">
                  <c:v>44957</c:v>
                </c:pt>
                <c:pt idx="348">
                  <c:v>44958</c:v>
                </c:pt>
                <c:pt idx="349">
                  <c:v>44959</c:v>
                </c:pt>
                <c:pt idx="350">
                  <c:v>44960</c:v>
                </c:pt>
                <c:pt idx="351">
                  <c:v>44963</c:v>
                </c:pt>
                <c:pt idx="352">
                  <c:v>44964</c:v>
                </c:pt>
                <c:pt idx="353">
                  <c:v>44965</c:v>
                </c:pt>
                <c:pt idx="354">
                  <c:v>44966</c:v>
                </c:pt>
                <c:pt idx="355">
                  <c:v>44967</c:v>
                </c:pt>
                <c:pt idx="356">
                  <c:v>44970</c:v>
                </c:pt>
                <c:pt idx="357">
                  <c:v>44971</c:v>
                </c:pt>
                <c:pt idx="358">
                  <c:v>44972</c:v>
                </c:pt>
                <c:pt idx="359">
                  <c:v>44973</c:v>
                </c:pt>
                <c:pt idx="360">
                  <c:v>44974</c:v>
                </c:pt>
                <c:pt idx="361">
                  <c:v>44977</c:v>
                </c:pt>
                <c:pt idx="362">
                  <c:v>44978</c:v>
                </c:pt>
                <c:pt idx="363">
                  <c:v>44979</c:v>
                </c:pt>
                <c:pt idx="364">
                  <c:v>44980</c:v>
                </c:pt>
                <c:pt idx="365">
                  <c:v>44981</c:v>
                </c:pt>
                <c:pt idx="366">
                  <c:v>44984</c:v>
                </c:pt>
                <c:pt idx="367">
                  <c:v>44985</c:v>
                </c:pt>
                <c:pt idx="368">
                  <c:v>44986</c:v>
                </c:pt>
                <c:pt idx="369">
                  <c:v>44987</c:v>
                </c:pt>
                <c:pt idx="370">
                  <c:v>44988</c:v>
                </c:pt>
                <c:pt idx="371">
                  <c:v>44991</c:v>
                </c:pt>
                <c:pt idx="372">
                  <c:v>44992</c:v>
                </c:pt>
                <c:pt idx="373">
                  <c:v>44993</c:v>
                </c:pt>
                <c:pt idx="374">
                  <c:v>44994</c:v>
                </c:pt>
                <c:pt idx="375">
                  <c:v>44995</c:v>
                </c:pt>
                <c:pt idx="376">
                  <c:v>44998</c:v>
                </c:pt>
                <c:pt idx="377">
                  <c:v>44999</c:v>
                </c:pt>
                <c:pt idx="378">
                  <c:v>45000</c:v>
                </c:pt>
                <c:pt idx="379">
                  <c:v>45001</c:v>
                </c:pt>
                <c:pt idx="380">
                  <c:v>45002</c:v>
                </c:pt>
                <c:pt idx="381">
                  <c:v>45005</c:v>
                </c:pt>
                <c:pt idx="382">
                  <c:v>45006</c:v>
                </c:pt>
                <c:pt idx="383">
                  <c:v>45007</c:v>
                </c:pt>
                <c:pt idx="384">
                  <c:v>45008</c:v>
                </c:pt>
                <c:pt idx="385">
                  <c:v>45009</c:v>
                </c:pt>
                <c:pt idx="386">
                  <c:v>45012</c:v>
                </c:pt>
                <c:pt idx="387">
                  <c:v>45013</c:v>
                </c:pt>
                <c:pt idx="388">
                  <c:v>45014</c:v>
                </c:pt>
                <c:pt idx="389">
                  <c:v>45015</c:v>
                </c:pt>
                <c:pt idx="390">
                  <c:v>45016</c:v>
                </c:pt>
                <c:pt idx="391">
                  <c:v>45019</c:v>
                </c:pt>
                <c:pt idx="392">
                  <c:v>45020</c:v>
                </c:pt>
                <c:pt idx="393">
                  <c:v>45021</c:v>
                </c:pt>
                <c:pt idx="394">
                  <c:v>45022</c:v>
                </c:pt>
                <c:pt idx="395">
                  <c:v>45027</c:v>
                </c:pt>
                <c:pt idx="396">
                  <c:v>45028</c:v>
                </c:pt>
                <c:pt idx="397">
                  <c:v>45029</c:v>
                </c:pt>
                <c:pt idx="398">
                  <c:v>45030</c:v>
                </c:pt>
                <c:pt idx="399">
                  <c:v>45033</c:v>
                </c:pt>
                <c:pt idx="400">
                  <c:v>45034</c:v>
                </c:pt>
                <c:pt idx="401">
                  <c:v>45035</c:v>
                </c:pt>
                <c:pt idx="402">
                  <c:v>45036</c:v>
                </c:pt>
                <c:pt idx="403">
                  <c:v>45037</c:v>
                </c:pt>
                <c:pt idx="404">
                  <c:v>45040</c:v>
                </c:pt>
                <c:pt idx="405">
                  <c:v>45041</c:v>
                </c:pt>
                <c:pt idx="406">
                  <c:v>45042</c:v>
                </c:pt>
                <c:pt idx="407">
                  <c:v>45043</c:v>
                </c:pt>
                <c:pt idx="408">
                  <c:v>45044</c:v>
                </c:pt>
                <c:pt idx="409">
                  <c:v>45048</c:v>
                </c:pt>
                <c:pt idx="410">
                  <c:v>45049</c:v>
                </c:pt>
                <c:pt idx="411">
                  <c:v>45050</c:v>
                </c:pt>
                <c:pt idx="412">
                  <c:v>45051</c:v>
                </c:pt>
                <c:pt idx="413">
                  <c:v>45054</c:v>
                </c:pt>
                <c:pt idx="414">
                  <c:v>45055</c:v>
                </c:pt>
                <c:pt idx="415">
                  <c:v>45056</c:v>
                </c:pt>
                <c:pt idx="416">
                  <c:v>45057</c:v>
                </c:pt>
                <c:pt idx="417">
                  <c:v>45058</c:v>
                </c:pt>
                <c:pt idx="418">
                  <c:v>45061</c:v>
                </c:pt>
                <c:pt idx="419">
                  <c:v>45062</c:v>
                </c:pt>
                <c:pt idx="420">
                  <c:v>45063</c:v>
                </c:pt>
                <c:pt idx="421">
                  <c:v>45064</c:v>
                </c:pt>
                <c:pt idx="422">
                  <c:v>45065</c:v>
                </c:pt>
                <c:pt idx="423">
                  <c:v>45068</c:v>
                </c:pt>
                <c:pt idx="424">
                  <c:v>45069</c:v>
                </c:pt>
                <c:pt idx="425">
                  <c:v>45070</c:v>
                </c:pt>
                <c:pt idx="426">
                  <c:v>45071</c:v>
                </c:pt>
                <c:pt idx="427">
                  <c:v>45072</c:v>
                </c:pt>
                <c:pt idx="428">
                  <c:v>45075</c:v>
                </c:pt>
                <c:pt idx="429">
                  <c:v>45076</c:v>
                </c:pt>
                <c:pt idx="430">
                  <c:v>45077</c:v>
                </c:pt>
                <c:pt idx="431">
                  <c:v>45078</c:v>
                </c:pt>
                <c:pt idx="432">
                  <c:v>45079</c:v>
                </c:pt>
                <c:pt idx="433">
                  <c:v>45082</c:v>
                </c:pt>
                <c:pt idx="434">
                  <c:v>45083</c:v>
                </c:pt>
                <c:pt idx="435">
                  <c:v>45084</c:v>
                </c:pt>
                <c:pt idx="436">
                  <c:v>45085</c:v>
                </c:pt>
                <c:pt idx="437">
                  <c:v>45086</c:v>
                </c:pt>
                <c:pt idx="438">
                  <c:v>45089</c:v>
                </c:pt>
                <c:pt idx="439">
                  <c:v>45090</c:v>
                </c:pt>
                <c:pt idx="440">
                  <c:v>45091</c:v>
                </c:pt>
                <c:pt idx="441">
                  <c:v>45092</c:v>
                </c:pt>
                <c:pt idx="442">
                  <c:v>45093</c:v>
                </c:pt>
                <c:pt idx="443">
                  <c:v>45096</c:v>
                </c:pt>
                <c:pt idx="444">
                  <c:v>45097</c:v>
                </c:pt>
                <c:pt idx="445">
                  <c:v>45098</c:v>
                </c:pt>
                <c:pt idx="446">
                  <c:v>45099</c:v>
                </c:pt>
                <c:pt idx="447">
                  <c:v>45100</c:v>
                </c:pt>
                <c:pt idx="448">
                  <c:v>45103</c:v>
                </c:pt>
                <c:pt idx="449">
                  <c:v>45104</c:v>
                </c:pt>
                <c:pt idx="450">
                  <c:v>45105</c:v>
                </c:pt>
                <c:pt idx="451">
                  <c:v>45106</c:v>
                </c:pt>
                <c:pt idx="452">
                  <c:v>45107</c:v>
                </c:pt>
                <c:pt idx="453">
                  <c:v>45110</c:v>
                </c:pt>
                <c:pt idx="454">
                  <c:v>45111</c:v>
                </c:pt>
                <c:pt idx="455">
                  <c:v>45112</c:v>
                </c:pt>
                <c:pt idx="456">
                  <c:v>45113</c:v>
                </c:pt>
                <c:pt idx="457">
                  <c:v>45114</c:v>
                </c:pt>
                <c:pt idx="458">
                  <c:v>45117</c:v>
                </c:pt>
                <c:pt idx="459">
                  <c:v>45118</c:v>
                </c:pt>
                <c:pt idx="460">
                  <c:v>45119</c:v>
                </c:pt>
                <c:pt idx="461">
                  <c:v>45120</c:v>
                </c:pt>
                <c:pt idx="462">
                  <c:v>45121</c:v>
                </c:pt>
                <c:pt idx="463">
                  <c:v>45124</c:v>
                </c:pt>
                <c:pt idx="464">
                  <c:v>45125</c:v>
                </c:pt>
                <c:pt idx="465">
                  <c:v>45126</c:v>
                </c:pt>
                <c:pt idx="466">
                  <c:v>45127</c:v>
                </c:pt>
                <c:pt idx="467">
                  <c:v>45128</c:v>
                </c:pt>
                <c:pt idx="468">
                  <c:v>45131</c:v>
                </c:pt>
                <c:pt idx="469">
                  <c:v>45132</c:v>
                </c:pt>
                <c:pt idx="470">
                  <c:v>45133</c:v>
                </c:pt>
                <c:pt idx="471">
                  <c:v>45134</c:v>
                </c:pt>
                <c:pt idx="472">
                  <c:v>45135</c:v>
                </c:pt>
                <c:pt idx="473">
                  <c:v>45138</c:v>
                </c:pt>
                <c:pt idx="474">
                  <c:v>45139</c:v>
                </c:pt>
                <c:pt idx="475">
                  <c:v>45140</c:v>
                </c:pt>
                <c:pt idx="476">
                  <c:v>45141</c:v>
                </c:pt>
                <c:pt idx="477">
                  <c:v>45142</c:v>
                </c:pt>
                <c:pt idx="478">
                  <c:v>45145</c:v>
                </c:pt>
                <c:pt idx="479">
                  <c:v>45146</c:v>
                </c:pt>
                <c:pt idx="480">
                  <c:v>45147</c:v>
                </c:pt>
                <c:pt idx="481">
                  <c:v>45148</c:v>
                </c:pt>
                <c:pt idx="482">
                  <c:v>45149</c:v>
                </c:pt>
                <c:pt idx="483">
                  <c:v>45152</c:v>
                </c:pt>
                <c:pt idx="484">
                  <c:v>45153</c:v>
                </c:pt>
                <c:pt idx="485">
                  <c:v>45154</c:v>
                </c:pt>
                <c:pt idx="486">
                  <c:v>45155</c:v>
                </c:pt>
                <c:pt idx="487">
                  <c:v>45156</c:v>
                </c:pt>
                <c:pt idx="488">
                  <c:v>45159</c:v>
                </c:pt>
                <c:pt idx="489">
                  <c:v>45160</c:v>
                </c:pt>
                <c:pt idx="490">
                  <c:v>45161</c:v>
                </c:pt>
                <c:pt idx="491">
                  <c:v>45162</c:v>
                </c:pt>
                <c:pt idx="492">
                  <c:v>45163</c:v>
                </c:pt>
                <c:pt idx="493">
                  <c:v>45166</c:v>
                </c:pt>
                <c:pt idx="494">
                  <c:v>45167</c:v>
                </c:pt>
                <c:pt idx="495">
                  <c:v>45168</c:v>
                </c:pt>
                <c:pt idx="496">
                  <c:v>45169</c:v>
                </c:pt>
                <c:pt idx="497">
                  <c:v>45170</c:v>
                </c:pt>
                <c:pt idx="498">
                  <c:v>45173</c:v>
                </c:pt>
                <c:pt idx="499">
                  <c:v>45174</c:v>
                </c:pt>
                <c:pt idx="500">
                  <c:v>45175</c:v>
                </c:pt>
                <c:pt idx="501">
                  <c:v>45176</c:v>
                </c:pt>
                <c:pt idx="502">
                  <c:v>45177</c:v>
                </c:pt>
                <c:pt idx="503">
                  <c:v>45180</c:v>
                </c:pt>
                <c:pt idx="504">
                  <c:v>45181</c:v>
                </c:pt>
                <c:pt idx="505">
                  <c:v>45182</c:v>
                </c:pt>
                <c:pt idx="506">
                  <c:v>45183</c:v>
                </c:pt>
                <c:pt idx="507">
                  <c:v>45184</c:v>
                </c:pt>
                <c:pt idx="508">
                  <c:v>45187</c:v>
                </c:pt>
                <c:pt idx="509">
                  <c:v>45188</c:v>
                </c:pt>
                <c:pt idx="510">
                  <c:v>45189</c:v>
                </c:pt>
                <c:pt idx="511">
                  <c:v>45190</c:v>
                </c:pt>
                <c:pt idx="512">
                  <c:v>45191</c:v>
                </c:pt>
                <c:pt idx="513">
                  <c:v>45194</c:v>
                </c:pt>
                <c:pt idx="514">
                  <c:v>45195</c:v>
                </c:pt>
                <c:pt idx="515">
                  <c:v>45196</c:v>
                </c:pt>
                <c:pt idx="516">
                  <c:v>45197</c:v>
                </c:pt>
                <c:pt idx="517">
                  <c:v>45198</c:v>
                </c:pt>
                <c:pt idx="518">
                  <c:v>45201</c:v>
                </c:pt>
                <c:pt idx="519">
                  <c:v>45202</c:v>
                </c:pt>
                <c:pt idx="520">
                  <c:v>45203</c:v>
                </c:pt>
                <c:pt idx="521">
                  <c:v>45204</c:v>
                </c:pt>
                <c:pt idx="522">
                  <c:v>45205</c:v>
                </c:pt>
                <c:pt idx="523">
                  <c:v>45208</c:v>
                </c:pt>
                <c:pt idx="524">
                  <c:v>45209</c:v>
                </c:pt>
                <c:pt idx="525">
                  <c:v>45210</c:v>
                </c:pt>
                <c:pt idx="526">
                  <c:v>45211</c:v>
                </c:pt>
                <c:pt idx="527">
                  <c:v>45212</c:v>
                </c:pt>
                <c:pt idx="528">
                  <c:v>45215</c:v>
                </c:pt>
                <c:pt idx="529">
                  <c:v>45216</c:v>
                </c:pt>
                <c:pt idx="530">
                  <c:v>45217</c:v>
                </c:pt>
                <c:pt idx="531">
                  <c:v>45218</c:v>
                </c:pt>
                <c:pt idx="532">
                  <c:v>45219</c:v>
                </c:pt>
                <c:pt idx="533">
                  <c:v>45222</c:v>
                </c:pt>
                <c:pt idx="534">
                  <c:v>45223</c:v>
                </c:pt>
                <c:pt idx="535">
                  <c:v>45224</c:v>
                </c:pt>
                <c:pt idx="536">
                  <c:v>45225</c:v>
                </c:pt>
                <c:pt idx="537">
                  <c:v>45226</c:v>
                </c:pt>
              </c:numCache>
            </c:numRef>
          </c:cat>
          <c:val>
            <c:numRef>
              <c:f>'daily prices (2)'!$D$183:$D$720</c:f>
              <c:numCache>
                <c:formatCode>0.00</c:formatCode>
                <c:ptCount val="538"/>
                <c:pt idx="0">
                  <c:v>13300</c:v>
                </c:pt>
                <c:pt idx="1">
                  <c:v>13800</c:v>
                </c:pt>
                <c:pt idx="2">
                  <c:v>14000</c:v>
                </c:pt>
                <c:pt idx="3">
                  <c:v>14400</c:v>
                </c:pt>
                <c:pt idx="4">
                  <c:v>14750</c:v>
                </c:pt>
                <c:pt idx="5">
                  <c:v>14750</c:v>
                </c:pt>
                <c:pt idx="6">
                  <c:v>14300</c:v>
                </c:pt>
                <c:pt idx="7">
                  <c:v>13250</c:v>
                </c:pt>
                <c:pt idx="8">
                  <c:v>13050</c:v>
                </c:pt>
                <c:pt idx="9">
                  <c:v>13050</c:v>
                </c:pt>
                <c:pt idx="10">
                  <c:v>13350</c:v>
                </c:pt>
                <c:pt idx="11">
                  <c:v>13950</c:v>
                </c:pt>
                <c:pt idx="12">
                  <c:v>14050</c:v>
                </c:pt>
                <c:pt idx="13">
                  <c:v>14300</c:v>
                </c:pt>
                <c:pt idx="14">
                  <c:v>13850</c:v>
                </c:pt>
                <c:pt idx="15">
                  <c:v>13850</c:v>
                </c:pt>
                <c:pt idx="16">
                  <c:v>13950</c:v>
                </c:pt>
                <c:pt idx="17">
                  <c:v>13950</c:v>
                </c:pt>
                <c:pt idx="18">
                  <c:v>14200</c:v>
                </c:pt>
                <c:pt idx="19">
                  <c:v>14150</c:v>
                </c:pt>
                <c:pt idx="20">
                  <c:v>13900</c:v>
                </c:pt>
                <c:pt idx="21">
                  <c:v>13499.5</c:v>
                </c:pt>
                <c:pt idx="22">
                  <c:v>14150</c:v>
                </c:pt>
                <c:pt idx="23">
                  <c:v>14150</c:v>
                </c:pt>
                <c:pt idx="24">
                  <c:v>14250</c:v>
                </c:pt>
                <c:pt idx="25">
                  <c:v>14250</c:v>
                </c:pt>
                <c:pt idx="26">
                  <c:v>14250</c:v>
                </c:pt>
                <c:pt idx="27">
                  <c:v>14300</c:v>
                </c:pt>
                <c:pt idx="28">
                  <c:v>14250</c:v>
                </c:pt>
                <c:pt idx="29">
                  <c:v>14250</c:v>
                </c:pt>
                <c:pt idx="30">
                  <c:v>14250</c:v>
                </c:pt>
                <c:pt idx="31">
                  <c:v>14250</c:v>
                </c:pt>
                <c:pt idx="32">
                  <c:v>14250</c:v>
                </c:pt>
                <c:pt idx="33">
                  <c:v>14250</c:v>
                </c:pt>
                <c:pt idx="34">
                  <c:v>14500</c:v>
                </c:pt>
                <c:pt idx="35">
                  <c:v>14400</c:v>
                </c:pt>
                <c:pt idx="36">
                  <c:v>14100</c:v>
                </c:pt>
                <c:pt idx="37">
                  <c:v>14000</c:v>
                </c:pt>
                <c:pt idx="38">
                  <c:v>14000</c:v>
                </c:pt>
                <c:pt idx="39">
                  <c:v>14100</c:v>
                </c:pt>
                <c:pt idx="40">
                  <c:v>14500</c:v>
                </c:pt>
                <c:pt idx="41">
                  <c:v>14500</c:v>
                </c:pt>
                <c:pt idx="42">
                  <c:v>14400</c:v>
                </c:pt>
                <c:pt idx="43">
                  <c:v>14300</c:v>
                </c:pt>
                <c:pt idx="44">
                  <c:v>14100</c:v>
                </c:pt>
                <c:pt idx="45">
                  <c:v>14100</c:v>
                </c:pt>
                <c:pt idx="46">
                  <c:v>13850</c:v>
                </c:pt>
                <c:pt idx="47">
                  <c:v>13500</c:v>
                </c:pt>
                <c:pt idx="48">
                  <c:v>13500</c:v>
                </c:pt>
                <c:pt idx="49">
                  <c:v>13500</c:v>
                </c:pt>
                <c:pt idx="50">
                  <c:v>13800</c:v>
                </c:pt>
                <c:pt idx="51">
                  <c:v>13850</c:v>
                </c:pt>
                <c:pt idx="52">
                  <c:v>13850</c:v>
                </c:pt>
                <c:pt idx="53">
                  <c:v>13850</c:v>
                </c:pt>
                <c:pt idx="54">
                  <c:v>13850</c:v>
                </c:pt>
                <c:pt idx="55">
                  <c:v>13750</c:v>
                </c:pt>
                <c:pt idx="56">
                  <c:v>13750</c:v>
                </c:pt>
                <c:pt idx="57">
                  <c:v>13800</c:v>
                </c:pt>
                <c:pt idx="58">
                  <c:v>13800</c:v>
                </c:pt>
                <c:pt idx="59">
                  <c:v>13800</c:v>
                </c:pt>
                <c:pt idx="60">
                  <c:v>13800</c:v>
                </c:pt>
                <c:pt idx="61">
                  <c:v>13850</c:v>
                </c:pt>
                <c:pt idx="62">
                  <c:v>13850</c:v>
                </c:pt>
                <c:pt idx="63">
                  <c:v>13850</c:v>
                </c:pt>
                <c:pt idx="64">
                  <c:v>13900</c:v>
                </c:pt>
                <c:pt idx="65">
                  <c:v>13900</c:v>
                </c:pt>
                <c:pt idx="66">
                  <c:v>13875</c:v>
                </c:pt>
                <c:pt idx="67">
                  <c:v>13845</c:v>
                </c:pt>
                <c:pt idx="68">
                  <c:v>13970</c:v>
                </c:pt>
                <c:pt idx="69">
                  <c:v>13975</c:v>
                </c:pt>
                <c:pt idx="70">
                  <c:v>14300</c:v>
                </c:pt>
                <c:pt idx="71">
                  <c:v>14300</c:v>
                </c:pt>
                <c:pt idx="72">
                  <c:v>14315</c:v>
                </c:pt>
                <c:pt idx="73">
                  <c:v>14315</c:v>
                </c:pt>
                <c:pt idx="74">
                  <c:v>14700</c:v>
                </c:pt>
                <c:pt idx="75">
                  <c:v>16300</c:v>
                </c:pt>
                <c:pt idx="76">
                  <c:v>17000</c:v>
                </c:pt>
                <c:pt idx="77">
                  <c:v>17500</c:v>
                </c:pt>
                <c:pt idx="78">
                  <c:v>17650</c:v>
                </c:pt>
                <c:pt idx="79">
                  <c:v>17000</c:v>
                </c:pt>
                <c:pt idx="80">
                  <c:v>16050</c:v>
                </c:pt>
                <c:pt idx="81">
                  <c:v>16400</c:v>
                </c:pt>
                <c:pt idx="82">
                  <c:v>16400</c:v>
                </c:pt>
                <c:pt idx="83">
                  <c:v>16400</c:v>
                </c:pt>
                <c:pt idx="84">
                  <c:v>16400</c:v>
                </c:pt>
                <c:pt idx="85">
                  <c:v>16400</c:v>
                </c:pt>
                <c:pt idx="86">
                  <c:v>16650</c:v>
                </c:pt>
                <c:pt idx="87">
                  <c:v>16650</c:v>
                </c:pt>
                <c:pt idx="88">
                  <c:v>16750</c:v>
                </c:pt>
                <c:pt idx="89">
                  <c:v>16750</c:v>
                </c:pt>
                <c:pt idx="90">
                  <c:v>16750</c:v>
                </c:pt>
                <c:pt idx="91">
                  <c:v>16750</c:v>
                </c:pt>
                <c:pt idx="92">
                  <c:v>16750</c:v>
                </c:pt>
                <c:pt idx="93">
                  <c:v>16750</c:v>
                </c:pt>
                <c:pt idx="94">
                  <c:v>16750</c:v>
                </c:pt>
                <c:pt idx="95">
                  <c:v>16750</c:v>
                </c:pt>
                <c:pt idx="96">
                  <c:v>16800</c:v>
                </c:pt>
                <c:pt idx="97">
                  <c:v>16800</c:v>
                </c:pt>
                <c:pt idx="98">
                  <c:v>16900</c:v>
                </c:pt>
                <c:pt idx="99">
                  <c:v>17400</c:v>
                </c:pt>
                <c:pt idx="100">
                  <c:v>17900</c:v>
                </c:pt>
                <c:pt idx="101">
                  <c:v>18100</c:v>
                </c:pt>
                <c:pt idx="102">
                  <c:v>17900</c:v>
                </c:pt>
                <c:pt idx="103">
                  <c:v>17900</c:v>
                </c:pt>
                <c:pt idx="104">
                  <c:v>17900</c:v>
                </c:pt>
                <c:pt idx="105">
                  <c:v>18000</c:v>
                </c:pt>
                <c:pt idx="106">
                  <c:v>18200</c:v>
                </c:pt>
                <c:pt idx="107">
                  <c:v>18550</c:v>
                </c:pt>
                <c:pt idx="108">
                  <c:v>18550</c:v>
                </c:pt>
                <c:pt idx="109">
                  <c:v>18550</c:v>
                </c:pt>
                <c:pt idx="110">
                  <c:v>18800</c:v>
                </c:pt>
                <c:pt idx="111">
                  <c:v>19950</c:v>
                </c:pt>
                <c:pt idx="112">
                  <c:v>19750</c:v>
                </c:pt>
                <c:pt idx="113">
                  <c:v>19500</c:v>
                </c:pt>
                <c:pt idx="114">
                  <c:v>19530</c:v>
                </c:pt>
                <c:pt idx="115">
                  <c:v>19700</c:v>
                </c:pt>
                <c:pt idx="116">
                  <c:v>19700</c:v>
                </c:pt>
                <c:pt idx="117">
                  <c:v>20000</c:v>
                </c:pt>
                <c:pt idx="118">
                  <c:v>21000</c:v>
                </c:pt>
                <c:pt idx="119">
                  <c:v>20800</c:v>
                </c:pt>
                <c:pt idx="120">
                  <c:v>18600</c:v>
                </c:pt>
                <c:pt idx="121">
                  <c:v>18400</c:v>
                </c:pt>
                <c:pt idx="122">
                  <c:v>18400</c:v>
                </c:pt>
                <c:pt idx="123">
                  <c:v>18500</c:v>
                </c:pt>
                <c:pt idx="124">
                  <c:v>18500</c:v>
                </c:pt>
                <c:pt idx="125">
                  <c:v>18500</c:v>
                </c:pt>
                <c:pt idx="126">
                  <c:v>18850</c:v>
                </c:pt>
                <c:pt idx="127">
                  <c:v>19000</c:v>
                </c:pt>
                <c:pt idx="128">
                  <c:v>18850</c:v>
                </c:pt>
                <c:pt idx="129">
                  <c:v>18800</c:v>
                </c:pt>
                <c:pt idx="130">
                  <c:v>18735</c:v>
                </c:pt>
                <c:pt idx="131">
                  <c:v>18700</c:v>
                </c:pt>
                <c:pt idx="132">
                  <c:v>18800</c:v>
                </c:pt>
                <c:pt idx="133">
                  <c:v>18950</c:v>
                </c:pt>
                <c:pt idx="134">
                  <c:v>18950</c:v>
                </c:pt>
                <c:pt idx="135">
                  <c:v>19300</c:v>
                </c:pt>
                <c:pt idx="136">
                  <c:v>19300</c:v>
                </c:pt>
                <c:pt idx="137">
                  <c:v>19400</c:v>
                </c:pt>
                <c:pt idx="138">
                  <c:v>19400</c:v>
                </c:pt>
                <c:pt idx="139">
                  <c:v>19150</c:v>
                </c:pt>
                <c:pt idx="140">
                  <c:v>19150</c:v>
                </c:pt>
                <c:pt idx="141">
                  <c:v>19050</c:v>
                </c:pt>
                <c:pt idx="142">
                  <c:v>19000</c:v>
                </c:pt>
                <c:pt idx="143">
                  <c:v>19400</c:v>
                </c:pt>
                <c:pt idx="144">
                  <c:v>19150</c:v>
                </c:pt>
                <c:pt idx="145">
                  <c:v>19000</c:v>
                </c:pt>
                <c:pt idx="146">
                  <c:v>18900</c:v>
                </c:pt>
                <c:pt idx="147">
                  <c:v>18700</c:v>
                </c:pt>
                <c:pt idx="148">
                  <c:v>18700</c:v>
                </c:pt>
                <c:pt idx="149">
                  <c:v>18700</c:v>
                </c:pt>
                <c:pt idx="150">
                  <c:v>18250</c:v>
                </c:pt>
                <c:pt idx="151">
                  <c:v>17650</c:v>
                </c:pt>
                <c:pt idx="152">
                  <c:v>17650</c:v>
                </c:pt>
                <c:pt idx="153">
                  <c:v>17800</c:v>
                </c:pt>
                <c:pt idx="154">
                  <c:v>17800</c:v>
                </c:pt>
                <c:pt idx="155">
                  <c:v>17825</c:v>
                </c:pt>
                <c:pt idx="156">
                  <c:v>17800</c:v>
                </c:pt>
                <c:pt idx="157">
                  <c:v>16750</c:v>
                </c:pt>
                <c:pt idx="158">
                  <c:v>16400</c:v>
                </c:pt>
                <c:pt idx="159">
                  <c:v>16400</c:v>
                </c:pt>
                <c:pt idx="160">
                  <c:v>15800</c:v>
                </c:pt>
                <c:pt idx="161">
                  <c:v>15450</c:v>
                </c:pt>
                <c:pt idx="162">
                  <c:v>15250</c:v>
                </c:pt>
                <c:pt idx="163">
                  <c:v>15250</c:v>
                </c:pt>
                <c:pt idx="164">
                  <c:v>15950</c:v>
                </c:pt>
                <c:pt idx="165">
                  <c:v>16100</c:v>
                </c:pt>
                <c:pt idx="166">
                  <c:v>16050</c:v>
                </c:pt>
                <c:pt idx="167">
                  <c:v>15150</c:v>
                </c:pt>
                <c:pt idx="168">
                  <c:v>15150</c:v>
                </c:pt>
                <c:pt idx="169">
                  <c:v>15150</c:v>
                </c:pt>
                <c:pt idx="170">
                  <c:v>15250</c:v>
                </c:pt>
                <c:pt idx="171">
                  <c:v>15450</c:v>
                </c:pt>
                <c:pt idx="172">
                  <c:v>15450</c:v>
                </c:pt>
                <c:pt idx="173">
                  <c:v>15250</c:v>
                </c:pt>
                <c:pt idx="174">
                  <c:v>15250</c:v>
                </c:pt>
                <c:pt idx="175">
                  <c:v>15250</c:v>
                </c:pt>
                <c:pt idx="176">
                  <c:v>15150</c:v>
                </c:pt>
                <c:pt idx="177">
                  <c:v>14850</c:v>
                </c:pt>
                <c:pt idx="178">
                  <c:v>14850</c:v>
                </c:pt>
                <c:pt idx="179">
                  <c:v>14850</c:v>
                </c:pt>
                <c:pt idx="180">
                  <c:v>14300</c:v>
                </c:pt>
                <c:pt idx="181">
                  <c:v>14300</c:v>
                </c:pt>
                <c:pt idx="182">
                  <c:v>14300</c:v>
                </c:pt>
                <c:pt idx="183">
                  <c:v>14200</c:v>
                </c:pt>
                <c:pt idx="184">
                  <c:v>13900</c:v>
                </c:pt>
                <c:pt idx="185">
                  <c:v>13100</c:v>
                </c:pt>
                <c:pt idx="186">
                  <c:v>13100</c:v>
                </c:pt>
                <c:pt idx="187">
                  <c:v>12900</c:v>
                </c:pt>
                <c:pt idx="188">
                  <c:v>12900</c:v>
                </c:pt>
                <c:pt idx="189">
                  <c:v>12850</c:v>
                </c:pt>
                <c:pt idx="190">
                  <c:v>12850</c:v>
                </c:pt>
                <c:pt idx="191">
                  <c:v>13050</c:v>
                </c:pt>
                <c:pt idx="192">
                  <c:v>13350</c:v>
                </c:pt>
                <c:pt idx="193">
                  <c:v>13600</c:v>
                </c:pt>
                <c:pt idx="194">
                  <c:v>14000</c:v>
                </c:pt>
                <c:pt idx="195">
                  <c:v>14000</c:v>
                </c:pt>
                <c:pt idx="196">
                  <c:v>14000</c:v>
                </c:pt>
                <c:pt idx="197">
                  <c:v>14100</c:v>
                </c:pt>
                <c:pt idx="198">
                  <c:v>14000</c:v>
                </c:pt>
                <c:pt idx="199">
                  <c:v>13550</c:v>
                </c:pt>
                <c:pt idx="200">
                  <c:v>13525</c:v>
                </c:pt>
                <c:pt idx="201">
                  <c:v>13550</c:v>
                </c:pt>
                <c:pt idx="202">
                  <c:v>13700</c:v>
                </c:pt>
                <c:pt idx="203">
                  <c:v>13850</c:v>
                </c:pt>
                <c:pt idx="204">
                  <c:v>13850</c:v>
                </c:pt>
                <c:pt idx="205">
                  <c:v>13850</c:v>
                </c:pt>
                <c:pt idx="206">
                  <c:v>13850</c:v>
                </c:pt>
                <c:pt idx="207">
                  <c:v>13850</c:v>
                </c:pt>
                <c:pt idx="208">
                  <c:v>14150</c:v>
                </c:pt>
                <c:pt idx="209">
                  <c:v>14300</c:v>
                </c:pt>
                <c:pt idx="210">
                  <c:v>14600</c:v>
                </c:pt>
                <c:pt idx="211">
                  <c:v>15100</c:v>
                </c:pt>
                <c:pt idx="212">
                  <c:v>15550</c:v>
                </c:pt>
                <c:pt idx="213">
                  <c:v>15850</c:v>
                </c:pt>
                <c:pt idx="214">
                  <c:v>15700</c:v>
                </c:pt>
                <c:pt idx="215">
                  <c:v>15000</c:v>
                </c:pt>
                <c:pt idx="216">
                  <c:v>14700</c:v>
                </c:pt>
                <c:pt idx="217">
                  <c:v>14300</c:v>
                </c:pt>
                <c:pt idx="218">
                  <c:v>14300</c:v>
                </c:pt>
                <c:pt idx="219">
                  <c:v>14300</c:v>
                </c:pt>
                <c:pt idx="220">
                  <c:v>14900</c:v>
                </c:pt>
                <c:pt idx="221">
                  <c:v>15130</c:v>
                </c:pt>
                <c:pt idx="222">
                  <c:v>14600</c:v>
                </c:pt>
                <c:pt idx="223">
                  <c:v>14600</c:v>
                </c:pt>
                <c:pt idx="224">
                  <c:v>14600</c:v>
                </c:pt>
                <c:pt idx="225">
                  <c:v>14600</c:v>
                </c:pt>
                <c:pt idx="226">
                  <c:v>14600</c:v>
                </c:pt>
                <c:pt idx="227">
                  <c:v>14600</c:v>
                </c:pt>
                <c:pt idx="228">
                  <c:v>14600</c:v>
                </c:pt>
                <c:pt idx="229">
                  <c:v>14600</c:v>
                </c:pt>
                <c:pt idx="230">
                  <c:v>14100</c:v>
                </c:pt>
                <c:pt idx="231">
                  <c:v>14100</c:v>
                </c:pt>
                <c:pt idx="232">
                  <c:v>13900</c:v>
                </c:pt>
                <c:pt idx="233">
                  <c:v>13900</c:v>
                </c:pt>
                <c:pt idx="234">
                  <c:v>13900</c:v>
                </c:pt>
                <c:pt idx="235">
                  <c:v>13500</c:v>
                </c:pt>
                <c:pt idx="236">
                  <c:v>13500</c:v>
                </c:pt>
                <c:pt idx="237">
                  <c:v>13500</c:v>
                </c:pt>
                <c:pt idx="238">
                  <c:v>13500</c:v>
                </c:pt>
                <c:pt idx="239">
                  <c:v>13600</c:v>
                </c:pt>
                <c:pt idx="240">
                  <c:v>13600</c:v>
                </c:pt>
                <c:pt idx="241">
                  <c:v>14400</c:v>
                </c:pt>
                <c:pt idx="242">
                  <c:v>13800</c:v>
                </c:pt>
                <c:pt idx="243">
                  <c:v>13600</c:v>
                </c:pt>
                <c:pt idx="244">
                  <c:v>13600</c:v>
                </c:pt>
                <c:pt idx="245">
                  <c:v>13600</c:v>
                </c:pt>
                <c:pt idx="246">
                  <c:v>14100</c:v>
                </c:pt>
                <c:pt idx="247">
                  <c:v>14100</c:v>
                </c:pt>
                <c:pt idx="248">
                  <c:v>15200</c:v>
                </c:pt>
                <c:pt idx="249">
                  <c:v>15200</c:v>
                </c:pt>
                <c:pt idx="250">
                  <c:v>14700</c:v>
                </c:pt>
                <c:pt idx="251">
                  <c:v>14250</c:v>
                </c:pt>
                <c:pt idx="252">
                  <c:v>13950</c:v>
                </c:pt>
                <c:pt idx="253">
                  <c:v>13950</c:v>
                </c:pt>
                <c:pt idx="254">
                  <c:v>13950</c:v>
                </c:pt>
                <c:pt idx="255">
                  <c:v>13950</c:v>
                </c:pt>
                <c:pt idx="256">
                  <c:v>13950</c:v>
                </c:pt>
                <c:pt idx="257">
                  <c:v>13500</c:v>
                </c:pt>
                <c:pt idx="258">
                  <c:v>13500</c:v>
                </c:pt>
                <c:pt idx="259">
                  <c:v>13500</c:v>
                </c:pt>
                <c:pt idx="260">
                  <c:v>13500</c:v>
                </c:pt>
                <c:pt idx="261">
                  <c:v>13750</c:v>
                </c:pt>
                <c:pt idx="262">
                  <c:v>13700</c:v>
                </c:pt>
                <c:pt idx="263">
                  <c:v>13900</c:v>
                </c:pt>
                <c:pt idx="264">
                  <c:v>13900</c:v>
                </c:pt>
                <c:pt idx="265">
                  <c:v>13900</c:v>
                </c:pt>
                <c:pt idx="266">
                  <c:v>13900</c:v>
                </c:pt>
                <c:pt idx="267">
                  <c:v>13900</c:v>
                </c:pt>
                <c:pt idx="268">
                  <c:v>13900</c:v>
                </c:pt>
                <c:pt idx="269">
                  <c:v>13900</c:v>
                </c:pt>
                <c:pt idx="270">
                  <c:v>13900</c:v>
                </c:pt>
                <c:pt idx="271">
                  <c:v>13600</c:v>
                </c:pt>
                <c:pt idx="272">
                  <c:v>13600</c:v>
                </c:pt>
                <c:pt idx="273">
                  <c:v>13600</c:v>
                </c:pt>
                <c:pt idx="274">
                  <c:v>13650</c:v>
                </c:pt>
                <c:pt idx="275">
                  <c:v>13650</c:v>
                </c:pt>
                <c:pt idx="276">
                  <c:v>14000</c:v>
                </c:pt>
                <c:pt idx="277">
                  <c:v>14000</c:v>
                </c:pt>
                <c:pt idx="278">
                  <c:v>14000</c:v>
                </c:pt>
                <c:pt idx="279">
                  <c:v>14000</c:v>
                </c:pt>
                <c:pt idx="280">
                  <c:v>14000</c:v>
                </c:pt>
                <c:pt idx="281">
                  <c:v>14000</c:v>
                </c:pt>
                <c:pt idx="282">
                  <c:v>14000</c:v>
                </c:pt>
                <c:pt idx="283">
                  <c:v>14000</c:v>
                </c:pt>
                <c:pt idx="284">
                  <c:v>14000</c:v>
                </c:pt>
                <c:pt idx="285">
                  <c:v>13750</c:v>
                </c:pt>
                <c:pt idx="286">
                  <c:v>13750</c:v>
                </c:pt>
                <c:pt idx="287">
                  <c:v>13300</c:v>
                </c:pt>
                <c:pt idx="288">
                  <c:v>13300</c:v>
                </c:pt>
                <c:pt idx="289">
                  <c:v>13300</c:v>
                </c:pt>
                <c:pt idx="290">
                  <c:v>13150</c:v>
                </c:pt>
                <c:pt idx="291">
                  <c:v>13150</c:v>
                </c:pt>
                <c:pt idx="292">
                  <c:v>13150</c:v>
                </c:pt>
                <c:pt idx="293">
                  <c:v>13450</c:v>
                </c:pt>
                <c:pt idx="294">
                  <c:v>13450</c:v>
                </c:pt>
                <c:pt idx="295">
                  <c:v>13450</c:v>
                </c:pt>
                <c:pt idx="296">
                  <c:v>13450</c:v>
                </c:pt>
                <c:pt idx="297">
                  <c:v>12950</c:v>
                </c:pt>
                <c:pt idx="298">
                  <c:v>13150</c:v>
                </c:pt>
                <c:pt idx="299">
                  <c:v>13100</c:v>
                </c:pt>
                <c:pt idx="300">
                  <c:v>13100</c:v>
                </c:pt>
                <c:pt idx="301">
                  <c:v>13100</c:v>
                </c:pt>
                <c:pt idx="302">
                  <c:v>13100</c:v>
                </c:pt>
                <c:pt idx="303">
                  <c:v>13100</c:v>
                </c:pt>
                <c:pt idx="304">
                  <c:v>12900</c:v>
                </c:pt>
                <c:pt idx="305">
                  <c:v>13000</c:v>
                </c:pt>
                <c:pt idx="306">
                  <c:v>13200</c:v>
                </c:pt>
                <c:pt idx="307">
                  <c:v>13100</c:v>
                </c:pt>
                <c:pt idx="308">
                  <c:v>13100</c:v>
                </c:pt>
                <c:pt idx="309">
                  <c:v>13000</c:v>
                </c:pt>
                <c:pt idx="310">
                  <c:v>12850</c:v>
                </c:pt>
                <c:pt idx="311">
                  <c:v>12700</c:v>
                </c:pt>
                <c:pt idx="312">
                  <c:v>12600</c:v>
                </c:pt>
                <c:pt idx="313">
                  <c:v>12350</c:v>
                </c:pt>
                <c:pt idx="314">
                  <c:v>12400</c:v>
                </c:pt>
                <c:pt idx="315">
                  <c:v>12000</c:v>
                </c:pt>
                <c:pt idx="316">
                  <c:v>11800</c:v>
                </c:pt>
                <c:pt idx="317">
                  <c:v>11800</c:v>
                </c:pt>
                <c:pt idx="318">
                  <c:v>11800</c:v>
                </c:pt>
                <c:pt idx="319">
                  <c:v>11800</c:v>
                </c:pt>
                <c:pt idx="320">
                  <c:v>11800</c:v>
                </c:pt>
                <c:pt idx="321">
                  <c:v>11800</c:v>
                </c:pt>
                <c:pt idx="322">
                  <c:v>11750</c:v>
                </c:pt>
                <c:pt idx="323">
                  <c:v>11750</c:v>
                </c:pt>
                <c:pt idx="324">
                  <c:v>11900</c:v>
                </c:pt>
                <c:pt idx="325">
                  <c:v>11900</c:v>
                </c:pt>
                <c:pt idx="326">
                  <c:v>11900</c:v>
                </c:pt>
                <c:pt idx="327">
                  <c:v>12000</c:v>
                </c:pt>
                <c:pt idx="328">
                  <c:v>12250</c:v>
                </c:pt>
                <c:pt idx="329">
                  <c:v>12250</c:v>
                </c:pt>
                <c:pt idx="330">
                  <c:v>12250</c:v>
                </c:pt>
                <c:pt idx="331">
                  <c:v>12000</c:v>
                </c:pt>
                <c:pt idx="332">
                  <c:v>12000</c:v>
                </c:pt>
                <c:pt idx="333">
                  <c:v>12000</c:v>
                </c:pt>
                <c:pt idx="334">
                  <c:v>12000</c:v>
                </c:pt>
                <c:pt idx="335">
                  <c:v>12000</c:v>
                </c:pt>
                <c:pt idx="336">
                  <c:v>12000</c:v>
                </c:pt>
                <c:pt idx="337">
                  <c:v>12000</c:v>
                </c:pt>
                <c:pt idx="338">
                  <c:v>12000</c:v>
                </c:pt>
                <c:pt idx="339">
                  <c:v>12000</c:v>
                </c:pt>
                <c:pt idx="340">
                  <c:v>12000</c:v>
                </c:pt>
                <c:pt idx="341">
                  <c:v>12000</c:v>
                </c:pt>
                <c:pt idx="342">
                  <c:v>12000</c:v>
                </c:pt>
                <c:pt idx="343">
                  <c:v>12000</c:v>
                </c:pt>
                <c:pt idx="344">
                  <c:v>11900</c:v>
                </c:pt>
                <c:pt idx="345">
                  <c:v>11550</c:v>
                </c:pt>
                <c:pt idx="346">
                  <c:v>11700</c:v>
                </c:pt>
                <c:pt idx="347">
                  <c:v>11550</c:v>
                </c:pt>
                <c:pt idx="348">
                  <c:v>11700</c:v>
                </c:pt>
                <c:pt idx="349">
                  <c:v>11700</c:v>
                </c:pt>
                <c:pt idx="350">
                  <c:v>11500</c:v>
                </c:pt>
                <c:pt idx="351">
                  <c:v>11500</c:v>
                </c:pt>
                <c:pt idx="352">
                  <c:v>11850</c:v>
                </c:pt>
                <c:pt idx="353">
                  <c:v>11850</c:v>
                </c:pt>
                <c:pt idx="354">
                  <c:v>11950</c:v>
                </c:pt>
                <c:pt idx="355">
                  <c:v>11950</c:v>
                </c:pt>
                <c:pt idx="356">
                  <c:v>11950</c:v>
                </c:pt>
                <c:pt idx="357">
                  <c:v>11950</c:v>
                </c:pt>
                <c:pt idx="358">
                  <c:v>11700</c:v>
                </c:pt>
                <c:pt idx="359">
                  <c:v>11000</c:v>
                </c:pt>
                <c:pt idx="360">
                  <c:v>10900</c:v>
                </c:pt>
                <c:pt idx="361">
                  <c:v>10900</c:v>
                </c:pt>
                <c:pt idx="362">
                  <c:v>11000</c:v>
                </c:pt>
                <c:pt idx="363">
                  <c:v>11000</c:v>
                </c:pt>
                <c:pt idx="364">
                  <c:v>10700</c:v>
                </c:pt>
                <c:pt idx="365">
                  <c:v>10100</c:v>
                </c:pt>
                <c:pt idx="366">
                  <c:v>9850</c:v>
                </c:pt>
                <c:pt idx="367">
                  <c:v>9150</c:v>
                </c:pt>
                <c:pt idx="368">
                  <c:v>9100</c:v>
                </c:pt>
                <c:pt idx="369">
                  <c:v>9300</c:v>
                </c:pt>
                <c:pt idx="370">
                  <c:v>9850</c:v>
                </c:pt>
                <c:pt idx="371">
                  <c:v>10000</c:v>
                </c:pt>
                <c:pt idx="372">
                  <c:v>10000</c:v>
                </c:pt>
                <c:pt idx="373">
                  <c:v>9750</c:v>
                </c:pt>
                <c:pt idx="374">
                  <c:v>9500</c:v>
                </c:pt>
                <c:pt idx="375">
                  <c:v>9100</c:v>
                </c:pt>
                <c:pt idx="376">
                  <c:v>9100</c:v>
                </c:pt>
                <c:pt idx="377">
                  <c:v>9100</c:v>
                </c:pt>
                <c:pt idx="378">
                  <c:v>9000</c:v>
                </c:pt>
                <c:pt idx="379">
                  <c:v>9000</c:v>
                </c:pt>
                <c:pt idx="380">
                  <c:v>9000</c:v>
                </c:pt>
                <c:pt idx="381">
                  <c:v>8500</c:v>
                </c:pt>
                <c:pt idx="382">
                  <c:v>8300</c:v>
                </c:pt>
                <c:pt idx="383">
                  <c:v>7300</c:v>
                </c:pt>
                <c:pt idx="384">
                  <c:v>8300</c:v>
                </c:pt>
                <c:pt idx="385">
                  <c:v>8300</c:v>
                </c:pt>
                <c:pt idx="386">
                  <c:v>8300</c:v>
                </c:pt>
                <c:pt idx="387">
                  <c:v>8300</c:v>
                </c:pt>
                <c:pt idx="388">
                  <c:v>8225</c:v>
                </c:pt>
                <c:pt idx="389">
                  <c:v>7650</c:v>
                </c:pt>
                <c:pt idx="390">
                  <c:v>7000</c:v>
                </c:pt>
                <c:pt idx="391">
                  <c:v>7000</c:v>
                </c:pt>
                <c:pt idx="392">
                  <c:v>7250</c:v>
                </c:pt>
                <c:pt idx="393">
                  <c:v>7650</c:v>
                </c:pt>
                <c:pt idx="394">
                  <c:v>7900</c:v>
                </c:pt>
                <c:pt idx="395">
                  <c:v>7900</c:v>
                </c:pt>
                <c:pt idx="396">
                  <c:v>7450</c:v>
                </c:pt>
                <c:pt idx="397">
                  <c:v>7200</c:v>
                </c:pt>
                <c:pt idx="398">
                  <c:v>7450</c:v>
                </c:pt>
                <c:pt idx="399">
                  <c:v>7600</c:v>
                </c:pt>
                <c:pt idx="400">
                  <c:v>7900</c:v>
                </c:pt>
                <c:pt idx="401">
                  <c:v>7900</c:v>
                </c:pt>
                <c:pt idx="402">
                  <c:v>7900</c:v>
                </c:pt>
                <c:pt idx="403">
                  <c:v>8000</c:v>
                </c:pt>
                <c:pt idx="404">
                  <c:v>8000</c:v>
                </c:pt>
                <c:pt idx="405">
                  <c:v>8150</c:v>
                </c:pt>
                <c:pt idx="406">
                  <c:v>8300</c:v>
                </c:pt>
                <c:pt idx="407">
                  <c:v>8500</c:v>
                </c:pt>
                <c:pt idx="408">
                  <c:v>8300</c:v>
                </c:pt>
                <c:pt idx="409">
                  <c:v>7900</c:v>
                </c:pt>
                <c:pt idx="410">
                  <c:v>7900</c:v>
                </c:pt>
                <c:pt idx="411">
                  <c:v>7800</c:v>
                </c:pt>
                <c:pt idx="412">
                  <c:v>7600</c:v>
                </c:pt>
                <c:pt idx="413">
                  <c:v>7600</c:v>
                </c:pt>
                <c:pt idx="414">
                  <c:v>7600</c:v>
                </c:pt>
                <c:pt idx="415">
                  <c:v>7300</c:v>
                </c:pt>
                <c:pt idx="416">
                  <c:v>7300</c:v>
                </c:pt>
                <c:pt idx="417">
                  <c:v>7300</c:v>
                </c:pt>
                <c:pt idx="418">
                  <c:v>7300</c:v>
                </c:pt>
                <c:pt idx="419">
                  <c:v>7050</c:v>
                </c:pt>
                <c:pt idx="420">
                  <c:v>6900</c:v>
                </c:pt>
                <c:pt idx="421">
                  <c:v>6900</c:v>
                </c:pt>
                <c:pt idx="422">
                  <c:v>6900</c:v>
                </c:pt>
                <c:pt idx="423">
                  <c:v>6900</c:v>
                </c:pt>
                <c:pt idx="424">
                  <c:v>6900</c:v>
                </c:pt>
                <c:pt idx="425">
                  <c:v>6900</c:v>
                </c:pt>
                <c:pt idx="426">
                  <c:v>6900</c:v>
                </c:pt>
                <c:pt idx="427">
                  <c:v>6900</c:v>
                </c:pt>
                <c:pt idx="428">
                  <c:v>6900</c:v>
                </c:pt>
                <c:pt idx="429">
                  <c:v>6900</c:v>
                </c:pt>
                <c:pt idx="430">
                  <c:v>6800</c:v>
                </c:pt>
                <c:pt idx="431">
                  <c:v>6550</c:v>
                </c:pt>
                <c:pt idx="432">
                  <c:v>6450</c:v>
                </c:pt>
                <c:pt idx="433">
                  <c:v>6250</c:v>
                </c:pt>
                <c:pt idx="434">
                  <c:v>6250</c:v>
                </c:pt>
                <c:pt idx="435">
                  <c:v>6250</c:v>
                </c:pt>
                <c:pt idx="436">
                  <c:v>6250</c:v>
                </c:pt>
                <c:pt idx="437">
                  <c:v>6100</c:v>
                </c:pt>
                <c:pt idx="438">
                  <c:v>6100</c:v>
                </c:pt>
                <c:pt idx="439">
                  <c:v>6100</c:v>
                </c:pt>
                <c:pt idx="440">
                  <c:v>6100</c:v>
                </c:pt>
                <c:pt idx="441">
                  <c:v>6100</c:v>
                </c:pt>
                <c:pt idx="442">
                  <c:v>6100</c:v>
                </c:pt>
                <c:pt idx="443">
                  <c:v>6100</c:v>
                </c:pt>
                <c:pt idx="444">
                  <c:v>5800</c:v>
                </c:pt>
                <c:pt idx="445">
                  <c:v>5600</c:v>
                </c:pt>
                <c:pt idx="446">
                  <c:v>5400</c:v>
                </c:pt>
                <c:pt idx="447">
                  <c:v>5100</c:v>
                </c:pt>
                <c:pt idx="448">
                  <c:v>4950</c:v>
                </c:pt>
                <c:pt idx="449">
                  <c:v>4700</c:v>
                </c:pt>
                <c:pt idx="450">
                  <c:v>4700</c:v>
                </c:pt>
                <c:pt idx="451">
                  <c:v>4500</c:v>
                </c:pt>
                <c:pt idx="452">
                  <c:v>3700</c:v>
                </c:pt>
                <c:pt idx="453">
                  <c:v>3700</c:v>
                </c:pt>
                <c:pt idx="454">
                  <c:v>4050</c:v>
                </c:pt>
                <c:pt idx="455">
                  <c:v>4250</c:v>
                </c:pt>
                <c:pt idx="456">
                  <c:v>4250</c:v>
                </c:pt>
                <c:pt idx="457">
                  <c:v>4250</c:v>
                </c:pt>
                <c:pt idx="458">
                  <c:v>4250</c:v>
                </c:pt>
                <c:pt idx="459">
                  <c:v>4250</c:v>
                </c:pt>
                <c:pt idx="460">
                  <c:v>4250</c:v>
                </c:pt>
                <c:pt idx="461">
                  <c:v>4450</c:v>
                </c:pt>
                <c:pt idx="462">
                  <c:v>4450</c:v>
                </c:pt>
                <c:pt idx="463">
                  <c:v>4350</c:v>
                </c:pt>
                <c:pt idx="464">
                  <c:v>4300</c:v>
                </c:pt>
                <c:pt idx="465">
                  <c:v>4200</c:v>
                </c:pt>
                <c:pt idx="466">
                  <c:v>4100</c:v>
                </c:pt>
                <c:pt idx="467">
                  <c:v>4000</c:v>
                </c:pt>
                <c:pt idx="468">
                  <c:v>4100</c:v>
                </c:pt>
                <c:pt idx="469">
                  <c:v>4100</c:v>
                </c:pt>
                <c:pt idx="470">
                  <c:v>4100</c:v>
                </c:pt>
                <c:pt idx="471">
                  <c:v>4100</c:v>
                </c:pt>
                <c:pt idx="472">
                  <c:v>4100</c:v>
                </c:pt>
                <c:pt idx="473">
                  <c:v>4100</c:v>
                </c:pt>
                <c:pt idx="474">
                  <c:v>4100</c:v>
                </c:pt>
                <c:pt idx="475">
                  <c:v>4050</c:v>
                </c:pt>
                <c:pt idx="476">
                  <c:v>4050</c:v>
                </c:pt>
                <c:pt idx="477">
                  <c:v>4750</c:v>
                </c:pt>
                <c:pt idx="478">
                  <c:v>4750</c:v>
                </c:pt>
                <c:pt idx="479">
                  <c:v>4050</c:v>
                </c:pt>
                <c:pt idx="480">
                  <c:v>4050</c:v>
                </c:pt>
                <c:pt idx="481">
                  <c:v>4050</c:v>
                </c:pt>
                <c:pt idx="482">
                  <c:v>4050</c:v>
                </c:pt>
                <c:pt idx="483">
                  <c:v>3950</c:v>
                </c:pt>
                <c:pt idx="484">
                  <c:v>3950</c:v>
                </c:pt>
                <c:pt idx="485">
                  <c:v>3950</c:v>
                </c:pt>
                <c:pt idx="486">
                  <c:v>3950</c:v>
                </c:pt>
                <c:pt idx="487">
                  <c:v>3950</c:v>
                </c:pt>
                <c:pt idx="488">
                  <c:v>4000</c:v>
                </c:pt>
                <c:pt idx="489">
                  <c:v>4000</c:v>
                </c:pt>
                <c:pt idx="490">
                  <c:v>4000</c:v>
                </c:pt>
                <c:pt idx="491">
                  <c:v>4050</c:v>
                </c:pt>
                <c:pt idx="492">
                  <c:v>4050</c:v>
                </c:pt>
                <c:pt idx="493">
                  <c:v>4050</c:v>
                </c:pt>
                <c:pt idx="494">
                  <c:v>4050</c:v>
                </c:pt>
                <c:pt idx="495">
                  <c:v>4050</c:v>
                </c:pt>
                <c:pt idx="496">
                  <c:v>4050</c:v>
                </c:pt>
                <c:pt idx="497">
                  <c:v>4050</c:v>
                </c:pt>
                <c:pt idx="498">
                  <c:v>4050</c:v>
                </c:pt>
                <c:pt idx="499">
                  <c:v>4050</c:v>
                </c:pt>
                <c:pt idx="500">
                  <c:v>4050</c:v>
                </c:pt>
                <c:pt idx="501">
                  <c:v>4050</c:v>
                </c:pt>
                <c:pt idx="502">
                  <c:v>4050</c:v>
                </c:pt>
                <c:pt idx="503">
                  <c:v>4025</c:v>
                </c:pt>
                <c:pt idx="504">
                  <c:v>4025</c:v>
                </c:pt>
                <c:pt idx="505">
                  <c:v>4000</c:v>
                </c:pt>
                <c:pt idx="506">
                  <c:v>4000</c:v>
                </c:pt>
                <c:pt idx="507">
                  <c:v>4000</c:v>
                </c:pt>
                <c:pt idx="508">
                  <c:v>4000</c:v>
                </c:pt>
                <c:pt idx="509">
                  <c:v>3950</c:v>
                </c:pt>
                <c:pt idx="510">
                  <c:v>3950</c:v>
                </c:pt>
                <c:pt idx="511">
                  <c:v>3950</c:v>
                </c:pt>
                <c:pt idx="512">
                  <c:v>3950</c:v>
                </c:pt>
                <c:pt idx="513">
                  <c:v>3950</c:v>
                </c:pt>
                <c:pt idx="514">
                  <c:v>3950</c:v>
                </c:pt>
                <c:pt idx="515">
                  <c:v>3950</c:v>
                </c:pt>
                <c:pt idx="516">
                  <c:v>3950</c:v>
                </c:pt>
                <c:pt idx="517">
                  <c:v>3950</c:v>
                </c:pt>
                <c:pt idx="518">
                  <c:v>3950</c:v>
                </c:pt>
                <c:pt idx="519">
                  <c:v>3950</c:v>
                </c:pt>
                <c:pt idx="520">
                  <c:v>3950</c:v>
                </c:pt>
                <c:pt idx="521">
                  <c:v>3950</c:v>
                </c:pt>
                <c:pt idx="522">
                  <c:v>3950</c:v>
                </c:pt>
                <c:pt idx="523">
                  <c:v>3950</c:v>
                </c:pt>
                <c:pt idx="524">
                  <c:v>4050</c:v>
                </c:pt>
                <c:pt idx="525">
                  <c:v>4250</c:v>
                </c:pt>
                <c:pt idx="526">
                  <c:v>4550</c:v>
                </c:pt>
                <c:pt idx="527">
                  <c:v>4550</c:v>
                </c:pt>
                <c:pt idx="528">
                  <c:v>5150</c:v>
                </c:pt>
                <c:pt idx="529">
                  <c:v>5400</c:v>
                </c:pt>
                <c:pt idx="530">
                  <c:v>5525</c:v>
                </c:pt>
                <c:pt idx="531">
                  <c:v>5525</c:v>
                </c:pt>
                <c:pt idx="532">
                  <c:v>5100</c:v>
                </c:pt>
                <c:pt idx="533">
                  <c:v>4900</c:v>
                </c:pt>
                <c:pt idx="534">
                  <c:v>4900</c:v>
                </c:pt>
                <c:pt idx="535">
                  <c:v>4150</c:v>
                </c:pt>
                <c:pt idx="536">
                  <c:v>4150</c:v>
                </c:pt>
                <c:pt idx="537">
                  <c:v>4250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F97-4A3B-8B82-AF8ED5F51CD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55850975"/>
        <c:axId val="825662671"/>
      </c:lineChart>
      <c:dateAx>
        <c:axId val="621221471"/>
        <c:scaling>
          <c:orientation val="minMax"/>
        </c:scaling>
        <c:delete val="0"/>
        <c:axPos val="b"/>
        <c:numFmt formatCode="[$-409]d\-mmm;@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none" spc="0" normalizeH="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825656431"/>
        <c:crosses val="autoZero"/>
        <c:auto val="1"/>
        <c:lblOffset val="100"/>
        <c:baseTimeUnit val="days"/>
      </c:dateAx>
      <c:valAx>
        <c:axId val="82565643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621221471"/>
        <c:crosses val="autoZero"/>
        <c:crossBetween val="between"/>
      </c:valAx>
      <c:valAx>
        <c:axId val="825662671"/>
        <c:scaling>
          <c:orientation val="minMax"/>
        </c:scaling>
        <c:delete val="0"/>
        <c:axPos val="r"/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755850975"/>
        <c:crosses val="max"/>
        <c:crossBetween val="between"/>
      </c:valAx>
      <c:dateAx>
        <c:axId val="755850975"/>
        <c:scaling>
          <c:orientation val="minMax"/>
        </c:scaling>
        <c:delete val="1"/>
        <c:axPos val="b"/>
        <c:numFmt formatCode="[$-409]d\-mmm;@" sourceLinked="1"/>
        <c:majorTickMark val="out"/>
        <c:minorTickMark val="none"/>
        <c:tickLblPos val="nextTo"/>
        <c:crossAx val="825662671"/>
        <c:crosses val="autoZero"/>
        <c:auto val="1"/>
        <c:lblOffset val="100"/>
        <c:baseTimeUnit val="days"/>
      </c:dateAx>
      <c:spPr>
        <a:pattFill prst="ltDnDiag">
          <a:fgClr>
            <a:schemeClr val="dk1">
              <a:lumMod val="15000"/>
              <a:lumOff val="85000"/>
            </a:schemeClr>
          </a:fgClr>
          <a:bgClr>
            <a:schemeClr val="lt1"/>
          </a:bgClr>
        </a:pattFill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lt1"/>
    </a:solid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3713646118666565"/>
          <c:y val="3.6424711450025689E-2"/>
          <c:w val="0.71588470333358611"/>
          <c:h val="0.80897735756473454"/>
        </c:manualLayout>
      </c:layout>
      <c:lineChart>
        <c:grouping val="standard"/>
        <c:varyColors val="0"/>
        <c:ser>
          <c:idx val="1"/>
          <c:order val="0"/>
          <c:tx>
            <c:strRef>
              <c:f>'daily prices (2)'!$N$1</c:f>
              <c:strCache>
                <c:ptCount val="1"/>
                <c:pt idx="0">
                  <c:v>Lithium Hydroxide</c:v>
                </c:pt>
              </c:strCache>
            </c:strRef>
          </c:tx>
          <c:spPr>
            <a:ln w="22225" cap="rnd">
              <a:solidFill>
                <a:schemeClr val="accent4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'daily prices (2)'!$A$539:$A$719</c:f>
              <c:numCache>
                <c:formatCode>[$-409]d\-mmm;@</c:formatCode>
                <c:ptCount val="181"/>
                <c:pt idx="0">
                  <c:v>44970</c:v>
                </c:pt>
                <c:pt idx="1">
                  <c:v>44971</c:v>
                </c:pt>
                <c:pt idx="2">
                  <c:v>44972</c:v>
                </c:pt>
                <c:pt idx="3">
                  <c:v>44973</c:v>
                </c:pt>
                <c:pt idx="4">
                  <c:v>44974</c:v>
                </c:pt>
                <c:pt idx="5">
                  <c:v>44977</c:v>
                </c:pt>
                <c:pt idx="6">
                  <c:v>44978</c:v>
                </c:pt>
                <c:pt idx="7">
                  <c:v>44979</c:v>
                </c:pt>
                <c:pt idx="8">
                  <c:v>44980</c:v>
                </c:pt>
                <c:pt idx="9">
                  <c:v>44981</c:v>
                </c:pt>
                <c:pt idx="10">
                  <c:v>44984</c:v>
                </c:pt>
                <c:pt idx="11">
                  <c:v>44985</c:v>
                </c:pt>
                <c:pt idx="12">
                  <c:v>44986</c:v>
                </c:pt>
                <c:pt idx="13">
                  <c:v>44987</c:v>
                </c:pt>
                <c:pt idx="14">
                  <c:v>44988</c:v>
                </c:pt>
                <c:pt idx="15">
                  <c:v>44991</c:v>
                </c:pt>
                <c:pt idx="16">
                  <c:v>44992</c:v>
                </c:pt>
                <c:pt idx="17">
                  <c:v>44993</c:v>
                </c:pt>
                <c:pt idx="18">
                  <c:v>44994</c:v>
                </c:pt>
                <c:pt idx="19">
                  <c:v>44995</c:v>
                </c:pt>
                <c:pt idx="20">
                  <c:v>44998</c:v>
                </c:pt>
                <c:pt idx="21">
                  <c:v>44999</c:v>
                </c:pt>
                <c:pt idx="22">
                  <c:v>45000</c:v>
                </c:pt>
                <c:pt idx="23">
                  <c:v>45001</c:v>
                </c:pt>
                <c:pt idx="24">
                  <c:v>45002</c:v>
                </c:pt>
                <c:pt idx="25">
                  <c:v>45005</c:v>
                </c:pt>
                <c:pt idx="26">
                  <c:v>45006</c:v>
                </c:pt>
                <c:pt idx="27">
                  <c:v>45007</c:v>
                </c:pt>
                <c:pt idx="28">
                  <c:v>45008</c:v>
                </c:pt>
                <c:pt idx="29">
                  <c:v>45009</c:v>
                </c:pt>
                <c:pt idx="30">
                  <c:v>45012</c:v>
                </c:pt>
                <c:pt idx="31">
                  <c:v>45013</c:v>
                </c:pt>
                <c:pt idx="32">
                  <c:v>45014</c:v>
                </c:pt>
                <c:pt idx="33">
                  <c:v>45015</c:v>
                </c:pt>
                <c:pt idx="34">
                  <c:v>45016</c:v>
                </c:pt>
                <c:pt idx="35">
                  <c:v>45019</c:v>
                </c:pt>
                <c:pt idx="36">
                  <c:v>45020</c:v>
                </c:pt>
                <c:pt idx="37">
                  <c:v>45021</c:v>
                </c:pt>
                <c:pt idx="38">
                  <c:v>45022</c:v>
                </c:pt>
                <c:pt idx="39">
                  <c:v>45027</c:v>
                </c:pt>
                <c:pt idx="40">
                  <c:v>45028</c:v>
                </c:pt>
                <c:pt idx="41">
                  <c:v>45029</c:v>
                </c:pt>
                <c:pt idx="42">
                  <c:v>45030</c:v>
                </c:pt>
                <c:pt idx="43">
                  <c:v>45033</c:v>
                </c:pt>
                <c:pt idx="44">
                  <c:v>45034</c:v>
                </c:pt>
                <c:pt idx="45">
                  <c:v>45035</c:v>
                </c:pt>
                <c:pt idx="46">
                  <c:v>45036</c:v>
                </c:pt>
                <c:pt idx="47">
                  <c:v>45037</c:v>
                </c:pt>
                <c:pt idx="48">
                  <c:v>45040</c:v>
                </c:pt>
                <c:pt idx="49">
                  <c:v>45041</c:v>
                </c:pt>
                <c:pt idx="50">
                  <c:v>45042</c:v>
                </c:pt>
                <c:pt idx="51">
                  <c:v>45043</c:v>
                </c:pt>
                <c:pt idx="52">
                  <c:v>45044</c:v>
                </c:pt>
                <c:pt idx="53">
                  <c:v>45048</c:v>
                </c:pt>
                <c:pt idx="54">
                  <c:v>45049</c:v>
                </c:pt>
                <c:pt idx="55">
                  <c:v>45050</c:v>
                </c:pt>
                <c:pt idx="56">
                  <c:v>45051</c:v>
                </c:pt>
                <c:pt idx="57">
                  <c:v>45054</c:v>
                </c:pt>
                <c:pt idx="58">
                  <c:v>45055</c:v>
                </c:pt>
                <c:pt idx="59">
                  <c:v>45056</c:v>
                </c:pt>
                <c:pt idx="60">
                  <c:v>45057</c:v>
                </c:pt>
                <c:pt idx="61">
                  <c:v>45058</c:v>
                </c:pt>
                <c:pt idx="62">
                  <c:v>45061</c:v>
                </c:pt>
                <c:pt idx="63">
                  <c:v>45062</c:v>
                </c:pt>
                <c:pt idx="64">
                  <c:v>45063</c:v>
                </c:pt>
                <c:pt idx="65">
                  <c:v>45064</c:v>
                </c:pt>
                <c:pt idx="66">
                  <c:v>45065</c:v>
                </c:pt>
                <c:pt idx="67">
                  <c:v>45068</c:v>
                </c:pt>
                <c:pt idx="68">
                  <c:v>45069</c:v>
                </c:pt>
                <c:pt idx="69">
                  <c:v>45070</c:v>
                </c:pt>
                <c:pt idx="70">
                  <c:v>45071</c:v>
                </c:pt>
                <c:pt idx="71">
                  <c:v>45072</c:v>
                </c:pt>
                <c:pt idx="72">
                  <c:v>45075</c:v>
                </c:pt>
                <c:pt idx="73">
                  <c:v>45076</c:v>
                </c:pt>
                <c:pt idx="74">
                  <c:v>45077</c:v>
                </c:pt>
                <c:pt idx="75">
                  <c:v>45078</c:v>
                </c:pt>
                <c:pt idx="76">
                  <c:v>45079</c:v>
                </c:pt>
                <c:pt idx="77">
                  <c:v>45082</c:v>
                </c:pt>
                <c:pt idx="78">
                  <c:v>45083</c:v>
                </c:pt>
                <c:pt idx="79">
                  <c:v>45084</c:v>
                </c:pt>
                <c:pt idx="80">
                  <c:v>45085</c:v>
                </c:pt>
                <c:pt idx="81">
                  <c:v>45086</c:v>
                </c:pt>
                <c:pt idx="82">
                  <c:v>45089</c:v>
                </c:pt>
                <c:pt idx="83">
                  <c:v>45090</c:v>
                </c:pt>
                <c:pt idx="84">
                  <c:v>45091</c:v>
                </c:pt>
                <c:pt idx="85">
                  <c:v>45092</c:v>
                </c:pt>
                <c:pt idx="86">
                  <c:v>45093</c:v>
                </c:pt>
                <c:pt idx="87">
                  <c:v>45096</c:v>
                </c:pt>
                <c:pt idx="88">
                  <c:v>45097</c:v>
                </c:pt>
                <c:pt idx="89">
                  <c:v>45098</c:v>
                </c:pt>
                <c:pt idx="90">
                  <c:v>45099</c:v>
                </c:pt>
                <c:pt idx="91">
                  <c:v>45100</c:v>
                </c:pt>
                <c:pt idx="92">
                  <c:v>45103</c:v>
                </c:pt>
                <c:pt idx="93">
                  <c:v>45104</c:v>
                </c:pt>
                <c:pt idx="94">
                  <c:v>45105</c:v>
                </c:pt>
                <c:pt idx="95">
                  <c:v>45106</c:v>
                </c:pt>
                <c:pt idx="96">
                  <c:v>45107</c:v>
                </c:pt>
                <c:pt idx="97">
                  <c:v>45110</c:v>
                </c:pt>
                <c:pt idx="98">
                  <c:v>45111</c:v>
                </c:pt>
                <c:pt idx="99">
                  <c:v>45112</c:v>
                </c:pt>
                <c:pt idx="100">
                  <c:v>45113</c:v>
                </c:pt>
                <c:pt idx="101">
                  <c:v>45114</c:v>
                </c:pt>
                <c:pt idx="102">
                  <c:v>45117</c:v>
                </c:pt>
                <c:pt idx="103">
                  <c:v>45118</c:v>
                </c:pt>
                <c:pt idx="104">
                  <c:v>45119</c:v>
                </c:pt>
                <c:pt idx="105">
                  <c:v>45120</c:v>
                </c:pt>
                <c:pt idx="106">
                  <c:v>45121</c:v>
                </c:pt>
                <c:pt idx="107">
                  <c:v>45124</c:v>
                </c:pt>
                <c:pt idx="108">
                  <c:v>45125</c:v>
                </c:pt>
                <c:pt idx="109">
                  <c:v>45126</c:v>
                </c:pt>
                <c:pt idx="110">
                  <c:v>45127</c:v>
                </c:pt>
                <c:pt idx="111">
                  <c:v>45128</c:v>
                </c:pt>
                <c:pt idx="112">
                  <c:v>45131</c:v>
                </c:pt>
                <c:pt idx="113">
                  <c:v>45132</c:v>
                </c:pt>
                <c:pt idx="114">
                  <c:v>45133</c:v>
                </c:pt>
                <c:pt idx="115">
                  <c:v>45134</c:v>
                </c:pt>
                <c:pt idx="116">
                  <c:v>45135</c:v>
                </c:pt>
                <c:pt idx="117">
                  <c:v>45138</c:v>
                </c:pt>
                <c:pt idx="118">
                  <c:v>45139</c:v>
                </c:pt>
                <c:pt idx="119">
                  <c:v>45140</c:v>
                </c:pt>
                <c:pt idx="120">
                  <c:v>45141</c:v>
                </c:pt>
                <c:pt idx="121">
                  <c:v>45142</c:v>
                </c:pt>
                <c:pt idx="122">
                  <c:v>45145</c:v>
                </c:pt>
                <c:pt idx="123">
                  <c:v>45146</c:v>
                </c:pt>
                <c:pt idx="124">
                  <c:v>45147</c:v>
                </c:pt>
                <c:pt idx="125">
                  <c:v>45148</c:v>
                </c:pt>
                <c:pt idx="126">
                  <c:v>45149</c:v>
                </c:pt>
                <c:pt idx="127">
                  <c:v>45152</c:v>
                </c:pt>
                <c:pt idx="128">
                  <c:v>45153</c:v>
                </c:pt>
                <c:pt idx="129">
                  <c:v>45154</c:v>
                </c:pt>
                <c:pt idx="130">
                  <c:v>45155</c:v>
                </c:pt>
                <c:pt idx="131">
                  <c:v>45156</c:v>
                </c:pt>
                <c:pt idx="132">
                  <c:v>45159</c:v>
                </c:pt>
                <c:pt idx="133">
                  <c:v>45160</c:v>
                </c:pt>
                <c:pt idx="134">
                  <c:v>45161</c:v>
                </c:pt>
                <c:pt idx="135">
                  <c:v>45162</c:v>
                </c:pt>
                <c:pt idx="136">
                  <c:v>45163</c:v>
                </c:pt>
                <c:pt idx="137">
                  <c:v>45166</c:v>
                </c:pt>
                <c:pt idx="138">
                  <c:v>45167</c:v>
                </c:pt>
                <c:pt idx="139">
                  <c:v>45168</c:v>
                </c:pt>
                <c:pt idx="140">
                  <c:v>45169</c:v>
                </c:pt>
                <c:pt idx="141">
                  <c:v>45170</c:v>
                </c:pt>
                <c:pt idx="142">
                  <c:v>45173</c:v>
                </c:pt>
                <c:pt idx="143">
                  <c:v>45174</c:v>
                </c:pt>
                <c:pt idx="144">
                  <c:v>45175</c:v>
                </c:pt>
                <c:pt idx="145">
                  <c:v>45176</c:v>
                </c:pt>
                <c:pt idx="146">
                  <c:v>45177</c:v>
                </c:pt>
                <c:pt idx="147">
                  <c:v>45180</c:v>
                </c:pt>
                <c:pt idx="148">
                  <c:v>45181</c:v>
                </c:pt>
                <c:pt idx="149">
                  <c:v>45182</c:v>
                </c:pt>
                <c:pt idx="150">
                  <c:v>45183</c:v>
                </c:pt>
                <c:pt idx="151">
                  <c:v>45184</c:v>
                </c:pt>
                <c:pt idx="152">
                  <c:v>45187</c:v>
                </c:pt>
                <c:pt idx="153">
                  <c:v>45188</c:v>
                </c:pt>
                <c:pt idx="154">
                  <c:v>45189</c:v>
                </c:pt>
                <c:pt idx="155">
                  <c:v>45190</c:v>
                </c:pt>
                <c:pt idx="156">
                  <c:v>45191</c:v>
                </c:pt>
                <c:pt idx="157">
                  <c:v>45194</c:v>
                </c:pt>
                <c:pt idx="158">
                  <c:v>45195</c:v>
                </c:pt>
                <c:pt idx="159">
                  <c:v>45196</c:v>
                </c:pt>
                <c:pt idx="160">
                  <c:v>45197</c:v>
                </c:pt>
                <c:pt idx="161">
                  <c:v>45198</c:v>
                </c:pt>
                <c:pt idx="162">
                  <c:v>45201</c:v>
                </c:pt>
                <c:pt idx="163">
                  <c:v>45202</c:v>
                </c:pt>
                <c:pt idx="164">
                  <c:v>45203</c:v>
                </c:pt>
                <c:pt idx="165">
                  <c:v>45204</c:v>
                </c:pt>
                <c:pt idx="166">
                  <c:v>45205</c:v>
                </c:pt>
                <c:pt idx="167">
                  <c:v>45208</c:v>
                </c:pt>
                <c:pt idx="168">
                  <c:v>45209</c:v>
                </c:pt>
                <c:pt idx="169">
                  <c:v>45210</c:v>
                </c:pt>
                <c:pt idx="170">
                  <c:v>45211</c:v>
                </c:pt>
                <c:pt idx="171">
                  <c:v>45212</c:v>
                </c:pt>
                <c:pt idx="172">
                  <c:v>45215</c:v>
                </c:pt>
                <c:pt idx="173">
                  <c:v>45216</c:v>
                </c:pt>
                <c:pt idx="174">
                  <c:v>45217</c:v>
                </c:pt>
                <c:pt idx="175">
                  <c:v>45218</c:v>
                </c:pt>
                <c:pt idx="176">
                  <c:v>45219</c:v>
                </c:pt>
                <c:pt idx="177">
                  <c:v>45222</c:v>
                </c:pt>
                <c:pt idx="178">
                  <c:v>45223</c:v>
                </c:pt>
                <c:pt idx="179">
                  <c:v>45224</c:v>
                </c:pt>
                <c:pt idx="180">
                  <c:v>45225</c:v>
                </c:pt>
              </c:numCache>
            </c:numRef>
          </c:cat>
          <c:val>
            <c:numRef>
              <c:f>'daily prices (2)'!$N$539:$N$719</c:f>
              <c:numCache>
                <c:formatCode>0.00</c:formatCode>
                <c:ptCount val="181"/>
                <c:pt idx="0">
                  <c:v>76500</c:v>
                </c:pt>
                <c:pt idx="1">
                  <c:v>76300</c:v>
                </c:pt>
                <c:pt idx="2">
                  <c:v>76100</c:v>
                </c:pt>
                <c:pt idx="3">
                  <c:v>75900</c:v>
                </c:pt>
                <c:pt idx="4">
                  <c:v>76200</c:v>
                </c:pt>
                <c:pt idx="5">
                  <c:v>76200</c:v>
                </c:pt>
                <c:pt idx="6">
                  <c:v>75500</c:v>
                </c:pt>
                <c:pt idx="7">
                  <c:v>75500</c:v>
                </c:pt>
                <c:pt idx="8">
                  <c:v>75500</c:v>
                </c:pt>
                <c:pt idx="9">
                  <c:v>75500</c:v>
                </c:pt>
                <c:pt idx="10">
                  <c:v>75400</c:v>
                </c:pt>
                <c:pt idx="11">
                  <c:v>75300</c:v>
                </c:pt>
                <c:pt idx="12">
                  <c:v>75100</c:v>
                </c:pt>
                <c:pt idx="13">
                  <c:v>74700</c:v>
                </c:pt>
                <c:pt idx="14">
                  <c:v>74100</c:v>
                </c:pt>
                <c:pt idx="15">
                  <c:v>73600</c:v>
                </c:pt>
                <c:pt idx="16">
                  <c:v>73100</c:v>
                </c:pt>
                <c:pt idx="17">
                  <c:v>72600</c:v>
                </c:pt>
                <c:pt idx="18">
                  <c:v>72600</c:v>
                </c:pt>
                <c:pt idx="19">
                  <c:v>72100</c:v>
                </c:pt>
                <c:pt idx="20">
                  <c:v>71700</c:v>
                </c:pt>
                <c:pt idx="21">
                  <c:v>71300</c:v>
                </c:pt>
                <c:pt idx="22">
                  <c:v>70900</c:v>
                </c:pt>
                <c:pt idx="23">
                  <c:v>70500</c:v>
                </c:pt>
                <c:pt idx="24">
                  <c:v>70000</c:v>
                </c:pt>
                <c:pt idx="25">
                  <c:v>69500</c:v>
                </c:pt>
                <c:pt idx="26">
                  <c:v>68600</c:v>
                </c:pt>
                <c:pt idx="27">
                  <c:v>67800</c:v>
                </c:pt>
                <c:pt idx="28">
                  <c:v>66800</c:v>
                </c:pt>
                <c:pt idx="29">
                  <c:v>65900</c:v>
                </c:pt>
                <c:pt idx="30">
                  <c:v>64900</c:v>
                </c:pt>
                <c:pt idx="31">
                  <c:v>64100</c:v>
                </c:pt>
                <c:pt idx="32">
                  <c:v>63320</c:v>
                </c:pt>
                <c:pt idx="33">
                  <c:v>62600</c:v>
                </c:pt>
                <c:pt idx="34">
                  <c:v>62000</c:v>
                </c:pt>
                <c:pt idx="35">
                  <c:v>62000</c:v>
                </c:pt>
                <c:pt idx="36">
                  <c:v>60800</c:v>
                </c:pt>
                <c:pt idx="37">
                  <c:v>59900</c:v>
                </c:pt>
                <c:pt idx="38">
                  <c:v>58100</c:v>
                </c:pt>
                <c:pt idx="39">
                  <c:v>56100</c:v>
                </c:pt>
                <c:pt idx="40">
                  <c:v>54100</c:v>
                </c:pt>
                <c:pt idx="41">
                  <c:v>52100</c:v>
                </c:pt>
                <c:pt idx="42">
                  <c:v>49100</c:v>
                </c:pt>
                <c:pt idx="43">
                  <c:v>48000</c:v>
                </c:pt>
                <c:pt idx="44">
                  <c:v>44900</c:v>
                </c:pt>
                <c:pt idx="45">
                  <c:v>42900</c:v>
                </c:pt>
                <c:pt idx="46">
                  <c:v>41300</c:v>
                </c:pt>
                <c:pt idx="47">
                  <c:v>40900</c:v>
                </c:pt>
                <c:pt idx="48">
                  <c:v>40700</c:v>
                </c:pt>
                <c:pt idx="49">
                  <c:v>40500</c:v>
                </c:pt>
                <c:pt idx="50">
                  <c:v>40500</c:v>
                </c:pt>
                <c:pt idx="51">
                  <c:v>40500</c:v>
                </c:pt>
                <c:pt idx="52">
                  <c:v>40550</c:v>
                </c:pt>
                <c:pt idx="53">
                  <c:v>40600</c:v>
                </c:pt>
                <c:pt idx="54">
                  <c:v>40650</c:v>
                </c:pt>
                <c:pt idx="55">
                  <c:v>40700</c:v>
                </c:pt>
                <c:pt idx="56">
                  <c:v>40700</c:v>
                </c:pt>
                <c:pt idx="57">
                  <c:v>40700</c:v>
                </c:pt>
                <c:pt idx="58">
                  <c:v>40800</c:v>
                </c:pt>
                <c:pt idx="59">
                  <c:v>40850</c:v>
                </c:pt>
                <c:pt idx="60">
                  <c:v>41000</c:v>
                </c:pt>
                <c:pt idx="61">
                  <c:v>41370</c:v>
                </c:pt>
                <c:pt idx="62">
                  <c:v>41740</c:v>
                </c:pt>
                <c:pt idx="63">
                  <c:v>42060</c:v>
                </c:pt>
                <c:pt idx="64">
                  <c:v>42380</c:v>
                </c:pt>
                <c:pt idx="65">
                  <c:v>43080</c:v>
                </c:pt>
                <c:pt idx="66">
                  <c:v>43760</c:v>
                </c:pt>
                <c:pt idx="67">
                  <c:v>44440</c:v>
                </c:pt>
                <c:pt idx="68">
                  <c:v>44946</c:v>
                </c:pt>
                <c:pt idx="69">
                  <c:v>45300</c:v>
                </c:pt>
                <c:pt idx="70">
                  <c:v>45452</c:v>
                </c:pt>
                <c:pt idx="71">
                  <c:v>45252</c:v>
                </c:pt>
                <c:pt idx="72">
                  <c:v>45252</c:v>
                </c:pt>
                <c:pt idx="73">
                  <c:v>45052</c:v>
                </c:pt>
                <c:pt idx="74">
                  <c:v>45026</c:v>
                </c:pt>
                <c:pt idx="75">
                  <c:v>45300</c:v>
                </c:pt>
                <c:pt idx="76">
                  <c:v>45500</c:v>
                </c:pt>
                <c:pt idx="77">
                  <c:v>45700</c:v>
                </c:pt>
                <c:pt idx="78">
                  <c:v>45900</c:v>
                </c:pt>
                <c:pt idx="79">
                  <c:v>46320</c:v>
                </c:pt>
                <c:pt idx="80">
                  <c:v>46540</c:v>
                </c:pt>
                <c:pt idx="81">
                  <c:v>46860</c:v>
                </c:pt>
                <c:pt idx="82">
                  <c:v>46860</c:v>
                </c:pt>
                <c:pt idx="83">
                  <c:v>47500</c:v>
                </c:pt>
                <c:pt idx="84">
                  <c:v>47400</c:v>
                </c:pt>
                <c:pt idx="85">
                  <c:v>47200</c:v>
                </c:pt>
                <c:pt idx="86">
                  <c:v>46680</c:v>
                </c:pt>
                <c:pt idx="87">
                  <c:v>46660</c:v>
                </c:pt>
                <c:pt idx="88">
                  <c:v>46640</c:v>
                </c:pt>
                <c:pt idx="89">
                  <c:v>46820</c:v>
                </c:pt>
                <c:pt idx="90">
                  <c:v>47000</c:v>
                </c:pt>
                <c:pt idx="91">
                  <c:v>47500</c:v>
                </c:pt>
                <c:pt idx="92">
                  <c:v>47500</c:v>
                </c:pt>
                <c:pt idx="93">
                  <c:v>47500</c:v>
                </c:pt>
                <c:pt idx="94">
                  <c:v>47400</c:v>
                </c:pt>
                <c:pt idx="95">
                  <c:v>47100</c:v>
                </c:pt>
                <c:pt idx="96">
                  <c:v>46800</c:v>
                </c:pt>
                <c:pt idx="97">
                  <c:v>46400</c:v>
                </c:pt>
                <c:pt idx="98">
                  <c:v>46000</c:v>
                </c:pt>
                <c:pt idx="99">
                  <c:v>45820</c:v>
                </c:pt>
                <c:pt idx="100">
                  <c:v>45840</c:v>
                </c:pt>
                <c:pt idx="101">
                  <c:v>45640</c:v>
                </c:pt>
                <c:pt idx="102">
                  <c:v>45640</c:v>
                </c:pt>
                <c:pt idx="103">
                  <c:v>45440</c:v>
                </c:pt>
                <c:pt idx="104">
                  <c:v>45040</c:v>
                </c:pt>
                <c:pt idx="105">
                  <c:v>43980</c:v>
                </c:pt>
                <c:pt idx="106">
                  <c:v>43630</c:v>
                </c:pt>
                <c:pt idx="107">
                  <c:v>43430</c:v>
                </c:pt>
                <c:pt idx="108">
                  <c:v>43430</c:v>
                </c:pt>
                <c:pt idx="109">
                  <c:v>43580</c:v>
                </c:pt>
                <c:pt idx="110">
                  <c:v>43480</c:v>
                </c:pt>
                <c:pt idx="111">
                  <c:v>43130</c:v>
                </c:pt>
                <c:pt idx="112">
                  <c:v>42730</c:v>
                </c:pt>
                <c:pt idx="113">
                  <c:v>42080</c:v>
                </c:pt>
                <c:pt idx="114">
                  <c:v>41430</c:v>
                </c:pt>
                <c:pt idx="115">
                  <c:v>40750</c:v>
                </c:pt>
                <c:pt idx="116">
                  <c:v>40500</c:v>
                </c:pt>
                <c:pt idx="117">
                  <c:v>40250</c:v>
                </c:pt>
                <c:pt idx="118">
                  <c:v>40050</c:v>
                </c:pt>
                <c:pt idx="119">
                  <c:v>39700</c:v>
                </c:pt>
                <c:pt idx="120">
                  <c:v>39350</c:v>
                </c:pt>
                <c:pt idx="121">
                  <c:v>38800</c:v>
                </c:pt>
                <c:pt idx="122">
                  <c:v>38250</c:v>
                </c:pt>
                <c:pt idx="123">
                  <c:v>37850</c:v>
                </c:pt>
                <c:pt idx="124">
                  <c:v>37600</c:v>
                </c:pt>
                <c:pt idx="125">
                  <c:v>37350</c:v>
                </c:pt>
                <c:pt idx="126">
                  <c:v>37850</c:v>
                </c:pt>
                <c:pt idx="127">
                  <c:v>36544.03</c:v>
                </c:pt>
                <c:pt idx="128">
                  <c:v>36100</c:v>
                </c:pt>
                <c:pt idx="129">
                  <c:v>35450</c:v>
                </c:pt>
                <c:pt idx="130">
                  <c:v>34800</c:v>
                </c:pt>
                <c:pt idx="131">
                  <c:v>34250</c:v>
                </c:pt>
                <c:pt idx="132">
                  <c:v>33900</c:v>
                </c:pt>
                <c:pt idx="133">
                  <c:v>33416</c:v>
                </c:pt>
                <c:pt idx="134">
                  <c:v>33350</c:v>
                </c:pt>
                <c:pt idx="135">
                  <c:v>33150</c:v>
                </c:pt>
                <c:pt idx="136">
                  <c:v>33100</c:v>
                </c:pt>
                <c:pt idx="137">
                  <c:v>33100</c:v>
                </c:pt>
                <c:pt idx="138">
                  <c:v>32750</c:v>
                </c:pt>
                <c:pt idx="139">
                  <c:v>32300</c:v>
                </c:pt>
                <c:pt idx="140">
                  <c:v>31700</c:v>
                </c:pt>
                <c:pt idx="141">
                  <c:v>31100</c:v>
                </c:pt>
                <c:pt idx="142">
                  <c:v>30500</c:v>
                </c:pt>
                <c:pt idx="143">
                  <c:v>30200</c:v>
                </c:pt>
                <c:pt idx="144">
                  <c:v>29900</c:v>
                </c:pt>
                <c:pt idx="145">
                  <c:v>29600</c:v>
                </c:pt>
                <c:pt idx="146">
                  <c:v>29600</c:v>
                </c:pt>
                <c:pt idx="147">
                  <c:v>29300</c:v>
                </c:pt>
                <c:pt idx="148">
                  <c:v>28900</c:v>
                </c:pt>
                <c:pt idx="149">
                  <c:v>28600</c:v>
                </c:pt>
                <c:pt idx="150">
                  <c:v>28400</c:v>
                </c:pt>
                <c:pt idx="151">
                  <c:v>28200</c:v>
                </c:pt>
                <c:pt idx="152">
                  <c:v>28100</c:v>
                </c:pt>
                <c:pt idx="153">
                  <c:v>28100</c:v>
                </c:pt>
                <c:pt idx="154">
                  <c:v>27900</c:v>
                </c:pt>
                <c:pt idx="155">
                  <c:v>27700</c:v>
                </c:pt>
                <c:pt idx="156">
                  <c:v>27500</c:v>
                </c:pt>
                <c:pt idx="157">
                  <c:v>27200</c:v>
                </c:pt>
                <c:pt idx="158">
                  <c:v>26900</c:v>
                </c:pt>
                <c:pt idx="159">
                  <c:v>26500</c:v>
                </c:pt>
                <c:pt idx="160">
                  <c:v>26000</c:v>
                </c:pt>
                <c:pt idx="161">
                  <c:v>25500</c:v>
                </c:pt>
                <c:pt idx="162">
                  <c:v>25100</c:v>
                </c:pt>
                <c:pt idx="163">
                  <c:v>24700</c:v>
                </c:pt>
                <c:pt idx="164">
                  <c:v>24500</c:v>
                </c:pt>
                <c:pt idx="165">
                  <c:v>24500</c:v>
                </c:pt>
                <c:pt idx="166">
                  <c:v>24500</c:v>
                </c:pt>
                <c:pt idx="167">
                  <c:v>24500</c:v>
                </c:pt>
                <c:pt idx="168">
                  <c:v>24500</c:v>
                </c:pt>
                <c:pt idx="169">
                  <c:v>24400</c:v>
                </c:pt>
                <c:pt idx="170">
                  <c:v>24300</c:v>
                </c:pt>
                <c:pt idx="171">
                  <c:v>24200</c:v>
                </c:pt>
                <c:pt idx="172">
                  <c:v>24000</c:v>
                </c:pt>
                <c:pt idx="173">
                  <c:v>23800</c:v>
                </c:pt>
                <c:pt idx="174">
                  <c:v>23700</c:v>
                </c:pt>
                <c:pt idx="175">
                  <c:v>23600</c:v>
                </c:pt>
                <c:pt idx="176">
                  <c:v>23500</c:v>
                </c:pt>
                <c:pt idx="177">
                  <c:v>23500</c:v>
                </c:pt>
                <c:pt idx="178">
                  <c:v>23500</c:v>
                </c:pt>
                <c:pt idx="179">
                  <c:v>23350</c:v>
                </c:pt>
                <c:pt idx="180">
                  <c:v>23200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AB3-452C-8EE0-711621DAE25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621221471"/>
        <c:axId val="825656431"/>
      </c:lineChart>
      <c:dateAx>
        <c:axId val="621221471"/>
        <c:scaling>
          <c:orientation val="minMax"/>
        </c:scaling>
        <c:delete val="0"/>
        <c:axPos val="b"/>
        <c:numFmt formatCode="[$-409]d\-mmm;@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none" spc="0" normalizeH="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825656431"/>
        <c:crosses val="autoZero"/>
        <c:auto val="1"/>
        <c:lblOffset val="100"/>
        <c:baseTimeUnit val="days"/>
      </c:dateAx>
      <c:valAx>
        <c:axId val="82565643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  <a:alpha val="54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621221471"/>
        <c:crosses val="autoZero"/>
        <c:crossBetween val="between"/>
      </c:valAx>
      <c:spPr>
        <a:pattFill prst="ltDnDiag">
          <a:fgClr>
            <a:schemeClr val="dk1">
              <a:lumMod val="15000"/>
              <a:lumOff val="85000"/>
            </a:schemeClr>
          </a:fgClr>
          <a:bgClr>
            <a:schemeClr val="lt1"/>
          </a:bgClr>
        </a:pattFill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lt1"/>
    </a:solid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1"/>
          <c:order val="0"/>
          <c:tx>
            <c:strRef>
              <c:f>'daily prices (2)'!$H$1</c:f>
              <c:strCache>
                <c:ptCount val="1"/>
                <c:pt idx="0">
                  <c:v>Nickel</c:v>
                </c:pt>
              </c:strCache>
            </c:strRef>
          </c:tx>
          <c:spPr>
            <a:ln w="22225" cap="rnd">
              <a:solidFill>
                <a:schemeClr val="tx1">
                  <a:lumMod val="85000"/>
                  <a:lumOff val="15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'daily prices (2)'!$A$414:$A$720</c:f>
              <c:numCache>
                <c:formatCode>[$-409]d\-mmm;@</c:formatCode>
                <c:ptCount val="307"/>
                <c:pt idx="0">
                  <c:v>44789</c:v>
                </c:pt>
                <c:pt idx="1">
                  <c:v>44790</c:v>
                </c:pt>
                <c:pt idx="2">
                  <c:v>44791</c:v>
                </c:pt>
                <c:pt idx="3">
                  <c:v>44792</c:v>
                </c:pt>
                <c:pt idx="4">
                  <c:v>44795</c:v>
                </c:pt>
                <c:pt idx="5">
                  <c:v>44796</c:v>
                </c:pt>
                <c:pt idx="6">
                  <c:v>44797</c:v>
                </c:pt>
                <c:pt idx="7">
                  <c:v>44798</c:v>
                </c:pt>
                <c:pt idx="8">
                  <c:v>44799</c:v>
                </c:pt>
                <c:pt idx="9">
                  <c:v>44802</c:v>
                </c:pt>
                <c:pt idx="10">
                  <c:v>44803</c:v>
                </c:pt>
                <c:pt idx="11">
                  <c:v>44804</c:v>
                </c:pt>
                <c:pt idx="12">
                  <c:v>44805</c:v>
                </c:pt>
                <c:pt idx="13">
                  <c:v>44806</c:v>
                </c:pt>
                <c:pt idx="14">
                  <c:v>44809</c:v>
                </c:pt>
                <c:pt idx="15">
                  <c:v>44810</c:v>
                </c:pt>
                <c:pt idx="16">
                  <c:v>44811</c:v>
                </c:pt>
                <c:pt idx="17">
                  <c:v>44812</c:v>
                </c:pt>
                <c:pt idx="18">
                  <c:v>44813</c:v>
                </c:pt>
                <c:pt idx="19">
                  <c:v>44816</c:v>
                </c:pt>
                <c:pt idx="20">
                  <c:v>44817</c:v>
                </c:pt>
                <c:pt idx="21">
                  <c:v>44818</c:v>
                </c:pt>
                <c:pt idx="22">
                  <c:v>44819</c:v>
                </c:pt>
                <c:pt idx="23">
                  <c:v>44820</c:v>
                </c:pt>
                <c:pt idx="24">
                  <c:v>44823</c:v>
                </c:pt>
                <c:pt idx="25">
                  <c:v>44824</c:v>
                </c:pt>
                <c:pt idx="26">
                  <c:v>44825</c:v>
                </c:pt>
                <c:pt idx="27">
                  <c:v>44826</c:v>
                </c:pt>
                <c:pt idx="28">
                  <c:v>44827</c:v>
                </c:pt>
                <c:pt idx="29">
                  <c:v>44830</c:v>
                </c:pt>
                <c:pt idx="30">
                  <c:v>44831</c:v>
                </c:pt>
                <c:pt idx="31">
                  <c:v>44832</c:v>
                </c:pt>
                <c:pt idx="32">
                  <c:v>44833</c:v>
                </c:pt>
                <c:pt idx="33">
                  <c:v>44834</c:v>
                </c:pt>
                <c:pt idx="34">
                  <c:v>44837</c:v>
                </c:pt>
                <c:pt idx="35">
                  <c:v>44838</c:v>
                </c:pt>
                <c:pt idx="36">
                  <c:v>44839</c:v>
                </c:pt>
                <c:pt idx="37">
                  <c:v>44840</c:v>
                </c:pt>
                <c:pt idx="38">
                  <c:v>44841</c:v>
                </c:pt>
                <c:pt idx="39">
                  <c:v>44844</c:v>
                </c:pt>
                <c:pt idx="40">
                  <c:v>44845</c:v>
                </c:pt>
                <c:pt idx="41">
                  <c:v>44846</c:v>
                </c:pt>
                <c:pt idx="42">
                  <c:v>44847</c:v>
                </c:pt>
                <c:pt idx="43">
                  <c:v>44848</c:v>
                </c:pt>
                <c:pt idx="44">
                  <c:v>44851</c:v>
                </c:pt>
                <c:pt idx="45">
                  <c:v>44852</c:v>
                </c:pt>
                <c:pt idx="46">
                  <c:v>44853</c:v>
                </c:pt>
                <c:pt idx="47">
                  <c:v>44854</c:v>
                </c:pt>
                <c:pt idx="48">
                  <c:v>44855</c:v>
                </c:pt>
                <c:pt idx="49">
                  <c:v>44858</c:v>
                </c:pt>
                <c:pt idx="50">
                  <c:v>44859</c:v>
                </c:pt>
                <c:pt idx="51">
                  <c:v>44860</c:v>
                </c:pt>
                <c:pt idx="52">
                  <c:v>44861</c:v>
                </c:pt>
                <c:pt idx="53">
                  <c:v>44862</c:v>
                </c:pt>
                <c:pt idx="54">
                  <c:v>44865</c:v>
                </c:pt>
                <c:pt idx="55">
                  <c:v>44866</c:v>
                </c:pt>
                <c:pt idx="56">
                  <c:v>44867</c:v>
                </c:pt>
                <c:pt idx="57">
                  <c:v>44868</c:v>
                </c:pt>
                <c:pt idx="58">
                  <c:v>44869</c:v>
                </c:pt>
                <c:pt idx="59">
                  <c:v>44873</c:v>
                </c:pt>
                <c:pt idx="60">
                  <c:v>44874</c:v>
                </c:pt>
                <c:pt idx="61">
                  <c:v>44875</c:v>
                </c:pt>
                <c:pt idx="62">
                  <c:v>44876</c:v>
                </c:pt>
                <c:pt idx="63">
                  <c:v>44879</c:v>
                </c:pt>
                <c:pt idx="64">
                  <c:v>44880</c:v>
                </c:pt>
                <c:pt idx="65">
                  <c:v>44881</c:v>
                </c:pt>
                <c:pt idx="66">
                  <c:v>44882</c:v>
                </c:pt>
                <c:pt idx="67">
                  <c:v>44883</c:v>
                </c:pt>
                <c:pt idx="68">
                  <c:v>44886</c:v>
                </c:pt>
                <c:pt idx="69">
                  <c:v>44887</c:v>
                </c:pt>
                <c:pt idx="70">
                  <c:v>44888</c:v>
                </c:pt>
                <c:pt idx="71">
                  <c:v>44889</c:v>
                </c:pt>
                <c:pt idx="72">
                  <c:v>44890</c:v>
                </c:pt>
                <c:pt idx="73">
                  <c:v>44893</c:v>
                </c:pt>
                <c:pt idx="74">
                  <c:v>44894</c:v>
                </c:pt>
                <c:pt idx="75">
                  <c:v>44895</c:v>
                </c:pt>
                <c:pt idx="76">
                  <c:v>44896</c:v>
                </c:pt>
                <c:pt idx="77">
                  <c:v>44897</c:v>
                </c:pt>
                <c:pt idx="78">
                  <c:v>44900</c:v>
                </c:pt>
                <c:pt idx="79">
                  <c:v>44901</c:v>
                </c:pt>
                <c:pt idx="80">
                  <c:v>44902</c:v>
                </c:pt>
                <c:pt idx="81">
                  <c:v>44903</c:v>
                </c:pt>
                <c:pt idx="82">
                  <c:v>44904</c:v>
                </c:pt>
                <c:pt idx="83">
                  <c:v>44907</c:v>
                </c:pt>
                <c:pt idx="84">
                  <c:v>44908</c:v>
                </c:pt>
                <c:pt idx="85">
                  <c:v>44909</c:v>
                </c:pt>
                <c:pt idx="86">
                  <c:v>44910</c:v>
                </c:pt>
                <c:pt idx="87">
                  <c:v>44911</c:v>
                </c:pt>
                <c:pt idx="88">
                  <c:v>44914</c:v>
                </c:pt>
                <c:pt idx="89">
                  <c:v>44915</c:v>
                </c:pt>
                <c:pt idx="90">
                  <c:v>44916</c:v>
                </c:pt>
                <c:pt idx="91">
                  <c:v>44917</c:v>
                </c:pt>
                <c:pt idx="92">
                  <c:v>44918</c:v>
                </c:pt>
                <c:pt idx="93">
                  <c:v>44923</c:v>
                </c:pt>
                <c:pt idx="94">
                  <c:v>44924</c:v>
                </c:pt>
                <c:pt idx="95">
                  <c:v>44925</c:v>
                </c:pt>
                <c:pt idx="96">
                  <c:v>44929</c:v>
                </c:pt>
                <c:pt idx="97">
                  <c:v>44930</c:v>
                </c:pt>
                <c:pt idx="98">
                  <c:v>44931</c:v>
                </c:pt>
                <c:pt idx="99">
                  <c:v>44934</c:v>
                </c:pt>
                <c:pt idx="100">
                  <c:v>44935</c:v>
                </c:pt>
                <c:pt idx="101">
                  <c:v>44936</c:v>
                </c:pt>
                <c:pt idx="102">
                  <c:v>44937</c:v>
                </c:pt>
                <c:pt idx="103">
                  <c:v>44938</c:v>
                </c:pt>
                <c:pt idx="104">
                  <c:v>44939</c:v>
                </c:pt>
                <c:pt idx="105">
                  <c:v>44942</c:v>
                </c:pt>
                <c:pt idx="106">
                  <c:v>44943</c:v>
                </c:pt>
                <c:pt idx="107">
                  <c:v>44944</c:v>
                </c:pt>
                <c:pt idx="108">
                  <c:v>44945</c:v>
                </c:pt>
                <c:pt idx="109">
                  <c:v>44946</c:v>
                </c:pt>
                <c:pt idx="110">
                  <c:v>44949</c:v>
                </c:pt>
                <c:pt idx="111">
                  <c:v>44950</c:v>
                </c:pt>
                <c:pt idx="112">
                  <c:v>44951</c:v>
                </c:pt>
                <c:pt idx="113">
                  <c:v>44952</c:v>
                </c:pt>
                <c:pt idx="114">
                  <c:v>44953</c:v>
                </c:pt>
                <c:pt idx="115">
                  <c:v>44956</c:v>
                </c:pt>
                <c:pt idx="116">
                  <c:v>44957</c:v>
                </c:pt>
                <c:pt idx="117">
                  <c:v>44958</c:v>
                </c:pt>
                <c:pt idx="118">
                  <c:v>44959</c:v>
                </c:pt>
                <c:pt idx="119">
                  <c:v>44960</c:v>
                </c:pt>
                <c:pt idx="120">
                  <c:v>44963</c:v>
                </c:pt>
                <c:pt idx="121">
                  <c:v>44964</c:v>
                </c:pt>
                <c:pt idx="122">
                  <c:v>44965</c:v>
                </c:pt>
                <c:pt idx="123">
                  <c:v>44966</c:v>
                </c:pt>
                <c:pt idx="124">
                  <c:v>44967</c:v>
                </c:pt>
                <c:pt idx="125">
                  <c:v>44970</c:v>
                </c:pt>
                <c:pt idx="126">
                  <c:v>44971</c:v>
                </c:pt>
                <c:pt idx="127">
                  <c:v>44972</c:v>
                </c:pt>
                <c:pt idx="128">
                  <c:v>44973</c:v>
                </c:pt>
                <c:pt idx="129">
                  <c:v>44974</c:v>
                </c:pt>
                <c:pt idx="130">
                  <c:v>44977</c:v>
                </c:pt>
                <c:pt idx="131">
                  <c:v>44978</c:v>
                </c:pt>
                <c:pt idx="132">
                  <c:v>44979</c:v>
                </c:pt>
                <c:pt idx="133">
                  <c:v>44980</c:v>
                </c:pt>
                <c:pt idx="134">
                  <c:v>44981</c:v>
                </c:pt>
                <c:pt idx="135">
                  <c:v>44984</c:v>
                </c:pt>
                <c:pt idx="136">
                  <c:v>44985</c:v>
                </c:pt>
                <c:pt idx="137">
                  <c:v>44986</c:v>
                </c:pt>
                <c:pt idx="138">
                  <c:v>44987</c:v>
                </c:pt>
                <c:pt idx="139">
                  <c:v>44988</c:v>
                </c:pt>
                <c:pt idx="140">
                  <c:v>44991</c:v>
                </c:pt>
                <c:pt idx="141">
                  <c:v>44992</c:v>
                </c:pt>
                <c:pt idx="142">
                  <c:v>44993</c:v>
                </c:pt>
                <c:pt idx="143">
                  <c:v>44994</c:v>
                </c:pt>
                <c:pt idx="144">
                  <c:v>44995</c:v>
                </c:pt>
                <c:pt idx="145">
                  <c:v>44998</c:v>
                </c:pt>
                <c:pt idx="146">
                  <c:v>44999</c:v>
                </c:pt>
                <c:pt idx="147">
                  <c:v>45000</c:v>
                </c:pt>
                <c:pt idx="148">
                  <c:v>45001</c:v>
                </c:pt>
                <c:pt idx="149">
                  <c:v>45002</c:v>
                </c:pt>
                <c:pt idx="150">
                  <c:v>45005</c:v>
                </c:pt>
                <c:pt idx="151">
                  <c:v>45006</c:v>
                </c:pt>
                <c:pt idx="152">
                  <c:v>45007</c:v>
                </c:pt>
                <c:pt idx="153">
                  <c:v>45008</c:v>
                </c:pt>
                <c:pt idx="154">
                  <c:v>45009</c:v>
                </c:pt>
                <c:pt idx="155">
                  <c:v>45012</c:v>
                </c:pt>
                <c:pt idx="156">
                  <c:v>45013</c:v>
                </c:pt>
                <c:pt idx="157">
                  <c:v>45014</c:v>
                </c:pt>
                <c:pt idx="158">
                  <c:v>45015</c:v>
                </c:pt>
                <c:pt idx="159">
                  <c:v>45016</c:v>
                </c:pt>
                <c:pt idx="160">
                  <c:v>45019</c:v>
                </c:pt>
                <c:pt idx="161">
                  <c:v>45020</c:v>
                </c:pt>
                <c:pt idx="162">
                  <c:v>45021</c:v>
                </c:pt>
                <c:pt idx="163">
                  <c:v>45022</c:v>
                </c:pt>
                <c:pt idx="164">
                  <c:v>45027</c:v>
                </c:pt>
                <c:pt idx="165">
                  <c:v>45028</c:v>
                </c:pt>
                <c:pt idx="166">
                  <c:v>45029</c:v>
                </c:pt>
                <c:pt idx="167">
                  <c:v>45030</c:v>
                </c:pt>
                <c:pt idx="168">
                  <c:v>45033</c:v>
                </c:pt>
                <c:pt idx="169">
                  <c:v>45034</c:v>
                </c:pt>
                <c:pt idx="170">
                  <c:v>45035</c:v>
                </c:pt>
                <c:pt idx="171">
                  <c:v>45036</c:v>
                </c:pt>
                <c:pt idx="172">
                  <c:v>45037</c:v>
                </c:pt>
                <c:pt idx="173">
                  <c:v>45040</c:v>
                </c:pt>
                <c:pt idx="174">
                  <c:v>45041</c:v>
                </c:pt>
                <c:pt idx="175">
                  <c:v>45042</c:v>
                </c:pt>
                <c:pt idx="176">
                  <c:v>45043</c:v>
                </c:pt>
                <c:pt idx="177">
                  <c:v>45044</c:v>
                </c:pt>
                <c:pt idx="178">
                  <c:v>45048</c:v>
                </c:pt>
                <c:pt idx="179">
                  <c:v>45049</c:v>
                </c:pt>
                <c:pt idx="180">
                  <c:v>45050</c:v>
                </c:pt>
                <c:pt idx="181">
                  <c:v>45051</c:v>
                </c:pt>
                <c:pt idx="182">
                  <c:v>45054</c:v>
                </c:pt>
                <c:pt idx="183">
                  <c:v>45055</c:v>
                </c:pt>
                <c:pt idx="184">
                  <c:v>45056</c:v>
                </c:pt>
                <c:pt idx="185">
                  <c:v>45057</c:v>
                </c:pt>
                <c:pt idx="186">
                  <c:v>45058</c:v>
                </c:pt>
                <c:pt idx="187">
                  <c:v>45061</c:v>
                </c:pt>
                <c:pt idx="188">
                  <c:v>45062</c:v>
                </c:pt>
                <c:pt idx="189">
                  <c:v>45063</c:v>
                </c:pt>
                <c:pt idx="190">
                  <c:v>45064</c:v>
                </c:pt>
                <c:pt idx="191">
                  <c:v>45065</c:v>
                </c:pt>
                <c:pt idx="192">
                  <c:v>45068</c:v>
                </c:pt>
                <c:pt idx="193">
                  <c:v>45069</c:v>
                </c:pt>
                <c:pt idx="194">
                  <c:v>45070</c:v>
                </c:pt>
                <c:pt idx="195">
                  <c:v>45071</c:v>
                </c:pt>
                <c:pt idx="196">
                  <c:v>45072</c:v>
                </c:pt>
                <c:pt idx="197">
                  <c:v>45075</c:v>
                </c:pt>
                <c:pt idx="198">
                  <c:v>45076</c:v>
                </c:pt>
                <c:pt idx="199">
                  <c:v>45077</c:v>
                </c:pt>
                <c:pt idx="200">
                  <c:v>45078</c:v>
                </c:pt>
                <c:pt idx="201">
                  <c:v>45079</c:v>
                </c:pt>
                <c:pt idx="202">
                  <c:v>45082</c:v>
                </c:pt>
                <c:pt idx="203">
                  <c:v>45083</c:v>
                </c:pt>
                <c:pt idx="204">
                  <c:v>45084</c:v>
                </c:pt>
                <c:pt idx="205">
                  <c:v>45085</c:v>
                </c:pt>
                <c:pt idx="206">
                  <c:v>45086</c:v>
                </c:pt>
                <c:pt idx="207">
                  <c:v>45089</c:v>
                </c:pt>
                <c:pt idx="208">
                  <c:v>45090</c:v>
                </c:pt>
                <c:pt idx="209">
                  <c:v>45091</c:v>
                </c:pt>
                <c:pt idx="210">
                  <c:v>45092</c:v>
                </c:pt>
                <c:pt idx="211">
                  <c:v>45093</c:v>
                </c:pt>
                <c:pt idx="212">
                  <c:v>45096</c:v>
                </c:pt>
                <c:pt idx="213">
                  <c:v>45097</c:v>
                </c:pt>
                <c:pt idx="214">
                  <c:v>45098</c:v>
                </c:pt>
                <c:pt idx="215">
                  <c:v>45099</c:v>
                </c:pt>
                <c:pt idx="216">
                  <c:v>45100</c:v>
                </c:pt>
                <c:pt idx="217">
                  <c:v>45103</c:v>
                </c:pt>
                <c:pt idx="218">
                  <c:v>45104</c:v>
                </c:pt>
                <c:pt idx="219">
                  <c:v>45105</c:v>
                </c:pt>
                <c:pt idx="220">
                  <c:v>45106</c:v>
                </c:pt>
                <c:pt idx="221">
                  <c:v>45107</c:v>
                </c:pt>
                <c:pt idx="222">
                  <c:v>45110</c:v>
                </c:pt>
                <c:pt idx="223">
                  <c:v>45111</c:v>
                </c:pt>
                <c:pt idx="224">
                  <c:v>45112</c:v>
                </c:pt>
                <c:pt idx="225">
                  <c:v>45113</c:v>
                </c:pt>
                <c:pt idx="226">
                  <c:v>45114</c:v>
                </c:pt>
                <c:pt idx="227">
                  <c:v>45117</c:v>
                </c:pt>
                <c:pt idx="228">
                  <c:v>45118</c:v>
                </c:pt>
                <c:pt idx="229">
                  <c:v>45119</c:v>
                </c:pt>
                <c:pt idx="230">
                  <c:v>45120</c:v>
                </c:pt>
                <c:pt idx="231">
                  <c:v>45121</c:v>
                </c:pt>
                <c:pt idx="232">
                  <c:v>45124</c:v>
                </c:pt>
                <c:pt idx="233">
                  <c:v>45125</c:v>
                </c:pt>
                <c:pt idx="234">
                  <c:v>45126</c:v>
                </c:pt>
                <c:pt idx="235">
                  <c:v>45127</c:v>
                </c:pt>
                <c:pt idx="236">
                  <c:v>45128</c:v>
                </c:pt>
                <c:pt idx="237">
                  <c:v>45131</c:v>
                </c:pt>
                <c:pt idx="238">
                  <c:v>45132</c:v>
                </c:pt>
                <c:pt idx="239">
                  <c:v>45133</c:v>
                </c:pt>
                <c:pt idx="240">
                  <c:v>45134</c:v>
                </c:pt>
                <c:pt idx="241">
                  <c:v>45135</c:v>
                </c:pt>
                <c:pt idx="242">
                  <c:v>45138</c:v>
                </c:pt>
                <c:pt idx="243">
                  <c:v>45139</c:v>
                </c:pt>
                <c:pt idx="244">
                  <c:v>45140</c:v>
                </c:pt>
                <c:pt idx="245">
                  <c:v>45141</c:v>
                </c:pt>
                <c:pt idx="246">
                  <c:v>45142</c:v>
                </c:pt>
                <c:pt idx="247">
                  <c:v>45145</c:v>
                </c:pt>
                <c:pt idx="248">
                  <c:v>45146</c:v>
                </c:pt>
                <c:pt idx="249">
                  <c:v>45147</c:v>
                </c:pt>
                <c:pt idx="250">
                  <c:v>45148</c:v>
                </c:pt>
                <c:pt idx="251">
                  <c:v>45149</c:v>
                </c:pt>
                <c:pt idx="252">
                  <c:v>45152</c:v>
                </c:pt>
                <c:pt idx="253">
                  <c:v>45153</c:v>
                </c:pt>
                <c:pt idx="254">
                  <c:v>45154</c:v>
                </c:pt>
                <c:pt idx="255">
                  <c:v>45155</c:v>
                </c:pt>
                <c:pt idx="256">
                  <c:v>45156</c:v>
                </c:pt>
                <c:pt idx="257">
                  <c:v>45159</c:v>
                </c:pt>
                <c:pt idx="258">
                  <c:v>45160</c:v>
                </c:pt>
                <c:pt idx="259">
                  <c:v>45161</c:v>
                </c:pt>
                <c:pt idx="260">
                  <c:v>45162</c:v>
                </c:pt>
                <c:pt idx="261">
                  <c:v>45163</c:v>
                </c:pt>
                <c:pt idx="262">
                  <c:v>45166</c:v>
                </c:pt>
                <c:pt idx="263">
                  <c:v>45167</c:v>
                </c:pt>
                <c:pt idx="264">
                  <c:v>45168</c:v>
                </c:pt>
                <c:pt idx="265">
                  <c:v>45169</c:v>
                </c:pt>
                <c:pt idx="266">
                  <c:v>45170</c:v>
                </c:pt>
                <c:pt idx="267">
                  <c:v>45173</c:v>
                </c:pt>
                <c:pt idx="268">
                  <c:v>45174</c:v>
                </c:pt>
                <c:pt idx="269">
                  <c:v>45175</c:v>
                </c:pt>
                <c:pt idx="270">
                  <c:v>45176</c:v>
                </c:pt>
                <c:pt idx="271">
                  <c:v>45177</c:v>
                </c:pt>
                <c:pt idx="272">
                  <c:v>45180</c:v>
                </c:pt>
                <c:pt idx="273">
                  <c:v>45181</c:v>
                </c:pt>
                <c:pt idx="274">
                  <c:v>45182</c:v>
                </c:pt>
                <c:pt idx="275">
                  <c:v>45183</c:v>
                </c:pt>
                <c:pt idx="276">
                  <c:v>45184</c:v>
                </c:pt>
                <c:pt idx="277">
                  <c:v>45187</c:v>
                </c:pt>
                <c:pt idx="278">
                  <c:v>45188</c:v>
                </c:pt>
                <c:pt idx="279">
                  <c:v>45189</c:v>
                </c:pt>
                <c:pt idx="280">
                  <c:v>45190</c:v>
                </c:pt>
                <c:pt idx="281">
                  <c:v>45191</c:v>
                </c:pt>
                <c:pt idx="282">
                  <c:v>45194</c:v>
                </c:pt>
                <c:pt idx="283">
                  <c:v>45195</c:v>
                </c:pt>
                <c:pt idx="284">
                  <c:v>45196</c:v>
                </c:pt>
                <c:pt idx="285">
                  <c:v>45197</c:v>
                </c:pt>
                <c:pt idx="286">
                  <c:v>45198</c:v>
                </c:pt>
                <c:pt idx="287">
                  <c:v>45201</c:v>
                </c:pt>
                <c:pt idx="288">
                  <c:v>45202</c:v>
                </c:pt>
                <c:pt idx="289">
                  <c:v>45203</c:v>
                </c:pt>
                <c:pt idx="290">
                  <c:v>45204</c:v>
                </c:pt>
                <c:pt idx="291">
                  <c:v>45205</c:v>
                </c:pt>
                <c:pt idx="292">
                  <c:v>45208</c:v>
                </c:pt>
                <c:pt idx="293">
                  <c:v>45209</c:v>
                </c:pt>
                <c:pt idx="294">
                  <c:v>45210</c:v>
                </c:pt>
                <c:pt idx="295">
                  <c:v>45211</c:v>
                </c:pt>
                <c:pt idx="296">
                  <c:v>45212</c:v>
                </c:pt>
                <c:pt idx="297">
                  <c:v>45215</c:v>
                </c:pt>
                <c:pt idx="298">
                  <c:v>45216</c:v>
                </c:pt>
                <c:pt idx="299">
                  <c:v>45217</c:v>
                </c:pt>
                <c:pt idx="300">
                  <c:v>45218</c:v>
                </c:pt>
                <c:pt idx="301">
                  <c:v>45219</c:v>
                </c:pt>
                <c:pt idx="302">
                  <c:v>45222</c:v>
                </c:pt>
                <c:pt idx="303">
                  <c:v>45223</c:v>
                </c:pt>
                <c:pt idx="304">
                  <c:v>45224</c:v>
                </c:pt>
                <c:pt idx="305">
                  <c:v>45225</c:v>
                </c:pt>
                <c:pt idx="306">
                  <c:v>45226</c:v>
                </c:pt>
              </c:numCache>
            </c:numRef>
          </c:cat>
          <c:val>
            <c:numRef>
              <c:f>'daily prices (2)'!$H$414:$H$720</c:f>
              <c:numCache>
                <c:formatCode>0.00</c:formatCode>
                <c:ptCount val="307"/>
                <c:pt idx="0">
                  <c:v>22158</c:v>
                </c:pt>
                <c:pt idx="1">
                  <c:v>21807</c:v>
                </c:pt>
                <c:pt idx="2">
                  <c:v>21704</c:v>
                </c:pt>
                <c:pt idx="3">
                  <c:v>22176.5</c:v>
                </c:pt>
                <c:pt idx="4">
                  <c:v>22253</c:v>
                </c:pt>
                <c:pt idx="5">
                  <c:v>21656</c:v>
                </c:pt>
                <c:pt idx="6">
                  <c:v>21263</c:v>
                </c:pt>
                <c:pt idx="7">
                  <c:v>21578</c:v>
                </c:pt>
                <c:pt idx="8">
                  <c:v>21540</c:v>
                </c:pt>
                <c:pt idx="9">
                  <c:v>21578</c:v>
                </c:pt>
                <c:pt idx="10">
                  <c:v>21273</c:v>
                </c:pt>
                <c:pt idx="11">
                  <c:v>21323</c:v>
                </c:pt>
                <c:pt idx="12">
                  <c:v>20249</c:v>
                </c:pt>
                <c:pt idx="13">
                  <c:v>20467</c:v>
                </c:pt>
                <c:pt idx="14">
                  <c:v>21424.01</c:v>
                </c:pt>
                <c:pt idx="15">
                  <c:v>21532</c:v>
                </c:pt>
                <c:pt idx="16">
                  <c:v>21522</c:v>
                </c:pt>
                <c:pt idx="17">
                  <c:v>21716</c:v>
                </c:pt>
                <c:pt idx="18">
                  <c:v>22959</c:v>
                </c:pt>
                <c:pt idx="19">
                  <c:v>24537</c:v>
                </c:pt>
                <c:pt idx="20">
                  <c:v>24257</c:v>
                </c:pt>
                <c:pt idx="21">
                  <c:v>24184</c:v>
                </c:pt>
                <c:pt idx="22">
                  <c:v>23096</c:v>
                </c:pt>
                <c:pt idx="23">
                  <c:v>24229</c:v>
                </c:pt>
                <c:pt idx="24">
                  <c:v>24556</c:v>
                </c:pt>
                <c:pt idx="25">
                  <c:v>24913</c:v>
                </c:pt>
                <c:pt idx="26">
                  <c:v>24882</c:v>
                </c:pt>
                <c:pt idx="27">
                  <c:v>24482</c:v>
                </c:pt>
                <c:pt idx="28">
                  <c:v>23297.5</c:v>
                </c:pt>
                <c:pt idx="29">
                  <c:v>22039</c:v>
                </c:pt>
                <c:pt idx="30">
                  <c:v>21723</c:v>
                </c:pt>
                <c:pt idx="31">
                  <c:v>21693</c:v>
                </c:pt>
                <c:pt idx="32">
                  <c:v>22250</c:v>
                </c:pt>
                <c:pt idx="33">
                  <c:v>21012</c:v>
                </c:pt>
                <c:pt idx="34">
                  <c:v>21141</c:v>
                </c:pt>
                <c:pt idx="35">
                  <c:v>21934</c:v>
                </c:pt>
                <c:pt idx="36">
                  <c:v>22588</c:v>
                </c:pt>
                <c:pt idx="37">
                  <c:v>22350</c:v>
                </c:pt>
                <c:pt idx="38">
                  <c:v>22415</c:v>
                </c:pt>
                <c:pt idx="39">
                  <c:v>22260</c:v>
                </c:pt>
                <c:pt idx="40">
                  <c:v>22045</c:v>
                </c:pt>
                <c:pt idx="41">
                  <c:v>22292</c:v>
                </c:pt>
                <c:pt idx="42">
                  <c:v>22427</c:v>
                </c:pt>
                <c:pt idx="43">
                  <c:v>21777</c:v>
                </c:pt>
                <c:pt idx="44">
                  <c:v>21565</c:v>
                </c:pt>
                <c:pt idx="45">
                  <c:v>22060</c:v>
                </c:pt>
                <c:pt idx="46">
                  <c:v>21945</c:v>
                </c:pt>
                <c:pt idx="47">
                  <c:v>21650</c:v>
                </c:pt>
                <c:pt idx="48">
                  <c:v>22190</c:v>
                </c:pt>
                <c:pt idx="49">
                  <c:v>22350</c:v>
                </c:pt>
                <c:pt idx="50">
                  <c:v>22520</c:v>
                </c:pt>
                <c:pt idx="51">
                  <c:v>22670</c:v>
                </c:pt>
                <c:pt idx="52">
                  <c:v>22384</c:v>
                </c:pt>
                <c:pt idx="53">
                  <c:v>22134</c:v>
                </c:pt>
                <c:pt idx="54">
                  <c:v>21900</c:v>
                </c:pt>
                <c:pt idx="55">
                  <c:v>23450</c:v>
                </c:pt>
                <c:pt idx="56">
                  <c:v>24010</c:v>
                </c:pt>
                <c:pt idx="57">
                  <c:v>22750</c:v>
                </c:pt>
                <c:pt idx="58">
                  <c:v>23800</c:v>
                </c:pt>
                <c:pt idx="59">
                  <c:v>24012</c:v>
                </c:pt>
                <c:pt idx="60">
                  <c:v>24688</c:v>
                </c:pt>
                <c:pt idx="61">
                  <c:v>25949</c:v>
                </c:pt>
                <c:pt idx="62">
                  <c:v>25949</c:v>
                </c:pt>
                <c:pt idx="63">
                  <c:v>28840</c:v>
                </c:pt>
                <c:pt idx="64">
                  <c:v>30254</c:v>
                </c:pt>
                <c:pt idx="65">
                  <c:v>27532</c:v>
                </c:pt>
                <c:pt idx="66">
                  <c:v>27532</c:v>
                </c:pt>
                <c:pt idx="67">
                  <c:v>25605</c:v>
                </c:pt>
                <c:pt idx="68">
                  <c:v>25140</c:v>
                </c:pt>
                <c:pt idx="69">
                  <c:v>26020</c:v>
                </c:pt>
                <c:pt idx="70">
                  <c:v>26010</c:v>
                </c:pt>
                <c:pt idx="71">
                  <c:v>26100</c:v>
                </c:pt>
                <c:pt idx="72">
                  <c:v>25416</c:v>
                </c:pt>
                <c:pt idx="73">
                  <c:v>25639</c:v>
                </c:pt>
                <c:pt idx="74">
                  <c:v>26940</c:v>
                </c:pt>
                <c:pt idx="75">
                  <c:v>26805</c:v>
                </c:pt>
                <c:pt idx="76">
                  <c:v>27310</c:v>
                </c:pt>
                <c:pt idx="77">
                  <c:v>28150</c:v>
                </c:pt>
                <c:pt idx="78">
                  <c:v>28680</c:v>
                </c:pt>
                <c:pt idx="79">
                  <c:v>29271</c:v>
                </c:pt>
                <c:pt idx="80">
                  <c:v>30660</c:v>
                </c:pt>
                <c:pt idx="81">
                  <c:v>29410</c:v>
                </c:pt>
                <c:pt idx="82">
                  <c:v>28810</c:v>
                </c:pt>
                <c:pt idx="83">
                  <c:v>29375</c:v>
                </c:pt>
                <c:pt idx="84">
                  <c:v>28287</c:v>
                </c:pt>
                <c:pt idx="85">
                  <c:v>28350</c:v>
                </c:pt>
                <c:pt idx="86">
                  <c:v>28255</c:v>
                </c:pt>
                <c:pt idx="87">
                  <c:v>28265</c:v>
                </c:pt>
                <c:pt idx="88">
                  <c:v>27235</c:v>
                </c:pt>
                <c:pt idx="89">
                  <c:v>21830</c:v>
                </c:pt>
                <c:pt idx="90">
                  <c:v>29750</c:v>
                </c:pt>
                <c:pt idx="91">
                  <c:v>29330</c:v>
                </c:pt>
                <c:pt idx="92">
                  <c:v>29800</c:v>
                </c:pt>
                <c:pt idx="93">
                  <c:v>30390</c:v>
                </c:pt>
                <c:pt idx="94">
                  <c:v>30431</c:v>
                </c:pt>
                <c:pt idx="95">
                  <c:v>30048</c:v>
                </c:pt>
                <c:pt idx="96">
                  <c:v>31118</c:v>
                </c:pt>
                <c:pt idx="97">
                  <c:v>29200</c:v>
                </c:pt>
                <c:pt idx="98">
                  <c:v>27995</c:v>
                </c:pt>
                <c:pt idx="99">
                  <c:v>27748</c:v>
                </c:pt>
                <c:pt idx="100">
                  <c:v>27434</c:v>
                </c:pt>
                <c:pt idx="101">
                  <c:v>27270</c:v>
                </c:pt>
                <c:pt idx="102">
                  <c:v>26515</c:v>
                </c:pt>
                <c:pt idx="103">
                  <c:v>26780</c:v>
                </c:pt>
                <c:pt idx="104">
                  <c:v>26795</c:v>
                </c:pt>
                <c:pt idx="105">
                  <c:v>27217</c:v>
                </c:pt>
                <c:pt idx="106">
                  <c:v>29346</c:v>
                </c:pt>
                <c:pt idx="107">
                  <c:v>27844</c:v>
                </c:pt>
                <c:pt idx="108">
                  <c:v>27780</c:v>
                </c:pt>
                <c:pt idx="109">
                  <c:v>28650</c:v>
                </c:pt>
                <c:pt idx="110">
                  <c:v>28500</c:v>
                </c:pt>
                <c:pt idx="111">
                  <c:v>28765</c:v>
                </c:pt>
                <c:pt idx="112">
                  <c:v>29095</c:v>
                </c:pt>
                <c:pt idx="113">
                  <c:v>29490</c:v>
                </c:pt>
                <c:pt idx="114">
                  <c:v>29010</c:v>
                </c:pt>
                <c:pt idx="115">
                  <c:v>29785</c:v>
                </c:pt>
                <c:pt idx="116">
                  <c:v>29350</c:v>
                </c:pt>
                <c:pt idx="117">
                  <c:v>30060</c:v>
                </c:pt>
                <c:pt idx="118">
                  <c:v>28730</c:v>
                </c:pt>
                <c:pt idx="119">
                  <c:v>29110</c:v>
                </c:pt>
                <c:pt idx="120">
                  <c:v>27400</c:v>
                </c:pt>
                <c:pt idx="121">
                  <c:v>26810</c:v>
                </c:pt>
                <c:pt idx="122">
                  <c:v>27250</c:v>
                </c:pt>
                <c:pt idx="123">
                  <c:v>27010</c:v>
                </c:pt>
                <c:pt idx="124">
                  <c:v>27450</c:v>
                </c:pt>
                <c:pt idx="125">
                  <c:v>26470</c:v>
                </c:pt>
                <c:pt idx="126">
                  <c:v>26485</c:v>
                </c:pt>
                <c:pt idx="127">
                  <c:v>25990</c:v>
                </c:pt>
                <c:pt idx="128">
                  <c:v>26100</c:v>
                </c:pt>
                <c:pt idx="129">
                  <c:v>25793</c:v>
                </c:pt>
                <c:pt idx="130">
                  <c:v>26520</c:v>
                </c:pt>
                <c:pt idx="131">
                  <c:v>26830</c:v>
                </c:pt>
                <c:pt idx="132">
                  <c:v>26520</c:v>
                </c:pt>
                <c:pt idx="133">
                  <c:v>25275</c:v>
                </c:pt>
                <c:pt idx="134">
                  <c:v>24330</c:v>
                </c:pt>
                <c:pt idx="135">
                  <c:v>25400</c:v>
                </c:pt>
                <c:pt idx="136">
                  <c:v>24890</c:v>
                </c:pt>
                <c:pt idx="137">
                  <c:v>25000</c:v>
                </c:pt>
                <c:pt idx="138">
                  <c:v>24395</c:v>
                </c:pt>
                <c:pt idx="139">
                  <c:v>24570</c:v>
                </c:pt>
                <c:pt idx="140">
                  <c:v>24445</c:v>
                </c:pt>
                <c:pt idx="141">
                  <c:v>24125</c:v>
                </c:pt>
                <c:pt idx="142">
                  <c:v>23925</c:v>
                </c:pt>
                <c:pt idx="143">
                  <c:v>23974</c:v>
                </c:pt>
                <c:pt idx="144">
                  <c:v>22680</c:v>
                </c:pt>
                <c:pt idx="145">
                  <c:v>23180</c:v>
                </c:pt>
                <c:pt idx="146">
                  <c:v>23010</c:v>
                </c:pt>
                <c:pt idx="147">
                  <c:v>22880</c:v>
                </c:pt>
                <c:pt idx="148">
                  <c:v>23365</c:v>
                </c:pt>
                <c:pt idx="149">
                  <c:v>23580</c:v>
                </c:pt>
                <c:pt idx="150">
                  <c:v>22795</c:v>
                </c:pt>
                <c:pt idx="151">
                  <c:v>22475</c:v>
                </c:pt>
                <c:pt idx="152">
                  <c:v>22765</c:v>
                </c:pt>
                <c:pt idx="153">
                  <c:v>22535</c:v>
                </c:pt>
                <c:pt idx="154">
                  <c:v>22750</c:v>
                </c:pt>
                <c:pt idx="155">
                  <c:v>23905</c:v>
                </c:pt>
                <c:pt idx="156">
                  <c:v>23720</c:v>
                </c:pt>
                <c:pt idx="157">
                  <c:v>23690</c:v>
                </c:pt>
                <c:pt idx="158">
                  <c:v>23125</c:v>
                </c:pt>
                <c:pt idx="159">
                  <c:v>23775</c:v>
                </c:pt>
                <c:pt idx="160">
                  <c:v>23165</c:v>
                </c:pt>
                <c:pt idx="161">
                  <c:v>23255</c:v>
                </c:pt>
                <c:pt idx="162">
                  <c:v>22540</c:v>
                </c:pt>
                <c:pt idx="163">
                  <c:v>22900</c:v>
                </c:pt>
                <c:pt idx="164">
                  <c:v>23475</c:v>
                </c:pt>
                <c:pt idx="165">
                  <c:v>23600</c:v>
                </c:pt>
                <c:pt idx="166">
                  <c:v>24060</c:v>
                </c:pt>
                <c:pt idx="167">
                  <c:v>24650</c:v>
                </c:pt>
                <c:pt idx="168">
                  <c:v>24655</c:v>
                </c:pt>
                <c:pt idx="169">
                  <c:v>25310</c:v>
                </c:pt>
                <c:pt idx="170">
                  <c:v>25555</c:v>
                </c:pt>
                <c:pt idx="171">
                  <c:v>24855</c:v>
                </c:pt>
                <c:pt idx="172">
                  <c:v>24155</c:v>
                </c:pt>
                <c:pt idx="173">
                  <c:v>24265</c:v>
                </c:pt>
                <c:pt idx="174">
                  <c:v>23435</c:v>
                </c:pt>
                <c:pt idx="175">
                  <c:v>23700</c:v>
                </c:pt>
                <c:pt idx="176">
                  <c:v>23925</c:v>
                </c:pt>
                <c:pt idx="177">
                  <c:v>24025</c:v>
                </c:pt>
                <c:pt idx="178">
                  <c:v>24855</c:v>
                </c:pt>
                <c:pt idx="179">
                  <c:v>24710</c:v>
                </c:pt>
                <c:pt idx="180">
                  <c:v>24280</c:v>
                </c:pt>
                <c:pt idx="181">
                  <c:v>24705</c:v>
                </c:pt>
                <c:pt idx="182">
                  <c:v>23900</c:v>
                </c:pt>
                <c:pt idx="183">
                  <c:v>23640</c:v>
                </c:pt>
                <c:pt idx="184">
                  <c:v>22355</c:v>
                </c:pt>
                <c:pt idx="185">
                  <c:v>21970</c:v>
                </c:pt>
                <c:pt idx="186">
                  <c:v>22080</c:v>
                </c:pt>
                <c:pt idx="187">
                  <c:v>21705</c:v>
                </c:pt>
                <c:pt idx="188">
                  <c:v>21050</c:v>
                </c:pt>
                <c:pt idx="189">
                  <c:v>21235</c:v>
                </c:pt>
                <c:pt idx="190">
                  <c:v>21150</c:v>
                </c:pt>
                <c:pt idx="191">
                  <c:v>21095</c:v>
                </c:pt>
                <c:pt idx="192">
                  <c:v>21150</c:v>
                </c:pt>
                <c:pt idx="193">
                  <c:v>20850</c:v>
                </c:pt>
                <c:pt idx="194">
                  <c:v>20950</c:v>
                </c:pt>
                <c:pt idx="195">
                  <c:v>21100</c:v>
                </c:pt>
                <c:pt idx="196">
                  <c:v>21035</c:v>
                </c:pt>
                <c:pt idx="197">
                  <c:v>21330</c:v>
                </c:pt>
                <c:pt idx="198">
                  <c:v>20625</c:v>
                </c:pt>
                <c:pt idx="199">
                  <c:v>20920</c:v>
                </c:pt>
                <c:pt idx="200">
                  <c:v>21525</c:v>
                </c:pt>
                <c:pt idx="201">
                  <c:v>20695</c:v>
                </c:pt>
                <c:pt idx="202">
                  <c:v>21020</c:v>
                </c:pt>
                <c:pt idx="203">
                  <c:v>21189</c:v>
                </c:pt>
                <c:pt idx="204">
                  <c:v>21155</c:v>
                </c:pt>
                <c:pt idx="205">
                  <c:v>21110</c:v>
                </c:pt>
                <c:pt idx="206">
                  <c:v>21155</c:v>
                </c:pt>
                <c:pt idx="207">
                  <c:v>21010</c:v>
                </c:pt>
                <c:pt idx="208">
                  <c:v>22355</c:v>
                </c:pt>
                <c:pt idx="209">
                  <c:v>22440</c:v>
                </c:pt>
                <c:pt idx="210">
                  <c:v>23160</c:v>
                </c:pt>
                <c:pt idx="211">
                  <c:v>22575</c:v>
                </c:pt>
                <c:pt idx="212">
                  <c:v>22295</c:v>
                </c:pt>
                <c:pt idx="213">
                  <c:v>21955</c:v>
                </c:pt>
                <c:pt idx="214">
                  <c:v>21275</c:v>
                </c:pt>
                <c:pt idx="215">
                  <c:v>21125</c:v>
                </c:pt>
                <c:pt idx="216">
                  <c:v>23120</c:v>
                </c:pt>
                <c:pt idx="217">
                  <c:v>20690</c:v>
                </c:pt>
                <c:pt idx="218">
                  <c:v>20610</c:v>
                </c:pt>
                <c:pt idx="219">
                  <c:v>20100</c:v>
                </c:pt>
                <c:pt idx="220">
                  <c:v>20675</c:v>
                </c:pt>
                <c:pt idx="221">
                  <c:v>20650</c:v>
                </c:pt>
                <c:pt idx="222">
                  <c:v>20520</c:v>
                </c:pt>
                <c:pt idx="223">
                  <c:v>20500</c:v>
                </c:pt>
                <c:pt idx="224">
                  <c:v>21300</c:v>
                </c:pt>
                <c:pt idx="225">
                  <c:v>21275</c:v>
                </c:pt>
                <c:pt idx="226">
                  <c:v>20580</c:v>
                </c:pt>
                <c:pt idx="227">
                  <c:v>21015</c:v>
                </c:pt>
                <c:pt idx="228">
                  <c:v>21070</c:v>
                </c:pt>
                <c:pt idx="229">
                  <c:v>21555</c:v>
                </c:pt>
                <c:pt idx="230">
                  <c:v>21275</c:v>
                </c:pt>
                <c:pt idx="231">
                  <c:v>21275</c:v>
                </c:pt>
                <c:pt idx="232">
                  <c:v>21135</c:v>
                </c:pt>
                <c:pt idx="233">
                  <c:v>20900</c:v>
                </c:pt>
                <c:pt idx="234">
                  <c:v>21550</c:v>
                </c:pt>
                <c:pt idx="235">
                  <c:v>21305</c:v>
                </c:pt>
                <c:pt idx="236">
                  <c:v>21095</c:v>
                </c:pt>
                <c:pt idx="237">
                  <c:v>21360</c:v>
                </c:pt>
                <c:pt idx="238">
                  <c:v>22250</c:v>
                </c:pt>
                <c:pt idx="239">
                  <c:v>21690</c:v>
                </c:pt>
                <c:pt idx="240">
                  <c:v>21780</c:v>
                </c:pt>
                <c:pt idx="241">
                  <c:v>22100</c:v>
                </c:pt>
                <c:pt idx="242">
                  <c:v>22045</c:v>
                </c:pt>
                <c:pt idx="243">
                  <c:v>22280</c:v>
                </c:pt>
                <c:pt idx="244">
                  <c:v>21500</c:v>
                </c:pt>
                <c:pt idx="245">
                  <c:v>21695</c:v>
                </c:pt>
                <c:pt idx="246">
                  <c:v>21310</c:v>
                </c:pt>
                <c:pt idx="247">
                  <c:v>21102</c:v>
                </c:pt>
                <c:pt idx="248">
                  <c:v>21010</c:v>
                </c:pt>
                <c:pt idx="249">
                  <c:v>20540</c:v>
                </c:pt>
                <c:pt idx="250">
                  <c:v>20685</c:v>
                </c:pt>
                <c:pt idx="251">
                  <c:v>20420</c:v>
                </c:pt>
                <c:pt idx="252">
                  <c:v>19768</c:v>
                </c:pt>
                <c:pt idx="253">
                  <c:v>20000</c:v>
                </c:pt>
                <c:pt idx="254">
                  <c:v>20025</c:v>
                </c:pt>
                <c:pt idx="255">
                  <c:v>20405</c:v>
                </c:pt>
                <c:pt idx="256">
                  <c:v>20175</c:v>
                </c:pt>
                <c:pt idx="257">
                  <c:v>20545</c:v>
                </c:pt>
                <c:pt idx="258">
                  <c:v>20215</c:v>
                </c:pt>
                <c:pt idx="259">
                  <c:v>20770</c:v>
                </c:pt>
                <c:pt idx="260">
                  <c:v>20900</c:v>
                </c:pt>
                <c:pt idx="261">
                  <c:v>20770</c:v>
                </c:pt>
                <c:pt idx="262">
                  <c:v>20640</c:v>
                </c:pt>
                <c:pt idx="263">
                  <c:v>20683</c:v>
                </c:pt>
                <c:pt idx="264">
                  <c:v>20545</c:v>
                </c:pt>
                <c:pt idx="265">
                  <c:v>20545</c:v>
                </c:pt>
                <c:pt idx="266">
                  <c:v>21010</c:v>
                </c:pt>
                <c:pt idx="267">
                  <c:v>20965</c:v>
                </c:pt>
                <c:pt idx="268">
                  <c:v>20955</c:v>
                </c:pt>
                <c:pt idx="269">
                  <c:v>20593</c:v>
                </c:pt>
                <c:pt idx="270">
                  <c:v>20130</c:v>
                </c:pt>
                <c:pt idx="271">
                  <c:v>20240</c:v>
                </c:pt>
                <c:pt idx="272">
                  <c:v>20140</c:v>
                </c:pt>
                <c:pt idx="273">
                  <c:v>19830</c:v>
                </c:pt>
                <c:pt idx="274">
                  <c:v>20140</c:v>
                </c:pt>
                <c:pt idx="275">
                  <c:v>20305</c:v>
                </c:pt>
                <c:pt idx="276">
                  <c:v>20000</c:v>
                </c:pt>
                <c:pt idx="277">
                  <c:v>19775</c:v>
                </c:pt>
                <c:pt idx="278">
                  <c:v>19900</c:v>
                </c:pt>
                <c:pt idx="279">
                  <c:v>19460</c:v>
                </c:pt>
                <c:pt idx="280">
                  <c:v>19265</c:v>
                </c:pt>
                <c:pt idx="281">
                  <c:v>19325</c:v>
                </c:pt>
                <c:pt idx="282">
                  <c:v>19145</c:v>
                </c:pt>
                <c:pt idx="283">
                  <c:v>18620</c:v>
                </c:pt>
                <c:pt idx="284">
                  <c:v>18940</c:v>
                </c:pt>
                <c:pt idx="285">
                  <c:v>18745</c:v>
                </c:pt>
                <c:pt idx="286">
                  <c:v>18690</c:v>
                </c:pt>
                <c:pt idx="287">
                  <c:v>18800</c:v>
                </c:pt>
                <c:pt idx="288">
                  <c:v>18635</c:v>
                </c:pt>
                <c:pt idx="289">
                  <c:v>18695</c:v>
                </c:pt>
                <c:pt idx="290">
                  <c:v>18445</c:v>
                </c:pt>
                <c:pt idx="291">
                  <c:v>18585</c:v>
                </c:pt>
                <c:pt idx="292">
                  <c:v>18815</c:v>
                </c:pt>
                <c:pt idx="293">
                  <c:v>18635</c:v>
                </c:pt>
                <c:pt idx="294">
                  <c:v>18550</c:v>
                </c:pt>
                <c:pt idx="295">
                  <c:v>18750</c:v>
                </c:pt>
                <c:pt idx="296">
                  <c:v>18765</c:v>
                </c:pt>
                <c:pt idx="297">
                  <c:v>18555</c:v>
                </c:pt>
                <c:pt idx="298">
                  <c:v>18680</c:v>
                </c:pt>
                <c:pt idx="299">
                  <c:v>18505</c:v>
                </c:pt>
                <c:pt idx="300">
                  <c:v>18480</c:v>
                </c:pt>
                <c:pt idx="301">
                  <c:v>18575</c:v>
                </c:pt>
                <c:pt idx="302">
                  <c:v>18310</c:v>
                </c:pt>
                <c:pt idx="303">
                  <c:v>18250</c:v>
                </c:pt>
                <c:pt idx="304">
                  <c:v>18100</c:v>
                </c:pt>
                <c:pt idx="305">
                  <c:v>18100</c:v>
                </c:pt>
                <c:pt idx="306">
                  <c:v>18360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089-44B9-BDE7-8092A10A25A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621221471"/>
        <c:axId val="825656431"/>
      </c:lineChart>
      <c:dateAx>
        <c:axId val="621221471"/>
        <c:scaling>
          <c:orientation val="minMax"/>
        </c:scaling>
        <c:delete val="0"/>
        <c:axPos val="b"/>
        <c:numFmt formatCode="[$-409]d\-mmm;@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none" spc="0" normalizeH="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825656431"/>
        <c:crosses val="autoZero"/>
        <c:auto val="1"/>
        <c:lblOffset val="100"/>
        <c:baseTimeUnit val="days"/>
      </c:dateAx>
      <c:valAx>
        <c:axId val="82565643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  <a:alpha val="54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621221471"/>
        <c:crosses val="autoZero"/>
        <c:crossBetween val="between"/>
      </c:valAx>
      <c:spPr>
        <a:pattFill prst="ltDnDiag">
          <a:fgClr>
            <a:schemeClr val="dk1">
              <a:lumMod val="15000"/>
              <a:lumOff val="85000"/>
            </a:schemeClr>
          </a:fgClr>
          <a:bgClr>
            <a:schemeClr val="lt1"/>
          </a:bgClr>
        </a:pattFill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lt1"/>
    </a:solid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Sheet1!$A$12</c:f>
              <c:strCache>
                <c:ptCount val="1"/>
                <c:pt idx="0">
                  <c:v>FCAs (USD Equivalence @interbank rate)</c:v>
                </c:pt>
              </c:strCache>
            </c:strRef>
          </c:tx>
          <c:spPr>
            <a:solidFill>
              <a:srgbClr val="002060"/>
            </a:solidFill>
            <a:ln>
              <a:noFill/>
            </a:ln>
            <a:effectLst/>
          </c:spPr>
          <c:invertIfNegative val="0"/>
          <c:cat>
            <c:numRef>
              <c:f>Sheet1!$B$11:$BE$11</c:f>
              <c:numCache>
                <c:formatCode>[$-409]mmm\-yy;@</c:formatCode>
                <c:ptCount val="56"/>
                <c:pt idx="0">
                  <c:v>43435</c:v>
                </c:pt>
                <c:pt idx="1">
                  <c:v>43466</c:v>
                </c:pt>
                <c:pt idx="2">
                  <c:v>43497</c:v>
                </c:pt>
                <c:pt idx="3">
                  <c:v>43525</c:v>
                </c:pt>
                <c:pt idx="4">
                  <c:v>43556</c:v>
                </c:pt>
                <c:pt idx="5">
                  <c:v>43586</c:v>
                </c:pt>
                <c:pt idx="6">
                  <c:v>43617</c:v>
                </c:pt>
                <c:pt idx="7">
                  <c:v>43647</c:v>
                </c:pt>
                <c:pt idx="8">
                  <c:v>43678</c:v>
                </c:pt>
                <c:pt idx="9">
                  <c:v>43709</c:v>
                </c:pt>
                <c:pt idx="10">
                  <c:v>43739</c:v>
                </c:pt>
                <c:pt idx="11">
                  <c:v>43770</c:v>
                </c:pt>
                <c:pt idx="12">
                  <c:v>43800</c:v>
                </c:pt>
                <c:pt idx="13">
                  <c:v>43831</c:v>
                </c:pt>
                <c:pt idx="14">
                  <c:v>43862</c:v>
                </c:pt>
                <c:pt idx="15">
                  <c:v>43891</c:v>
                </c:pt>
                <c:pt idx="16">
                  <c:v>43922</c:v>
                </c:pt>
                <c:pt idx="17">
                  <c:v>43952</c:v>
                </c:pt>
                <c:pt idx="18">
                  <c:v>43983</c:v>
                </c:pt>
                <c:pt idx="19">
                  <c:v>44013</c:v>
                </c:pt>
                <c:pt idx="20">
                  <c:v>44044</c:v>
                </c:pt>
                <c:pt idx="21">
                  <c:v>44075</c:v>
                </c:pt>
                <c:pt idx="22">
                  <c:v>44105</c:v>
                </c:pt>
                <c:pt idx="23">
                  <c:v>44136</c:v>
                </c:pt>
                <c:pt idx="24">
                  <c:v>44166</c:v>
                </c:pt>
                <c:pt idx="25">
                  <c:v>44197</c:v>
                </c:pt>
                <c:pt idx="26">
                  <c:v>44228</c:v>
                </c:pt>
                <c:pt idx="27">
                  <c:v>44256</c:v>
                </c:pt>
                <c:pt idx="28">
                  <c:v>44287</c:v>
                </c:pt>
                <c:pt idx="29">
                  <c:v>44317</c:v>
                </c:pt>
                <c:pt idx="30">
                  <c:v>44348</c:v>
                </c:pt>
                <c:pt idx="31">
                  <c:v>44378</c:v>
                </c:pt>
                <c:pt idx="32">
                  <c:v>44409</c:v>
                </c:pt>
                <c:pt idx="33">
                  <c:v>44440</c:v>
                </c:pt>
                <c:pt idx="34">
                  <c:v>44470</c:v>
                </c:pt>
                <c:pt idx="35">
                  <c:v>44501</c:v>
                </c:pt>
                <c:pt idx="36">
                  <c:v>44531</c:v>
                </c:pt>
                <c:pt idx="37">
                  <c:v>44562</c:v>
                </c:pt>
                <c:pt idx="38">
                  <c:v>44593</c:v>
                </c:pt>
                <c:pt idx="39">
                  <c:v>44621</c:v>
                </c:pt>
                <c:pt idx="40">
                  <c:v>44652</c:v>
                </c:pt>
                <c:pt idx="41">
                  <c:v>44682</c:v>
                </c:pt>
                <c:pt idx="42">
                  <c:v>44713</c:v>
                </c:pt>
                <c:pt idx="43">
                  <c:v>44743</c:v>
                </c:pt>
                <c:pt idx="44">
                  <c:v>44774</c:v>
                </c:pt>
                <c:pt idx="45">
                  <c:v>44805</c:v>
                </c:pt>
                <c:pt idx="46">
                  <c:v>44835</c:v>
                </c:pt>
                <c:pt idx="47">
                  <c:v>44866</c:v>
                </c:pt>
                <c:pt idx="48">
                  <c:v>44896</c:v>
                </c:pt>
                <c:pt idx="49">
                  <c:v>44927</c:v>
                </c:pt>
                <c:pt idx="50">
                  <c:v>44958</c:v>
                </c:pt>
                <c:pt idx="51">
                  <c:v>44986</c:v>
                </c:pt>
                <c:pt idx="52">
                  <c:v>45017</c:v>
                </c:pt>
                <c:pt idx="53">
                  <c:v>45047</c:v>
                </c:pt>
                <c:pt idx="54">
                  <c:v>45078</c:v>
                </c:pt>
                <c:pt idx="55">
                  <c:v>45108</c:v>
                </c:pt>
              </c:numCache>
            </c:numRef>
          </c:cat>
          <c:val>
            <c:numRef>
              <c:f>Sheet1!$B$12:$BE$12</c:f>
              <c:numCache>
                <c:formatCode>General</c:formatCode>
                <c:ptCount val="56"/>
                <c:pt idx="0">
                  <c:v>343305.0015926343</c:v>
                </c:pt>
                <c:pt idx="1">
                  <c:v>418087.01596893533</c:v>
                </c:pt>
                <c:pt idx="2">
                  <c:v>476113.19722675934</c:v>
                </c:pt>
                <c:pt idx="3">
                  <c:v>470729.15671103058</c:v>
                </c:pt>
                <c:pt idx="4">
                  <c:v>537649.21334999334</c:v>
                </c:pt>
                <c:pt idx="5">
                  <c:v>575954.58807711431</c:v>
                </c:pt>
                <c:pt idx="6">
                  <c:v>587101.69356243638</c:v>
                </c:pt>
                <c:pt idx="7">
                  <c:v>440811.80078031443</c:v>
                </c:pt>
                <c:pt idx="8">
                  <c:v>535539.81113561371</c:v>
                </c:pt>
                <c:pt idx="9">
                  <c:v>648739.90955565788</c:v>
                </c:pt>
                <c:pt idx="10">
                  <c:v>711728.51052956982</c:v>
                </c:pt>
                <c:pt idx="11">
                  <c:v>705645.73755666462</c:v>
                </c:pt>
                <c:pt idx="12">
                  <c:v>711765.82237172138</c:v>
                </c:pt>
                <c:pt idx="13">
                  <c:v>717932.23881153238</c:v>
                </c:pt>
                <c:pt idx="14">
                  <c:v>695093.86663175491</c:v>
                </c:pt>
                <c:pt idx="15">
                  <c:v>836389.07671595877</c:v>
                </c:pt>
                <c:pt idx="16">
                  <c:v>778523.52656963188</c:v>
                </c:pt>
                <c:pt idx="17">
                  <c:v>999372.89921514748</c:v>
                </c:pt>
                <c:pt idx="18">
                  <c:v>1005989.9917516399</c:v>
                </c:pt>
                <c:pt idx="19">
                  <c:v>1030185.2299571261</c:v>
                </c:pt>
                <c:pt idx="20">
                  <c:v>1031352.6745902054</c:v>
                </c:pt>
                <c:pt idx="21">
                  <c:v>1131958.7419302382</c:v>
                </c:pt>
                <c:pt idx="22">
                  <c:v>1199976.9904077519</c:v>
                </c:pt>
                <c:pt idx="23">
                  <c:v>1248986.3514050157</c:v>
                </c:pt>
                <c:pt idx="24">
                  <c:v>1268227.5602258008</c:v>
                </c:pt>
                <c:pt idx="25">
                  <c:v>1313489.9394271313</c:v>
                </c:pt>
                <c:pt idx="26">
                  <c:v>1307258.28907665</c:v>
                </c:pt>
                <c:pt idx="27">
                  <c:v>1362973.2931842941</c:v>
                </c:pt>
                <c:pt idx="28">
                  <c:v>1393682.5836178206</c:v>
                </c:pt>
                <c:pt idx="29">
                  <c:v>1505489.3659598441</c:v>
                </c:pt>
                <c:pt idx="30">
                  <c:v>1564335.5657400887</c:v>
                </c:pt>
                <c:pt idx="31">
                  <c:v>1648464.291780259</c:v>
                </c:pt>
                <c:pt idx="32">
                  <c:v>1554518.1491339109</c:v>
                </c:pt>
                <c:pt idx="33">
                  <c:v>1723022.4374039208</c:v>
                </c:pt>
                <c:pt idx="34">
                  <c:v>1845988.0080483523</c:v>
                </c:pt>
                <c:pt idx="35">
                  <c:v>1718091.6208353494</c:v>
                </c:pt>
                <c:pt idx="36">
                  <c:v>2035915.4045311539</c:v>
                </c:pt>
                <c:pt idx="37">
                  <c:v>1809620.2013448826</c:v>
                </c:pt>
                <c:pt idx="38">
                  <c:v>1917702.7073915256</c:v>
                </c:pt>
                <c:pt idx="39">
                  <c:v>2055319.5746804751</c:v>
                </c:pt>
                <c:pt idx="40">
                  <c:v>2019083.690624583</c:v>
                </c:pt>
                <c:pt idx="41">
                  <c:v>1971535.1765265535</c:v>
                </c:pt>
                <c:pt idx="42">
                  <c:v>1889872.8695198279</c:v>
                </c:pt>
                <c:pt idx="43">
                  <c:v>1668562.1603003063</c:v>
                </c:pt>
                <c:pt idx="44">
                  <c:v>1956980.065347675</c:v>
                </c:pt>
                <c:pt idx="45">
                  <c:v>2048250.150891176</c:v>
                </c:pt>
                <c:pt idx="46">
                  <c:v>1941966.215649399</c:v>
                </c:pt>
                <c:pt idx="47">
                  <c:v>2025982.4173998719</c:v>
                </c:pt>
                <c:pt idx="48">
                  <c:v>2117973.7034515743</c:v>
                </c:pt>
                <c:pt idx="49">
                  <c:v>2242958.5936769852</c:v>
                </c:pt>
                <c:pt idx="50">
                  <c:v>2191282.2953444663</c:v>
                </c:pt>
                <c:pt idx="51">
                  <c:v>2229444.0569729852</c:v>
                </c:pt>
                <c:pt idx="52">
                  <c:v>2185924.7753679748</c:v>
                </c:pt>
                <c:pt idx="53">
                  <c:v>2188876.3820742574</c:v>
                </c:pt>
                <c:pt idx="54">
                  <c:v>2175627.0651825625</c:v>
                </c:pt>
                <c:pt idx="55">
                  <c:v>2372417.045114453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3DF-43C8-89C6-BCC93D4A27B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94302720"/>
        <c:axId val="531233040"/>
      </c:barChart>
      <c:dateAx>
        <c:axId val="694302720"/>
        <c:scaling>
          <c:orientation val="minMax"/>
        </c:scaling>
        <c:delete val="0"/>
        <c:axPos val="b"/>
        <c:numFmt formatCode="[$-409]mmm\-yy;@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31233040"/>
        <c:crosses val="autoZero"/>
        <c:auto val="1"/>
        <c:lblOffset val="100"/>
        <c:baseTimeUnit val="months"/>
      </c:dateAx>
      <c:valAx>
        <c:axId val="531233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943027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solidFill>
        <a:srgbClr val="000066"/>
      </a:solidFill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051469286800245"/>
          <c:y val="3.7753651773990586E-2"/>
          <c:w val="0.88373668565204566"/>
          <c:h val="0.80840764906821316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5">
                <a:lumMod val="50000"/>
              </a:schemeClr>
            </a:solidFill>
            <a:ln>
              <a:noFill/>
            </a:ln>
            <a:effectLst/>
          </c:spPr>
          <c:invertIfNegative val="0"/>
          <c:cat>
            <c:numRef>
              <c:f>'[Chart in Microsoft PowerPoint]ZWL DIGITAL GOLD COIN PRICE 23'!$B$3:$B$20</c:f>
              <c:numCache>
                <c:formatCode>d\-mmm</c:formatCode>
                <c:ptCount val="18"/>
                <c:pt idx="0">
                  <c:v>45058</c:v>
                </c:pt>
                <c:pt idx="1">
                  <c:v>45064</c:v>
                </c:pt>
                <c:pt idx="2">
                  <c:v>45072</c:v>
                </c:pt>
                <c:pt idx="3">
                  <c:v>45078</c:v>
                </c:pt>
                <c:pt idx="4">
                  <c:v>45085</c:v>
                </c:pt>
                <c:pt idx="5">
                  <c:v>45092</c:v>
                </c:pt>
                <c:pt idx="6">
                  <c:v>45099</c:v>
                </c:pt>
                <c:pt idx="7">
                  <c:v>45106</c:v>
                </c:pt>
                <c:pt idx="8">
                  <c:v>45113</c:v>
                </c:pt>
                <c:pt idx="9">
                  <c:v>45120</c:v>
                </c:pt>
                <c:pt idx="10">
                  <c:v>45127</c:v>
                </c:pt>
                <c:pt idx="11">
                  <c:v>45141</c:v>
                </c:pt>
                <c:pt idx="12">
                  <c:v>45155</c:v>
                </c:pt>
                <c:pt idx="13">
                  <c:v>45169</c:v>
                </c:pt>
                <c:pt idx="14">
                  <c:v>45183</c:v>
                </c:pt>
                <c:pt idx="15">
                  <c:v>45197</c:v>
                </c:pt>
                <c:pt idx="16">
                  <c:v>45211</c:v>
                </c:pt>
                <c:pt idx="17">
                  <c:v>45225</c:v>
                </c:pt>
              </c:numCache>
            </c:numRef>
          </c:cat>
          <c:val>
            <c:numRef>
              <c:f>'[Chart in Microsoft PowerPoint]ZWL DIGITAL GOLD COIN PRICE 23'!$G$3:$G$20</c:f>
              <c:numCache>
                <c:formatCode>_(* #,##0.00_);_(* \(#,##0.00\);_(* "-"??_);_(@_)</c:formatCode>
                <c:ptCount val="18"/>
                <c:pt idx="0">
                  <c:v>139.55920900000001</c:v>
                </c:pt>
                <c:pt idx="1">
                  <c:v>211.16788600000001</c:v>
                </c:pt>
                <c:pt idx="2">
                  <c:v>266.920433</c:v>
                </c:pt>
                <c:pt idx="3">
                  <c:v>288.65688499999999</c:v>
                </c:pt>
                <c:pt idx="4">
                  <c:v>307.25016499999998</c:v>
                </c:pt>
                <c:pt idx="5">
                  <c:v>313.76991900000002</c:v>
                </c:pt>
                <c:pt idx="6">
                  <c:v>320.95190000000002</c:v>
                </c:pt>
                <c:pt idx="7">
                  <c:v>321.504233</c:v>
                </c:pt>
                <c:pt idx="8">
                  <c:v>323.35304100000002</c:v>
                </c:pt>
                <c:pt idx="9">
                  <c:v>324.67994399999998</c:v>
                </c:pt>
                <c:pt idx="10">
                  <c:v>324.90718399999997</c:v>
                </c:pt>
                <c:pt idx="11">
                  <c:v>328.95260999999999</c:v>
                </c:pt>
                <c:pt idx="12">
                  <c:v>329.18799300000001</c:v>
                </c:pt>
                <c:pt idx="13">
                  <c:v>329.89643699999999</c:v>
                </c:pt>
                <c:pt idx="14">
                  <c:v>332.36587400000002</c:v>
                </c:pt>
                <c:pt idx="15">
                  <c:v>349.890671</c:v>
                </c:pt>
                <c:pt idx="16">
                  <c:v>351.57418000000001</c:v>
                </c:pt>
                <c:pt idx="17">
                  <c:v>373.46598499999999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973-484F-A5DA-92635F2B3A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050901184"/>
        <c:axId val="690411632"/>
      </c:barChart>
      <c:catAx>
        <c:axId val="1050901184"/>
        <c:scaling>
          <c:orientation val="minMax"/>
        </c:scaling>
        <c:delete val="0"/>
        <c:axPos val="b"/>
        <c:numFmt formatCode="d\-mmm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690411632"/>
        <c:crosses val="autoZero"/>
        <c:auto val="0"/>
        <c:lblAlgn val="ctr"/>
        <c:lblOffset val="100"/>
        <c:noMultiLvlLbl val="0"/>
      </c:catAx>
      <c:valAx>
        <c:axId val="6904116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* #,##0.00_);_(* \(#,##0.00\);_(* &quot;-&quot;??_);_(@_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10509011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stacked"/>
        <c:varyColors val="0"/>
        <c:ser>
          <c:idx val="3"/>
          <c:order val="3"/>
          <c:tx>
            <c:strRef>
              <c:f>Sheet1!$E$1</c:f>
              <c:strCache>
                <c:ptCount val="1"/>
                <c:pt idx="0">
                  <c:v>Base</c:v>
                </c:pt>
              </c:strCache>
            </c:strRef>
          </c:tx>
          <c:spPr>
            <a:noFill/>
            <a:ln>
              <a:noFill/>
            </a:ln>
            <a:effectLst/>
          </c:spPr>
          <c:cat>
            <c:numRef>
              <c:f>Sheet1!$A$2:$A$25</c:f>
              <c:numCache>
                <c:formatCode>mmm\-yy</c:formatCode>
                <c:ptCount val="24"/>
                <c:pt idx="0">
                  <c:v>44927</c:v>
                </c:pt>
                <c:pt idx="1">
                  <c:v>44958</c:v>
                </c:pt>
                <c:pt idx="2">
                  <c:v>44986</c:v>
                </c:pt>
                <c:pt idx="3">
                  <c:v>45017</c:v>
                </c:pt>
                <c:pt idx="4">
                  <c:v>45047</c:v>
                </c:pt>
                <c:pt idx="5">
                  <c:v>45078</c:v>
                </c:pt>
                <c:pt idx="6">
                  <c:v>45108</c:v>
                </c:pt>
                <c:pt idx="7">
                  <c:v>45139</c:v>
                </c:pt>
                <c:pt idx="8">
                  <c:v>45170</c:v>
                </c:pt>
                <c:pt idx="9">
                  <c:v>45200</c:v>
                </c:pt>
                <c:pt idx="10">
                  <c:v>45231</c:v>
                </c:pt>
                <c:pt idx="11">
                  <c:v>45261</c:v>
                </c:pt>
                <c:pt idx="12">
                  <c:v>45292</c:v>
                </c:pt>
                <c:pt idx="13">
                  <c:v>45323</c:v>
                </c:pt>
                <c:pt idx="14">
                  <c:v>45352</c:v>
                </c:pt>
                <c:pt idx="15">
                  <c:v>45383</c:v>
                </c:pt>
                <c:pt idx="16">
                  <c:v>45413</c:v>
                </c:pt>
                <c:pt idx="17">
                  <c:v>45444</c:v>
                </c:pt>
                <c:pt idx="18">
                  <c:v>45474</c:v>
                </c:pt>
                <c:pt idx="19">
                  <c:v>45505</c:v>
                </c:pt>
                <c:pt idx="20">
                  <c:v>45536</c:v>
                </c:pt>
                <c:pt idx="21">
                  <c:v>45566</c:v>
                </c:pt>
                <c:pt idx="22">
                  <c:v>45597</c:v>
                </c:pt>
                <c:pt idx="23">
                  <c:v>45627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17.8</c:v>
                </c:pt>
                <c:pt idx="10">
                  <c:v>18.739583</c:v>
                </c:pt>
                <c:pt idx="11">
                  <c:v>19.679165999999999</c:v>
                </c:pt>
                <c:pt idx="12">
                  <c:v>20.618748999999998</c:v>
                </c:pt>
                <c:pt idx="13">
                  <c:v>21.558331999999996</c:v>
                </c:pt>
                <c:pt idx="14">
                  <c:v>22.497914999999995</c:v>
                </c:pt>
                <c:pt idx="15">
                  <c:v>23.437497999999994</c:v>
                </c:pt>
                <c:pt idx="16">
                  <c:v>24.377080999999993</c:v>
                </c:pt>
                <c:pt idx="17">
                  <c:v>25.316663999999992</c:v>
                </c:pt>
                <c:pt idx="18">
                  <c:v>26.256246999999991</c:v>
                </c:pt>
                <c:pt idx="19">
                  <c:v>26</c:v>
                </c:pt>
                <c:pt idx="20">
                  <c:v>25</c:v>
                </c:pt>
                <c:pt idx="21">
                  <c:v>23</c:v>
                </c:pt>
                <c:pt idx="22">
                  <c:v>20</c:v>
                </c:pt>
                <c:pt idx="23">
                  <c:v>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368-456E-A531-BCB50AE2929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060062000"/>
        <c:axId val="1019877759"/>
      </c:areaChar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Annual Inflation</c:v>
                </c:pt>
              </c:strCache>
            </c:strRef>
          </c:tx>
          <c:spPr>
            <a:ln w="66675" cap="rnd">
              <a:solidFill>
                <a:schemeClr val="accent1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mmm\-yy</c:formatCode>
                <c:ptCount val="24"/>
                <c:pt idx="0">
                  <c:v>44927</c:v>
                </c:pt>
                <c:pt idx="1">
                  <c:v>44958</c:v>
                </c:pt>
                <c:pt idx="2">
                  <c:v>44986</c:v>
                </c:pt>
                <c:pt idx="3">
                  <c:v>45017</c:v>
                </c:pt>
                <c:pt idx="4">
                  <c:v>45047</c:v>
                </c:pt>
                <c:pt idx="5">
                  <c:v>45078</c:v>
                </c:pt>
                <c:pt idx="6">
                  <c:v>45108</c:v>
                </c:pt>
                <c:pt idx="7">
                  <c:v>45139</c:v>
                </c:pt>
                <c:pt idx="8">
                  <c:v>45170</c:v>
                </c:pt>
                <c:pt idx="9">
                  <c:v>45200</c:v>
                </c:pt>
                <c:pt idx="10">
                  <c:v>45231</c:v>
                </c:pt>
                <c:pt idx="11">
                  <c:v>45261</c:v>
                </c:pt>
                <c:pt idx="12">
                  <c:v>45292</c:v>
                </c:pt>
                <c:pt idx="13">
                  <c:v>45323</c:v>
                </c:pt>
                <c:pt idx="14">
                  <c:v>45352</c:v>
                </c:pt>
                <c:pt idx="15">
                  <c:v>45383</c:v>
                </c:pt>
                <c:pt idx="16">
                  <c:v>45413</c:v>
                </c:pt>
                <c:pt idx="17">
                  <c:v>45444</c:v>
                </c:pt>
                <c:pt idx="18">
                  <c:v>45474</c:v>
                </c:pt>
                <c:pt idx="19">
                  <c:v>45505</c:v>
                </c:pt>
                <c:pt idx="20">
                  <c:v>45536</c:v>
                </c:pt>
                <c:pt idx="21">
                  <c:v>45566</c:v>
                </c:pt>
                <c:pt idx="22">
                  <c:v>45597</c:v>
                </c:pt>
                <c:pt idx="23">
                  <c:v>45627</c:v>
                </c:pt>
              </c:numCache>
            </c:numRef>
          </c:cat>
          <c:val>
            <c:numRef>
              <c:f>Sheet1!$B$2:$B$25</c:f>
              <c:numCache>
                <c:formatCode>#,##0.0</c:formatCode>
                <c:ptCount val="24"/>
                <c:pt idx="0">
                  <c:v>53.025535094718776</c:v>
                </c:pt>
                <c:pt idx="1">
                  <c:v>44.141913077091999</c:v>
                </c:pt>
                <c:pt idx="2">
                  <c:v>40.804137365212654</c:v>
                </c:pt>
                <c:pt idx="3">
                  <c:v>33.480763829271098</c:v>
                </c:pt>
                <c:pt idx="4">
                  <c:v>30.675467978566815</c:v>
                </c:pt>
                <c:pt idx="5">
                  <c:v>30.854756318799446</c:v>
                </c:pt>
                <c:pt idx="6">
                  <c:v>22.735739610035139</c:v>
                </c:pt>
                <c:pt idx="7">
                  <c:v>17.660035753740928</c:v>
                </c:pt>
                <c:pt idx="8">
                  <c:v>18.361690755882492</c:v>
                </c:pt>
                <c:pt idx="9" formatCode="General">
                  <c:v>17.8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368-456E-A531-BCB50AE2929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Policy </c:v>
                </c:pt>
              </c:strCache>
            </c:strRef>
          </c:tx>
          <c:spPr>
            <a:ln w="57150" cap="rnd">
              <a:solidFill>
                <a:srgbClr val="0070C0"/>
              </a:solidFill>
              <a:prstDash val="sysDash"/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mmm\-yy</c:formatCode>
                <c:ptCount val="24"/>
                <c:pt idx="0">
                  <c:v>44927</c:v>
                </c:pt>
                <c:pt idx="1">
                  <c:v>44958</c:v>
                </c:pt>
                <c:pt idx="2">
                  <c:v>44986</c:v>
                </c:pt>
                <c:pt idx="3">
                  <c:v>45017</c:v>
                </c:pt>
                <c:pt idx="4">
                  <c:v>45047</c:v>
                </c:pt>
                <c:pt idx="5">
                  <c:v>45078</c:v>
                </c:pt>
                <c:pt idx="6">
                  <c:v>45108</c:v>
                </c:pt>
                <c:pt idx="7">
                  <c:v>45139</c:v>
                </c:pt>
                <c:pt idx="8">
                  <c:v>45170</c:v>
                </c:pt>
                <c:pt idx="9">
                  <c:v>45200</c:v>
                </c:pt>
                <c:pt idx="10">
                  <c:v>45231</c:v>
                </c:pt>
                <c:pt idx="11">
                  <c:v>45261</c:v>
                </c:pt>
                <c:pt idx="12">
                  <c:v>45292</c:v>
                </c:pt>
                <c:pt idx="13">
                  <c:v>45323</c:v>
                </c:pt>
                <c:pt idx="14">
                  <c:v>45352</c:v>
                </c:pt>
                <c:pt idx="15">
                  <c:v>45383</c:v>
                </c:pt>
                <c:pt idx="16">
                  <c:v>45413</c:v>
                </c:pt>
                <c:pt idx="17">
                  <c:v>45444</c:v>
                </c:pt>
                <c:pt idx="18">
                  <c:v>45474</c:v>
                </c:pt>
                <c:pt idx="19">
                  <c:v>45505</c:v>
                </c:pt>
                <c:pt idx="20">
                  <c:v>45536</c:v>
                </c:pt>
                <c:pt idx="21">
                  <c:v>45566</c:v>
                </c:pt>
                <c:pt idx="22">
                  <c:v>45597</c:v>
                </c:pt>
                <c:pt idx="23">
                  <c:v>45627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9">
                  <c:v>17.8</c:v>
                </c:pt>
                <c:pt idx="10">
                  <c:v>17.51333</c:v>
                </c:pt>
                <c:pt idx="11">
                  <c:v>17.226659999999999</c:v>
                </c:pt>
                <c:pt idx="12">
                  <c:v>16.939989999999998</c:v>
                </c:pt>
                <c:pt idx="13">
                  <c:v>16.653319999999997</c:v>
                </c:pt>
                <c:pt idx="14">
                  <c:v>16.366649999999996</c:v>
                </c:pt>
                <c:pt idx="15">
                  <c:v>16.079979999999995</c:v>
                </c:pt>
                <c:pt idx="16">
                  <c:v>15.793309999999995</c:v>
                </c:pt>
                <c:pt idx="17">
                  <c:v>15.506639999999994</c:v>
                </c:pt>
                <c:pt idx="18">
                  <c:v>15.219969999999993</c:v>
                </c:pt>
                <c:pt idx="19">
                  <c:v>14.933299999999992</c:v>
                </c:pt>
                <c:pt idx="20">
                  <c:v>14.646629999999991</c:v>
                </c:pt>
                <c:pt idx="21">
                  <c:v>12</c:v>
                </c:pt>
                <c:pt idx="22">
                  <c:v>11.713329999999999</c:v>
                </c:pt>
                <c:pt idx="23">
                  <c:v>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368-456E-A531-BCB50AE2929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Baseline</c:v>
                </c:pt>
              </c:strCache>
            </c:strRef>
          </c:tx>
          <c:spPr>
            <a:ln w="57150" cap="rnd">
              <a:solidFill>
                <a:srgbClr val="C00000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mmm\-yy</c:formatCode>
                <c:ptCount val="24"/>
                <c:pt idx="0">
                  <c:v>44927</c:v>
                </c:pt>
                <c:pt idx="1">
                  <c:v>44958</c:v>
                </c:pt>
                <c:pt idx="2">
                  <c:v>44986</c:v>
                </c:pt>
                <c:pt idx="3">
                  <c:v>45017</c:v>
                </c:pt>
                <c:pt idx="4">
                  <c:v>45047</c:v>
                </c:pt>
                <c:pt idx="5">
                  <c:v>45078</c:v>
                </c:pt>
                <c:pt idx="6">
                  <c:v>45108</c:v>
                </c:pt>
                <c:pt idx="7">
                  <c:v>45139</c:v>
                </c:pt>
                <c:pt idx="8">
                  <c:v>45170</c:v>
                </c:pt>
                <c:pt idx="9">
                  <c:v>45200</c:v>
                </c:pt>
                <c:pt idx="10">
                  <c:v>45231</c:v>
                </c:pt>
                <c:pt idx="11">
                  <c:v>45261</c:v>
                </c:pt>
                <c:pt idx="12">
                  <c:v>45292</c:v>
                </c:pt>
                <c:pt idx="13">
                  <c:v>45323</c:v>
                </c:pt>
                <c:pt idx="14">
                  <c:v>45352</c:v>
                </c:pt>
                <c:pt idx="15">
                  <c:v>45383</c:v>
                </c:pt>
                <c:pt idx="16">
                  <c:v>45413</c:v>
                </c:pt>
                <c:pt idx="17">
                  <c:v>45444</c:v>
                </c:pt>
                <c:pt idx="18">
                  <c:v>45474</c:v>
                </c:pt>
                <c:pt idx="19">
                  <c:v>45505</c:v>
                </c:pt>
                <c:pt idx="20">
                  <c:v>45536</c:v>
                </c:pt>
                <c:pt idx="21">
                  <c:v>45566</c:v>
                </c:pt>
                <c:pt idx="22">
                  <c:v>45597</c:v>
                </c:pt>
                <c:pt idx="23">
                  <c:v>45627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9">
                  <c:v>17.8</c:v>
                </c:pt>
                <c:pt idx="10">
                  <c:v>18.739583</c:v>
                </c:pt>
                <c:pt idx="11">
                  <c:v>19.679165999999999</c:v>
                </c:pt>
                <c:pt idx="12">
                  <c:v>20.618748999999998</c:v>
                </c:pt>
                <c:pt idx="13">
                  <c:v>21.558331999999996</c:v>
                </c:pt>
                <c:pt idx="14">
                  <c:v>22.497914999999995</c:v>
                </c:pt>
                <c:pt idx="15">
                  <c:v>23.437497999999994</c:v>
                </c:pt>
                <c:pt idx="16">
                  <c:v>24.377080999999993</c:v>
                </c:pt>
                <c:pt idx="17">
                  <c:v>25.316663999999992</c:v>
                </c:pt>
                <c:pt idx="18">
                  <c:v>26.256246999999991</c:v>
                </c:pt>
                <c:pt idx="19">
                  <c:v>26</c:v>
                </c:pt>
                <c:pt idx="20">
                  <c:v>25</c:v>
                </c:pt>
                <c:pt idx="21">
                  <c:v>23</c:v>
                </c:pt>
                <c:pt idx="22">
                  <c:v>20</c:v>
                </c:pt>
                <c:pt idx="23">
                  <c:v>18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8368-456E-A531-BCB50AE2929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060062000"/>
        <c:axId val="1019877759"/>
      </c:lineChart>
      <c:dateAx>
        <c:axId val="1060062000"/>
        <c:scaling>
          <c:orientation val="minMax"/>
        </c:scaling>
        <c:delete val="0"/>
        <c:axPos val="b"/>
        <c:numFmt formatCode="mmm\-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1019877759"/>
        <c:crosses val="autoZero"/>
        <c:auto val="1"/>
        <c:lblOffset val="100"/>
        <c:baseTimeUnit val="months"/>
      </c:dateAx>
      <c:valAx>
        <c:axId val="101987775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en-ZW"/>
                  <a:t>Percentage,%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ysClr val="windowText" lastClr="000000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10600620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600">
          <a:solidFill>
            <a:sysClr val="windowText" lastClr="000000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en-US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1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 cap="none" spc="0" normalizeH="0" baseline="0"/>
  </cs:categoryAxis>
  <cs:chartArea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lt1"/>
      </a:solidFill>
      <a:ln w="1587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064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plotArea>
  <cs:plotArea3D>
    <cs:lnRef idx="0"/>
    <cs:fillRef idx="0"/>
    <cs:effectRef idx="0"/>
    <cs:fontRef idx="minor">
      <a:schemeClr val="dk1"/>
    </cs:fontRef>
    <cs:spPr>
      <a:solidFill>
        <a:schemeClr val="lt1"/>
      </a:solidFill>
    </cs:spPr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dk1">
        <a:lumMod val="50000"/>
        <a:lumOff val="50000"/>
      </a:schemeClr>
    </cs:fontRef>
    <cs:defRPr sz="2128" b="1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32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 cap="none" spc="0" normalizeH="0" baseline="0"/>
  </cs:categoryAxis>
  <cs:chartArea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lt1"/>
      </a:solidFill>
      <a:ln w="1587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064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  <a:alpha val="54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  <a:alpha val="51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plotArea>
  <cs:plotArea3D>
    <cs:lnRef idx="0"/>
    <cs:fillRef idx="0"/>
    <cs:effectRef idx="0"/>
    <cs:fontRef idx="minor">
      <a:schemeClr val="dk1"/>
    </cs:fontRef>
    <cs:spPr>
      <a:solidFill>
        <a:schemeClr val="lt1"/>
      </a:solidFill>
    </cs:spPr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dk1">
        <a:lumMod val="50000"/>
        <a:lumOff val="50000"/>
      </a:schemeClr>
    </cs:fontRef>
    <cs:defRPr sz="2128" b="1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32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 cap="none" spc="0" normalizeH="0" baseline="0"/>
  </cs:categoryAxis>
  <cs:chartArea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lt1"/>
      </a:solidFill>
      <a:ln w="1587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064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  <a:alpha val="54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  <a:alpha val="51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plotArea>
  <cs:plotArea3D>
    <cs:lnRef idx="0"/>
    <cs:fillRef idx="0"/>
    <cs:effectRef idx="0"/>
    <cs:fontRef idx="minor">
      <a:schemeClr val="dk1"/>
    </cs:fontRef>
    <cs:spPr>
      <a:solidFill>
        <a:schemeClr val="lt1"/>
      </a:solidFill>
    </cs:spPr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dk1">
        <a:lumMod val="50000"/>
        <a:lumOff val="50000"/>
      </a:schemeClr>
    </cs:fontRef>
    <cs:defRPr sz="2128" b="1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0.45861</cdr:x>
      <cdr:y>0.03956</cdr:y>
    </cdr:from>
    <cdr:to>
      <cdr:x>0.98356</cdr:x>
      <cdr:y>0.80212</cdr:y>
    </cdr:to>
    <cdr:sp macro="" textlink="">
      <cdr:nvSpPr>
        <cdr:cNvPr id="2" name="Rectangle 1">
          <a:extLst xmlns:a="http://schemas.openxmlformats.org/drawingml/2006/main">
            <a:ext uri="{FF2B5EF4-FFF2-40B4-BE49-F238E27FC236}">
              <a16:creationId xmlns:a16="http://schemas.microsoft.com/office/drawing/2014/main" id="{5C598925-0D8D-6511-450A-FE113C435F24}"/>
            </a:ext>
          </a:extLst>
        </cdr:cNvPr>
        <cdr:cNvSpPr/>
      </cdr:nvSpPr>
      <cdr:spPr>
        <a:xfrm xmlns:a="http://schemas.openxmlformats.org/drawingml/2006/main">
          <a:off x="3188348" y="165423"/>
          <a:ext cx="3649486" cy="3189060"/>
        </a:xfrm>
        <a:prstGeom xmlns:a="http://schemas.openxmlformats.org/drawingml/2006/main" prst="rect">
          <a:avLst/>
        </a:prstGeom>
        <a:solidFill xmlns:a="http://schemas.openxmlformats.org/drawingml/2006/main">
          <a:srgbClr val="DAE3F3">
            <a:alpha val="25098"/>
          </a:srgbClr>
        </a:solidFill>
      </cdr:spPr>
      <cdr:style>
        <a:lnRef xmlns:a="http://schemas.openxmlformats.org/drawingml/2006/main" idx="2">
          <a:schemeClr val="accent1">
            <a:shade val="15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n-US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ZW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6F622C-A3B8-44A1-923B-149C4C19A142}" type="datetimeFigureOut">
              <a:rPr lang="en-ZW" smtClean="0"/>
              <a:t>31/10/2023</a:t>
            </a:fld>
            <a:endParaRPr lang="en-ZW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ZW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Z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C5B554-1970-4424-A456-9E575E7A89D3}" type="slidenum">
              <a:rPr lang="en-ZW" smtClean="0"/>
              <a:t>‹#›</a:t>
            </a:fld>
            <a:endParaRPr lang="en-ZW"/>
          </a:p>
        </p:txBody>
      </p:sp>
    </p:spTree>
    <p:extLst>
      <p:ext uri="{BB962C8B-B14F-4D97-AF65-F5344CB8AC3E}">
        <p14:creationId xmlns:p14="http://schemas.microsoft.com/office/powerpoint/2010/main" val="32610194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W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7D8541A-B695-4ACE-B7AF-8E1E5EA3F923}" type="slidenum">
              <a:rPr kumimoji="0" lang="en-ZW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ZW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089717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35126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4BC77FD-A32F-4856-A53F-DD1D2B5FB61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35126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50975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35126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4BC77FD-A32F-4856-A53F-DD1D2B5FB61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35126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42700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6C24C2-3F0A-41A4-B5EB-9F7061F49E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ZW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B776166-2DE5-4F39-A228-83BDD3700CB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ZW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4E7F7E-A2EA-4EDE-8636-472BA4947D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1DEA842-4833-4E92-BB34-1A7F5F11E67D}" type="datetime1">
              <a:rPr kumimoji="0" lang="en-ZW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31/10/2023</a:t>
            </a:fld>
            <a:endParaRPr kumimoji="0" lang="en-ZW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BF378B-943C-4EF1-A53B-5E0F4D7D7B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ZW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E74058-AC3B-4A06-9F99-95A285BF83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708EB9F-202F-4960-9A74-DF6253CE7285}" type="slidenum">
              <a:rPr kumimoji="0" lang="en-ZW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ZW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149283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27D761-9A1C-4F8F-946E-BD3D38EE7A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W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DA4E1E-060B-4FB5-B2B6-45CB2D9334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W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6BD95A-65FD-45C6-BE3D-C1A18F8B04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BE29FC5-FE03-4D18-850B-863C160A6D7D}" type="datetime1">
              <a:rPr kumimoji="0" lang="en-ZW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31/10/2023</a:t>
            </a:fld>
            <a:endParaRPr kumimoji="0" lang="en-ZW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92A2A7-92C3-4BB1-BF47-DF2127C48E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ZW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E14756-B429-4A63-B935-08C1C1B637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708EB9F-202F-4960-9A74-DF6253CE7285}" type="slidenum">
              <a:rPr kumimoji="0" lang="en-ZW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ZW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47353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E809-BB85-48F6-A41F-1FCB6F3756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ZW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1781A0-8303-4F97-9BD2-60100DB22B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2101B6-4B2E-4ECB-BD14-C0E65F6348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F9A3EC2-73C8-460A-ACAA-70D230BA5152}" type="datetime1">
              <a:rPr kumimoji="0" lang="en-ZW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31/10/2023</a:t>
            </a:fld>
            <a:endParaRPr kumimoji="0" lang="en-ZW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2030F3-CDBF-4EAE-A51E-0877389AA5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ZW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B410D9-DCED-45D4-844D-D1485F3BDB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708EB9F-202F-4960-9A74-DF6253CE7285}" type="slidenum">
              <a:rPr kumimoji="0" lang="en-ZW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ZW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618561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5FE70D-61E0-43DE-B5E7-9D5DB46453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W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934330-4E76-476E-9758-C472065A117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W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8E8744F-6584-4864-B317-53EF2337A2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W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DECDC20-5786-49C0-9F75-C1E02AD02D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F062559-284B-4AE0-982E-BAE4A730CC0E}" type="datetime1">
              <a:rPr kumimoji="0" lang="en-ZW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31/10/2023</a:t>
            </a:fld>
            <a:endParaRPr kumimoji="0" lang="en-ZW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FB55D7-E7EA-4082-8AA1-1CCD60262A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ZW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51B0F5-E44B-4A87-BB24-73A9177772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708EB9F-202F-4960-9A74-DF6253CE7285}" type="slidenum">
              <a:rPr kumimoji="0" lang="en-ZW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ZW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722927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0BFE43-0A79-4C0E-A167-8DECC506D1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ZW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1DB02F-85E5-4725-B71F-0C85A7A142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99A9639-B2AC-422D-8E75-6A47CB35121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W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7723D71-E12D-49EB-88AC-5BF359BBB21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E3B8842-7C9E-43B3-989D-F97CC4F766C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W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0CDF2A7-1760-429A-A063-E8D672A282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024D686-B2CB-41C6-9F40-493F675612CB}" type="datetime1">
              <a:rPr kumimoji="0" lang="en-ZW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31/10/2023</a:t>
            </a:fld>
            <a:endParaRPr kumimoji="0" lang="en-ZW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66A550F-67F7-4AE6-B00F-6865ADEC9F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ZW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6486A77-F99C-471E-90BC-08211D3D32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708EB9F-202F-4960-9A74-DF6253CE7285}" type="slidenum">
              <a:rPr kumimoji="0" lang="en-ZW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ZW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906547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E59B7-FBD4-487C-9191-C703158002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W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3BBF8B4-F202-4D7E-AD8F-5037C8C957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9981A2-1B04-4AEA-87A4-8925B5184309}" type="datetime1">
              <a:rPr kumimoji="0" lang="en-ZW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31/10/2023</a:t>
            </a:fld>
            <a:endParaRPr kumimoji="0" lang="en-ZW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02CE32C-6BBB-4BA8-807F-9BAF491386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ZW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112EFD5-3669-4AD6-8765-9BB6AE027F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708EB9F-202F-4960-9A74-DF6253CE7285}" type="slidenum">
              <a:rPr kumimoji="0" lang="en-ZW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ZW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660486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1980FF1-D3B4-4E48-905E-49884A1830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932DD88-7E20-4A0B-8B69-62AD6D5D1609}" type="datetime1">
              <a:rPr kumimoji="0" lang="en-ZW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31/10/2023</a:t>
            </a:fld>
            <a:endParaRPr kumimoji="0" lang="en-ZW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79CF2C4-2FD9-45A2-A76C-129D978BD1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ZW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824719-51EB-4019-A3FD-E009C53439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708EB9F-202F-4960-9A74-DF6253CE7285}" type="slidenum">
              <a:rPr kumimoji="0" lang="en-ZW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ZW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481756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981212-1BF6-4752-86EA-073C406333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ZW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0B5CBF-F7CE-4683-B47B-20AE748483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W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DE7F4C-DCFC-4D68-8541-584E3D690B5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88CC58B-BEF5-4504-B4FC-407904A95D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AA5555-F1BF-404A-B74F-DF6DBF2AA0F2}" type="datetime1">
              <a:rPr kumimoji="0" lang="en-ZW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31/10/2023</a:t>
            </a:fld>
            <a:endParaRPr kumimoji="0" lang="en-ZW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45C8636-8676-45B6-A36A-96F9934A61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ZW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825120D-4E8B-48CE-822E-5C0611BE78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708EB9F-202F-4960-9A74-DF6253CE7285}" type="slidenum">
              <a:rPr kumimoji="0" lang="en-ZW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ZW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814462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048D73-CE8B-4D30-BC09-D3F615E601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ZW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26ED92E-99B1-467A-BA3F-23DEC119BF1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ZW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B457C1-5C6E-4BB8-8E11-5E5ED0AB09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DEBEA8C-7E60-42C3-8E27-83463FA90D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7D61B0F-964A-4EBA-8E53-08E3E9A86CAB}" type="datetime1">
              <a:rPr kumimoji="0" lang="en-ZW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31/10/2023</a:t>
            </a:fld>
            <a:endParaRPr kumimoji="0" lang="en-ZW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1DF8CD-5D62-41D7-8525-526B70CFF9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ZW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617944E-D8DE-46D3-9ACC-362C221AFF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708EB9F-202F-4960-9A74-DF6253CE7285}" type="slidenum">
              <a:rPr kumimoji="0" lang="en-ZW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ZW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503070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5B36B9-4B52-4B90-8CDA-EF98830900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W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9F48BEA-4CF5-46CA-8BD0-11DB6BA946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W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24A3D6-1D50-4333-8594-BDEB5D48A3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E199BA9-681E-49D5-BA46-B352574F889F}" type="datetime1">
              <a:rPr kumimoji="0" lang="en-ZW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31/10/2023</a:t>
            </a:fld>
            <a:endParaRPr kumimoji="0" lang="en-ZW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35B3FC-6531-448F-8305-626AE68572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ZW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5EFCB8-7D17-4EAD-BCC9-E7EC40BC7E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708EB9F-202F-4960-9A74-DF6253CE7285}" type="slidenum">
              <a:rPr kumimoji="0" lang="en-ZW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ZW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014394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03F900F-9A68-4C18-8D66-D3F78DF4159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ZW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D35952B-1EB5-4E2D-924E-AC33E756A36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W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61E004-639B-4E63-902A-B66A58507D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0890AF3-65C6-4B1A-85B8-3BA608D4C8E8}" type="datetime1">
              <a:rPr kumimoji="0" lang="en-ZW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31/10/2023</a:t>
            </a:fld>
            <a:endParaRPr kumimoji="0" lang="en-ZW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53408E-FBFC-4312-9172-2192AA0F85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ZW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07C7E0-EADE-4DDA-80BF-40C1191A20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708EB9F-202F-4960-9A74-DF6253CE7285}" type="slidenum">
              <a:rPr kumimoji="0" lang="en-ZW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ZW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211689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DCE088B-A70B-40F3-9D0D-E10A8C8160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ZW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85C63EC-E004-435A-AC30-741FD3E2A2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W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A707DB-9BEF-4F7D-8F0E-D12683834BF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EB83BA-F34B-47B1-9CEC-13A784F58269}" type="datetime1">
              <a:rPr kumimoji="0" lang="en-ZW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31/10/2023</a:t>
            </a:fld>
            <a:endParaRPr kumimoji="0" lang="en-ZW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F12B71-21A8-42CF-8EFF-0E65B1CD8F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ZW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0ECAEB-3565-403F-8FDE-57BB9E9926C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708EB9F-202F-4960-9A74-DF6253CE7285}" type="slidenum">
              <a:rPr kumimoji="0" lang="en-ZW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ZW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345909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5.xml"/><Relationship Id="rId4" Type="http://schemas.openxmlformats.org/officeDocument/2006/relationships/chart" Target="../charts/char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3978985" y="4790605"/>
            <a:ext cx="42211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1121229" y="3713476"/>
            <a:ext cx="1023257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PRESENTATION AT THE PRE-BUDGET PARLIAMENTARY SEMINAR</a:t>
            </a:r>
          </a:p>
          <a:p>
            <a:pPr algn="ctr"/>
            <a:r>
              <a:rPr lang="en-Z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BY</a:t>
            </a:r>
          </a:p>
          <a:p>
            <a:pPr algn="ctr"/>
            <a:r>
              <a:rPr lang="en-Z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DR. JOHN P. MANGUDYA</a:t>
            </a:r>
          </a:p>
          <a:p>
            <a:pPr algn="ctr"/>
            <a:r>
              <a:rPr lang="en-Z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GOVERNOR</a:t>
            </a:r>
          </a:p>
          <a:p>
            <a:pPr algn="ctr"/>
            <a:r>
              <a:rPr lang="en-Z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>
              <a:spcAft>
                <a:spcPts val="1200"/>
              </a:spcAft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NOVEMBER 2023</a:t>
            </a:r>
          </a:p>
        </p:txBody>
      </p:sp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1" y="1837657"/>
            <a:ext cx="12192000" cy="1541270"/>
          </a:xfrm>
          <a:solidFill>
            <a:schemeClr val="accent1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r>
              <a:rPr lang="en-GB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MONETARY POLICY COMPLEMENTING FISCAL POLICY  IN CONSOLIDATING ECONOMIC TRANSFORMATION TOWARD VISION 2030:IMPLICATIONS ON THE 2024 NATIONAL BUDGET</a:t>
            </a:r>
            <a:endParaRPr lang="en-Z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BE364944-3572-4124-99B5-21DF4C7687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-184666"/>
            <a:ext cx="91440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ZW"/>
          </a:p>
        </p:txBody>
      </p:sp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A7115FE8-23DF-42A5-B601-3B7545C8FBC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230149" y="196149"/>
          <a:ext cx="1731701" cy="164150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icture" r:id="rId2" imgW="2871216" imgH="2871216" progId="Word.Picture.8">
                  <p:embed/>
                </p:oleObj>
              </mc:Choice>
              <mc:Fallback>
                <p:oleObj name="Picture" r:id="rId2" imgW="2871216" imgH="2871216" progId="Word.Picture.8">
                  <p:embed/>
                  <p:pic>
                    <p:nvPicPr>
                      <p:cNvPr id="3" name="Object 2">
                        <a:extLst>
                          <a:ext uri="{FF2B5EF4-FFF2-40B4-BE49-F238E27FC236}">
                            <a16:creationId xmlns:a16="http://schemas.microsoft.com/office/drawing/2014/main" id="{A7115FE8-23DF-42A5-B601-3B7545C8FBC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30149" y="196149"/>
                        <a:ext cx="1731701" cy="164150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812443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3657" y="248585"/>
            <a:ext cx="11104685" cy="516526"/>
          </a:xfrm>
        </p:spPr>
        <p:txBody>
          <a:bodyPr>
            <a:noAutofit/>
          </a:bodyPr>
          <a:lstStyle/>
          <a:p>
            <a:r>
              <a:rPr lang="en-GB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STATE OF MONETARY AND FINANCIAL CONDITIONS</a:t>
            </a:r>
            <a:endParaRPr lang="en-ZW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9878" y="765111"/>
            <a:ext cx="11383345" cy="5844303"/>
          </a:xfrm>
        </p:spPr>
        <p:txBody>
          <a:bodyPr>
            <a:noAutofit/>
          </a:bodyPr>
          <a:lstStyle/>
          <a:p>
            <a:pPr algn="just"/>
            <a:r>
              <a:rPr lang="en-ZW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Monetary and financial conditions have remained tight to anchor inflation and exchange rate expectations. These conditions are characterized by:</a:t>
            </a:r>
          </a:p>
          <a:p>
            <a:pPr lvl="1" algn="just"/>
            <a:r>
              <a:rPr lang="en-ZW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Interest rate policy aligned to inflation developments;</a:t>
            </a:r>
          </a:p>
          <a:p>
            <a:pPr lvl="1" algn="just"/>
            <a:r>
              <a:rPr lang="en-ZW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liberalised foreign exchange market;</a:t>
            </a:r>
          </a:p>
          <a:p>
            <a:pPr lvl="1" algn="just"/>
            <a:r>
              <a:rPr lang="en-ZW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High statutory reserve requirements to manage bank lending and curb speculative borrowing;</a:t>
            </a:r>
          </a:p>
          <a:p>
            <a:pPr lvl="1" algn="just"/>
            <a:r>
              <a:rPr lang="en-ZW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Deposit interest rates aligned to inflation developments; and</a:t>
            </a:r>
          </a:p>
          <a:p>
            <a:pPr lvl="1" algn="just"/>
            <a:r>
              <a:rPr lang="en-ZW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Value preservative instruments to ensure certainty and predictability of investable funds.</a:t>
            </a:r>
          </a:p>
          <a:p>
            <a:pPr algn="just"/>
            <a:r>
              <a:rPr lang="en-ZW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monetary stance has been complemented by a tight fiscal stance and these have combined to entrench the obtaining price and exchange rate stability.</a:t>
            </a:r>
          </a:p>
          <a:p>
            <a:pPr algn="just"/>
            <a:r>
              <a:rPr lang="en-ZW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2024 National budget should complement the current fiscal and monetary stance in addressing emerging global and domestic risks from growth slowdown, geopolitical factors and climatic shocks. </a:t>
            </a:r>
            <a:endParaRPr lang="en-ZW" sz="26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708EB9F-202F-4960-9A74-DF6253CE7285}" type="slidenum">
              <a:rPr kumimoji="0" lang="en-ZW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ZW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301278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14220D-9B6F-62EA-5184-A6C40F184041}"/>
              </a:ext>
            </a:extLst>
          </p:cNvPr>
          <p:cNvSpPr txBox="1">
            <a:spLocks/>
          </p:cNvSpPr>
          <p:nvPr/>
        </p:nvSpPr>
        <p:spPr>
          <a:xfrm>
            <a:off x="840545" y="181161"/>
            <a:ext cx="10841381" cy="549671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GLOBAL MONETARY AND FINANCIAL CONDITIONS</a:t>
            </a:r>
            <a:endParaRPr lang="en-ZW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139C0E-7392-C4F1-3F9C-ED6A7BB8CCFA}"/>
              </a:ext>
            </a:extLst>
          </p:cNvPr>
          <p:cNvSpPr txBox="1">
            <a:spLocks/>
          </p:cNvSpPr>
          <p:nvPr/>
        </p:nvSpPr>
        <p:spPr>
          <a:xfrm>
            <a:off x="817392" y="4082846"/>
            <a:ext cx="5278608" cy="2619536"/>
          </a:xfrm>
          <a:prstGeom prst="rect">
            <a:avLst/>
          </a:prstGeom>
          <a:solidFill>
            <a:schemeClr val="bg1"/>
          </a:solidFill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14313" algn="just">
              <a:spcAft>
                <a:spcPts val="450"/>
              </a:spcAft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Global economies have been experiencing rising inflation since 2021 due to supply chain disruptions (COVID restrictions, geo-political tensions). In 2022 global inflation average 8.7%.</a:t>
            </a:r>
          </a:p>
          <a:p>
            <a:pPr marL="214313" algn="just">
              <a:spcAft>
                <a:spcPts val="450"/>
              </a:spcAft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 Inflation rose from 1.4% in January 2021 to a peak of 9.1% in June 2022. Inflation in the UK increased from 0.9% in January 2021 to a peak of 9.6% in October 2022.</a:t>
            </a:r>
          </a:p>
          <a:p>
            <a:pPr marL="214313" algn="just">
              <a:spcAft>
                <a:spcPts val="450"/>
              </a:spcAft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Global inflationary pressures to remain elevated with global inflation expected at  6.9% in 2023 and 5.8% in 2024 </a:t>
            </a:r>
            <a:r>
              <a:rPr lang="en-ZW" sz="16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supported by tighter monetary conditions.</a:t>
            </a:r>
            <a:endParaRPr lang="en-ZW" sz="1600" dirty="0"/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6164F822-9E91-6916-FB9F-2EF2FF4EC771}"/>
              </a:ext>
            </a:extLst>
          </p:cNvPr>
          <p:cNvGraphicFramePr>
            <a:graphicFrameLocks/>
          </p:cNvGraphicFramePr>
          <p:nvPr/>
        </p:nvGraphicFramePr>
        <p:xfrm>
          <a:off x="6644151" y="1173813"/>
          <a:ext cx="4364275" cy="29979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B8E86D56-7200-5A67-2E9B-3D542350116E}"/>
              </a:ext>
            </a:extLst>
          </p:cNvPr>
          <p:cNvSpPr txBox="1"/>
          <p:nvPr/>
        </p:nvSpPr>
        <p:spPr>
          <a:xfrm>
            <a:off x="6644151" y="803563"/>
            <a:ext cx="458403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W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Trend of Policy Rate Hikes UK, EU and USA (%)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A01DBF8A-9B67-F80E-DFF2-2160E2284D82}"/>
              </a:ext>
            </a:extLst>
          </p:cNvPr>
          <p:cNvSpPr txBox="1">
            <a:spLocks/>
          </p:cNvSpPr>
          <p:nvPr/>
        </p:nvSpPr>
        <p:spPr>
          <a:xfrm>
            <a:off x="6594800" y="4273351"/>
            <a:ext cx="4633382" cy="2429031"/>
          </a:xfrm>
          <a:prstGeom prst="rect">
            <a:avLst/>
          </a:prstGeom>
          <a:solidFill>
            <a:schemeClr val="bg1"/>
          </a:solidFill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14313" algn="just">
              <a:spcAft>
                <a:spcPts val="450"/>
              </a:spcAft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response to rising inflation, central banks aggressively tightened monetary policy.</a:t>
            </a:r>
          </a:p>
          <a:p>
            <a:pPr marL="214313" algn="just">
              <a:spcAft>
                <a:spcPts val="450"/>
              </a:spcAft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Policy rates have risen from near 0% in 2021 to over 4.0% in 2023.</a:t>
            </a:r>
          </a:p>
          <a:p>
            <a:pPr marL="214313" algn="just">
              <a:spcAft>
                <a:spcPts val="450"/>
              </a:spcAft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 a result, borrowing costs have increased significantly with the key reference rate </a:t>
            </a:r>
            <a:r>
              <a:rPr lang="en-ZW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Secured Overnight Financing Rate (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SOFR) increasing from 0.05% in January 2022 to 5.31% in October 2023.</a:t>
            </a:r>
            <a:endParaRPr lang="en-ZW" sz="1600" kern="1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14313" algn="just">
              <a:spcAft>
                <a:spcPts val="450"/>
              </a:spcAft>
            </a:pPr>
            <a:endParaRPr lang="en-ZW" sz="1200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1" indent="0">
              <a:spcBef>
                <a:spcPts val="750"/>
              </a:spcBef>
              <a:buFont typeface="Arial" panose="020B0604020202020204" pitchFamily="34" charset="0"/>
              <a:buNone/>
            </a:pPr>
            <a:endParaRPr lang="en-US" sz="1100" dirty="0"/>
          </a:p>
          <a:p>
            <a:pPr marL="171450" lvl="1">
              <a:spcBef>
                <a:spcPts val="750"/>
              </a:spcBef>
              <a:buFont typeface="Wingdings" panose="05000000000000000000" pitchFamily="2" charset="2"/>
              <a:buChar char="Ø"/>
            </a:pPr>
            <a:endParaRPr lang="en-ZW" sz="1100" dirty="0"/>
          </a:p>
        </p:txBody>
      </p:sp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19B76C1F-BE93-BC85-7EC2-7329A98EEF28}"/>
              </a:ext>
            </a:extLst>
          </p:cNvPr>
          <p:cNvGraphicFramePr>
            <a:graphicFrameLocks/>
          </p:cNvGraphicFramePr>
          <p:nvPr/>
        </p:nvGraphicFramePr>
        <p:xfrm>
          <a:off x="943382" y="1142117"/>
          <a:ext cx="4584031" cy="29478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9A55F5DC-623F-449F-364E-192EDA9FEBA5}"/>
              </a:ext>
            </a:extLst>
          </p:cNvPr>
          <p:cNvSpPr txBox="1"/>
          <p:nvPr/>
        </p:nvSpPr>
        <p:spPr>
          <a:xfrm>
            <a:off x="1016412" y="848706"/>
            <a:ext cx="458403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W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Inflation Development in UK, EU and USA (%)</a:t>
            </a:r>
          </a:p>
        </p:txBody>
      </p:sp>
    </p:spTree>
    <p:extLst>
      <p:ext uri="{BB962C8B-B14F-4D97-AF65-F5344CB8AC3E}">
        <p14:creationId xmlns:p14="http://schemas.microsoft.com/office/powerpoint/2010/main" val="6612453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EF438B-24D7-8E49-6D2E-A788A1B920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9918" y="136525"/>
            <a:ext cx="11257455" cy="852519"/>
          </a:xfrm>
        </p:spPr>
        <p:txBody>
          <a:bodyPr>
            <a:normAutofit fontScale="90000"/>
          </a:bodyPr>
          <a:lstStyle/>
          <a:p>
            <a:r>
              <a:rPr lang="en-US" sz="3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IMPLICATIONS OF TIGHT GLOBAL FINANCIAL CONDITIONS</a:t>
            </a:r>
            <a:endParaRPr lang="en-ZW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B5774C-5ABB-17A7-9BD2-B9E7D4C8CA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4627" y="989043"/>
            <a:ext cx="6588003" cy="5633430"/>
          </a:xfrm>
        </p:spPr>
        <p:txBody>
          <a:bodyPr>
            <a:noAutofit/>
          </a:bodyPr>
          <a:lstStyle/>
          <a:p>
            <a:pPr algn="just"/>
            <a:r>
              <a:rPr lang="en-ZW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tight global monetary and financial conditions have resulted in:</a:t>
            </a:r>
          </a:p>
          <a:p>
            <a:pPr lvl="1" algn="just"/>
            <a:r>
              <a:rPr lang="en-ZW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Low aggregate demand and slowing growth.</a:t>
            </a:r>
          </a:p>
          <a:p>
            <a:pPr lvl="1" algn="just"/>
            <a:r>
              <a:rPr lang="en-ZW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Credit squeeze resulting in higher interest rates i.e., the interest rate on Special Drawing Rights (SDR) increased from 0.05% in August 2021 to 4.198% in October 2023, putting budgetary pressures on countries that have utilised their SDR allocations, including Zimbabwe.</a:t>
            </a:r>
          </a:p>
          <a:p>
            <a:pPr lvl="1" algn="just"/>
            <a:r>
              <a:rPr lang="en-ZW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Reduced capital flows to emerging and developing countries.</a:t>
            </a:r>
          </a:p>
          <a:p>
            <a:pPr lvl="1" algn="just"/>
            <a:r>
              <a:rPr lang="en-ZW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Low commodity prices with implications on export earnings.</a:t>
            </a:r>
          </a:p>
          <a:p>
            <a:pPr lvl="1" algn="just"/>
            <a:r>
              <a:rPr lang="en-ZW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Pressure on the exchange rates of most emerging and developing economies. </a:t>
            </a:r>
          </a:p>
          <a:p>
            <a:pPr algn="just"/>
            <a:r>
              <a:rPr lang="en-ZW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Strong coordination of monetary and fiscal policy is, therefore, critical to contain these emerging risks and safeguard current stability.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4036DF6-D886-A8DA-005C-2FFB793289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708EB9F-202F-4960-9A74-DF6253CE7285}" type="slidenum">
              <a:rPr kumimoji="0" lang="en-ZW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ZW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 descr="A graph of a graph showing the growth of the company's financial data&#10;&#10;Description automatically generated with medium confidence">
            <a:extLst>
              <a:ext uri="{FF2B5EF4-FFF2-40B4-BE49-F238E27FC236}">
                <a16:creationId xmlns:a16="http://schemas.microsoft.com/office/drawing/2014/main" id="{02476061-A804-E092-C4CC-931E7D1B7BE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2630" y="989042"/>
            <a:ext cx="4771148" cy="5633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92648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D67D94B-5D89-FBDE-F42E-BBB01B73BF78}"/>
              </a:ext>
            </a:extLst>
          </p:cNvPr>
          <p:cNvSpPr txBox="1"/>
          <p:nvPr/>
        </p:nvSpPr>
        <p:spPr>
          <a:xfrm>
            <a:off x="312359" y="1256554"/>
            <a:ext cx="48882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Prices of Platinum Group Metals Sep 2021 to Oct 2023 US$/ Ounce</a:t>
            </a:r>
            <a:endParaRPr lang="en-ZW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65FA6D2B-383B-720B-E544-01ED491B12C1}"/>
              </a:ext>
            </a:extLst>
          </p:cNvPr>
          <p:cNvGraphicFramePr>
            <a:graphicFrameLocks/>
          </p:cNvGraphicFramePr>
          <p:nvPr/>
        </p:nvGraphicFramePr>
        <p:xfrm>
          <a:off x="362628" y="1617953"/>
          <a:ext cx="4431045" cy="45568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Arrow: Right 2">
            <a:extLst>
              <a:ext uri="{FF2B5EF4-FFF2-40B4-BE49-F238E27FC236}">
                <a16:creationId xmlns:a16="http://schemas.microsoft.com/office/drawing/2014/main" id="{CFC8DF40-D8AD-B647-F59E-4D11CF7B8837}"/>
              </a:ext>
            </a:extLst>
          </p:cNvPr>
          <p:cNvSpPr/>
          <p:nvPr/>
        </p:nvSpPr>
        <p:spPr>
          <a:xfrm rot="2343220">
            <a:off x="2378536" y="2911472"/>
            <a:ext cx="1660787" cy="513495"/>
          </a:xfrm>
          <a:prstGeom prst="rightArrow">
            <a:avLst/>
          </a:prstGeom>
          <a:solidFill>
            <a:srgbClr val="C00000">
              <a:alpha val="54902"/>
            </a:srgbClr>
          </a:solidFill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W"/>
          </a:p>
        </p:txBody>
      </p:sp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65FA6D2B-383B-720B-E544-01ED491B12C1}"/>
              </a:ext>
            </a:extLst>
          </p:cNvPr>
          <p:cNvGraphicFramePr>
            <a:graphicFrameLocks/>
          </p:cNvGraphicFramePr>
          <p:nvPr/>
        </p:nvGraphicFramePr>
        <p:xfrm>
          <a:off x="5136759" y="1612366"/>
          <a:ext cx="3177311" cy="45568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72ABEFAC-FCDF-6429-523F-678F978318CC}"/>
              </a:ext>
            </a:extLst>
          </p:cNvPr>
          <p:cNvSpPr txBox="1"/>
          <p:nvPr/>
        </p:nvSpPr>
        <p:spPr>
          <a:xfrm>
            <a:off x="5066742" y="1295960"/>
            <a:ext cx="34328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Price of Lithium Feb 2023 to Oct 2023 US$/tonne</a:t>
            </a:r>
            <a:endParaRPr lang="en-ZW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D9AAC425-5D44-FAEE-578E-FA9B5A721B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2628" y="205848"/>
            <a:ext cx="10515600" cy="852519"/>
          </a:xfrm>
        </p:spPr>
        <p:txBody>
          <a:bodyPr>
            <a:normAutofit fontScale="90000"/>
          </a:bodyPr>
          <a:lstStyle/>
          <a:p>
            <a:r>
              <a:rPr lang="en-US" sz="3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INTERNATIONAL COMMODITY PRICE DEVELOPMENTS</a:t>
            </a:r>
            <a:endParaRPr lang="en-ZW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Arrow: Right 11">
            <a:extLst>
              <a:ext uri="{FF2B5EF4-FFF2-40B4-BE49-F238E27FC236}">
                <a16:creationId xmlns:a16="http://schemas.microsoft.com/office/drawing/2014/main" id="{FD868865-43EC-0CE9-3441-3996206B9E70}"/>
              </a:ext>
            </a:extLst>
          </p:cNvPr>
          <p:cNvSpPr/>
          <p:nvPr/>
        </p:nvSpPr>
        <p:spPr>
          <a:xfrm rot="2420110">
            <a:off x="6578000" y="2955729"/>
            <a:ext cx="1258360" cy="424981"/>
          </a:xfrm>
          <a:prstGeom prst="rightArrow">
            <a:avLst/>
          </a:prstGeom>
          <a:solidFill>
            <a:srgbClr val="C00000">
              <a:alpha val="54902"/>
            </a:srgbClr>
          </a:solidFill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W"/>
          </a:p>
        </p:txBody>
      </p:sp>
      <p:graphicFrame>
        <p:nvGraphicFramePr>
          <p:cNvPr id="13" name="Chart 12">
            <a:extLst>
              <a:ext uri="{FF2B5EF4-FFF2-40B4-BE49-F238E27FC236}">
                <a16:creationId xmlns:a16="http://schemas.microsoft.com/office/drawing/2014/main" id="{65FA6D2B-383B-720B-E544-01ED491B12C1}"/>
              </a:ext>
            </a:extLst>
          </p:cNvPr>
          <p:cNvGraphicFramePr>
            <a:graphicFrameLocks/>
          </p:cNvGraphicFramePr>
          <p:nvPr/>
        </p:nvGraphicFramePr>
        <p:xfrm>
          <a:off x="8568857" y="1622285"/>
          <a:ext cx="3177310" cy="45469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4" name="Arrow: Right 13">
            <a:extLst>
              <a:ext uri="{FF2B5EF4-FFF2-40B4-BE49-F238E27FC236}">
                <a16:creationId xmlns:a16="http://schemas.microsoft.com/office/drawing/2014/main" id="{D56AA506-03BB-3546-35BE-2C26BC578397}"/>
              </a:ext>
            </a:extLst>
          </p:cNvPr>
          <p:cNvSpPr/>
          <p:nvPr/>
        </p:nvSpPr>
        <p:spPr>
          <a:xfrm rot="2406123">
            <a:off x="10134937" y="2502966"/>
            <a:ext cx="1227322" cy="377855"/>
          </a:xfrm>
          <a:prstGeom prst="rightArrow">
            <a:avLst/>
          </a:prstGeom>
          <a:solidFill>
            <a:srgbClr val="C00000">
              <a:alpha val="54902"/>
            </a:srgbClr>
          </a:solidFill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W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E97A136-27BE-ABBA-F98D-C235428E8A7E}"/>
              </a:ext>
            </a:extLst>
          </p:cNvPr>
          <p:cNvSpPr txBox="1"/>
          <p:nvPr/>
        </p:nvSpPr>
        <p:spPr>
          <a:xfrm>
            <a:off x="8499594" y="1295960"/>
            <a:ext cx="3315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Price of Nickel Aug 2022 to Oct 2023 US$/tonne</a:t>
            </a:r>
            <a:endParaRPr lang="en-ZW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46208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EEC503E8-3C5C-369D-709D-B68FEA6C0610}"/>
              </a:ext>
            </a:extLst>
          </p:cNvPr>
          <p:cNvGraphicFramePr>
            <a:graphicFrameLocks noGrp="1"/>
          </p:cNvGraphicFramePr>
          <p:nvPr/>
        </p:nvGraphicFramePr>
        <p:xfrm>
          <a:off x="410547" y="1040742"/>
          <a:ext cx="11103428" cy="416573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536302">
                  <a:extLst>
                    <a:ext uri="{9D8B030D-6E8A-4147-A177-3AD203B41FA5}">
                      <a16:colId xmlns:a16="http://schemas.microsoft.com/office/drawing/2014/main" val="2176792694"/>
                    </a:ext>
                  </a:extLst>
                </a:gridCol>
                <a:gridCol w="1641191">
                  <a:extLst>
                    <a:ext uri="{9D8B030D-6E8A-4147-A177-3AD203B41FA5}">
                      <a16:colId xmlns:a16="http://schemas.microsoft.com/office/drawing/2014/main" val="554734881"/>
                    </a:ext>
                  </a:extLst>
                </a:gridCol>
                <a:gridCol w="1479136">
                  <a:extLst>
                    <a:ext uri="{9D8B030D-6E8A-4147-A177-3AD203B41FA5}">
                      <a16:colId xmlns:a16="http://schemas.microsoft.com/office/drawing/2014/main" val="3641251819"/>
                    </a:ext>
                  </a:extLst>
                </a:gridCol>
                <a:gridCol w="1628406">
                  <a:extLst>
                    <a:ext uri="{9D8B030D-6E8A-4147-A177-3AD203B41FA5}">
                      <a16:colId xmlns:a16="http://schemas.microsoft.com/office/drawing/2014/main" val="1357628240"/>
                    </a:ext>
                  </a:extLst>
                </a:gridCol>
                <a:gridCol w="1628406">
                  <a:extLst>
                    <a:ext uri="{9D8B030D-6E8A-4147-A177-3AD203B41FA5}">
                      <a16:colId xmlns:a16="http://schemas.microsoft.com/office/drawing/2014/main" val="2266713183"/>
                    </a:ext>
                  </a:extLst>
                </a:gridCol>
                <a:gridCol w="1189987">
                  <a:extLst>
                    <a:ext uri="{9D8B030D-6E8A-4147-A177-3AD203B41FA5}">
                      <a16:colId xmlns:a16="http://schemas.microsoft.com/office/drawing/2014/main" val="1123341616"/>
                    </a:ext>
                  </a:extLst>
                </a:gridCol>
              </a:tblGrid>
              <a:tr h="500128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ZW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Type of Receipt </a:t>
                      </a:r>
                      <a:endParaRPr lang="en-ZW" sz="16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ZW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Jan - Sept </a:t>
                      </a:r>
                      <a:endParaRPr lang="en-ZW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ZW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% Contr </a:t>
                      </a:r>
                      <a:endParaRPr lang="en-ZW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ZW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Jan -Sept </a:t>
                      </a:r>
                      <a:endParaRPr lang="en-ZW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ZW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% Contr </a:t>
                      </a:r>
                      <a:endParaRPr lang="en-ZW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ZW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% Change </a:t>
                      </a:r>
                      <a:endParaRPr lang="en-ZW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4034070320"/>
                  </a:ext>
                </a:extLst>
              </a:tr>
              <a:tr h="244406">
                <a:tc vMerge="1">
                  <a:txBody>
                    <a:bodyPr/>
                    <a:lstStyle/>
                    <a:p>
                      <a:endParaRPr lang="en-ZW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ZW" sz="1600" b="1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</a:t>
                      </a:r>
                      <a:endParaRPr lang="en-ZW" sz="1600" b="1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ZW" sz="1600" b="1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ZW" sz="1600" b="1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ZW" sz="1600" b="1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2022</a:t>
                      </a:r>
                      <a:endParaRPr lang="en-ZW" sz="1600" b="1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n-ZW" sz="1600" kern="1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ZW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ZW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993053299"/>
                  </a:ext>
                </a:extLst>
              </a:tr>
              <a:tr h="24440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ZW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Export Proceeds</a:t>
                      </a:r>
                      <a:endParaRPr lang="en-ZW" sz="16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W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4,748.80</a:t>
                      </a:r>
                      <a:endParaRPr lang="en-ZW" sz="1600"/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ZW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56%</a:t>
                      </a:r>
                      <a:endParaRPr lang="en-ZW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ZW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5,251.0</a:t>
                      </a:r>
                      <a:endParaRPr lang="en-ZW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ZW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63%</a:t>
                      </a:r>
                      <a:endParaRPr lang="en-ZW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ZW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-9.6%</a:t>
                      </a:r>
                      <a:endParaRPr lang="en-ZW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52560701"/>
                  </a:ext>
                </a:extLst>
              </a:tr>
              <a:tr h="142027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ZW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International Remittances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ZW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Of which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ZW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Diaspora Remittances</a:t>
                      </a:r>
                      <a:endParaRPr lang="en-ZW" sz="16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W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1,321.88</a:t>
                      </a:r>
                      <a:endParaRPr lang="en-ZW" sz="1600" dirty="0"/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ZW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16%</a:t>
                      </a:r>
                      <a:endParaRPr lang="en-ZW" sz="16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ZW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1,219.0</a:t>
                      </a:r>
                      <a:endParaRPr lang="en-ZW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ZW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15%</a:t>
                      </a:r>
                      <a:endParaRPr lang="en-ZW" sz="16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ZW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8%</a:t>
                      </a:r>
                      <a:endParaRPr lang="en-ZW" sz="16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153046056"/>
                  </a:ext>
                </a:extLst>
              </a:tr>
              <a:tr h="24440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ZW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NGOs</a:t>
                      </a:r>
                      <a:endParaRPr lang="en-ZW" sz="16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W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874.48</a:t>
                      </a:r>
                      <a:endParaRPr lang="en-ZW" sz="1600"/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ZW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10%</a:t>
                      </a:r>
                      <a:endParaRPr lang="en-ZW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ZW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860.7</a:t>
                      </a:r>
                      <a:endParaRPr lang="en-ZW" sz="16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ZW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10%</a:t>
                      </a:r>
                      <a:endParaRPr lang="en-ZW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ZW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2%</a:t>
                      </a:r>
                      <a:endParaRPr lang="en-ZW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30280193"/>
                  </a:ext>
                </a:extLst>
              </a:tr>
              <a:tr h="46570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ZW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Loan Proceeds (Private)</a:t>
                      </a:r>
                      <a:endParaRPr lang="en-ZW" sz="16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W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1,235.40</a:t>
                      </a:r>
                      <a:endParaRPr lang="en-ZW" sz="1600"/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ZW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15%</a:t>
                      </a:r>
                      <a:endParaRPr lang="en-ZW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ZW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703.2</a:t>
                      </a:r>
                      <a:endParaRPr lang="en-ZW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ZW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8%</a:t>
                      </a:r>
                      <a:endParaRPr lang="en-ZW" sz="16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ZW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75.7%</a:t>
                      </a:r>
                      <a:endParaRPr lang="en-ZW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142730813"/>
                  </a:ext>
                </a:extLst>
              </a:tr>
              <a:tr h="46346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ZW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Income receipts</a:t>
                      </a:r>
                      <a:endParaRPr lang="en-ZW" sz="16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W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92.16</a:t>
                      </a:r>
                      <a:endParaRPr lang="en-ZW" sz="1600"/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ZW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1.1%</a:t>
                      </a:r>
                      <a:endParaRPr lang="en-ZW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ZW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116.3</a:t>
                      </a:r>
                      <a:endParaRPr lang="en-ZW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ZW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1%</a:t>
                      </a:r>
                      <a:endParaRPr lang="en-ZW" sz="16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ZW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-21%</a:t>
                      </a:r>
                      <a:endParaRPr lang="en-ZW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229335247"/>
                  </a:ext>
                </a:extLst>
              </a:tr>
              <a:tr h="338548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ZW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Foreign Investment</a:t>
                      </a:r>
                      <a:endParaRPr lang="en-ZW" sz="16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W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215.56</a:t>
                      </a:r>
                      <a:endParaRPr lang="en-ZW" sz="1600" dirty="0"/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ZW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2.5%</a:t>
                      </a:r>
                      <a:endParaRPr lang="en-ZW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ZW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131.6</a:t>
                      </a:r>
                      <a:endParaRPr lang="en-ZW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ZW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1.6%</a:t>
                      </a:r>
                      <a:endParaRPr lang="en-ZW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ZW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64%</a:t>
                      </a:r>
                      <a:endParaRPr lang="en-ZW" sz="16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88305290"/>
                  </a:ext>
                </a:extLst>
              </a:tr>
              <a:tr h="244406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ZW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TOTAL</a:t>
                      </a:r>
                      <a:endParaRPr lang="en-ZW" sz="16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W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8,488.29</a:t>
                      </a:r>
                      <a:endParaRPr lang="en-ZW" sz="1600" dirty="0"/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ZW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100%</a:t>
                      </a:r>
                      <a:endParaRPr lang="en-ZW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ZW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8,281.9</a:t>
                      </a:r>
                      <a:endParaRPr lang="en-ZW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ZW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100%</a:t>
                      </a:r>
                      <a:endParaRPr lang="en-ZW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ZW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2.5%</a:t>
                      </a:r>
                      <a:endParaRPr lang="en-ZW" sz="16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076106665"/>
                  </a:ext>
                </a:extLst>
              </a:tr>
            </a:tbl>
          </a:graphicData>
        </a:graphic>
      </p:graphicFrame>
      <p:sp>
        <p:nvSpPr>
          <p:cNvPr id="5" name="Title 1">
            <a:extLst>
              <a:ext uri="{FF2B5EF4-FFF2-40B4-BE49-F238E27FC236}">
                <a16:creationId xmlns:a16="http://schemas.microsoft.com/office/drawing/2014/main" id="{7AA249A5-54F1-7EF0-C813-B7040C1FC1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6673" y="351613"/>
            <a:ext cx="10377384" cy="549671"/>
          </a:xfrm>
        </p:spPr>
        <p:txBody>
          <a:bodyPr>
            <a:noAutofit/>
          </a:bodyPr>
          <a:lstStyle/>
          <a:p>
            <a:r>
              <a:rPr lang="en-US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DOMESTIC FOREIGN CURRENCY INFLOWS AT A GLANCE</a:t>
            </a:r>
            <a:endParaRPr lang="en-ZW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6CC6975-FEFA-DACA-1CB6-91C3F39A31F7}"/>
              </a:ext>
            </a:extLst>
          </p:cNvPr>
          <p:cNvSpPr txBox="1"/>
          <p:nvPr/>
        </p:nvSpPr>
        <p:spPr>
          <a:xfrm>
            <a:off x="8254441" y="1207785"/>
            <a:ext cx="37217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ZW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ZW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EA52289-491C-6758-21CE-C15B213E7DBE}"/>
              </a:ext>
            </a:extLst>
          </p:cNvPr>
          <p:cNvSpPr txBox="1"/>
          <p:nvPr/>
        </p:nvSpPr>
        <p:spPr>
          <a:xfrm>
            <a:off x="251927" y="5458408"/>
            <a:ext cx="1179389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ZW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Export receipts were down by 9.6% from US$ 5.25 billion recorded Jan-Sep 2022 to US$ 4.75 billion for the same period in 2023.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ZW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Foreign currency receipts for the period January 2023 to September 2023 grew by 2.5% supported by significant inflows of diaspora remittances (US$ 1.32 billion) and private sector loans (US$ 1.24) billion in the first nine months of 2023. </a:t>
            </a:r>
          </a:p>
          <a:p>
            <a:endParaRPr lang="en-ZW" dirty="0"/>
          </a:p>
        </p:txBody>
      </p:sp>
    </p:spTree>
    <p:extLst>
      <p:ext uri="{BB962C8B-B14F-4D97-AF65-F5344CB8AC3E}">
        <p14:creationId xmlns:p14="http://schemas.microsoft.com/office/powerpoint/2010/main" val="30312614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4C97085F-A981-79C2-DC20-7D129B77D1E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28886672"/>
              </p:ext>
            </p:extLst>
          </p:nvPr>
        </p:nvGraphicFramePr>
        <p:xfrm>
          <a:off x="587830" y="1147585"/>
          <a:ext cx="11215395" cy="5280292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340205">
                  <a:extLst>
                    <a:ext uri="{9D8B030D-6E8A-4147-A177-3AD203B41FA5}">
                      <a16:colId xmlns:a16="http://schemas.microsoft.com/office/drawing/2014/main" val="1098756124"/>
                    </a:ext>
                  </a:extLst>
                </a:gridCol>
                <a:gridCol w="1551816">
                  <a:extLst>
                    <a:ext uri="{9D8B030D-6E8A-4147-A177-3AD203B41FA5}">
                      <a16:colId xmlns:a16="http://schemas.microsoft.com/office/drawing/2014/main" val="1567753821"/>
                    </a:ext>
                  </a:extLst>
                </a:gridCol>
                <a:gridCol w="2045576">
                  <a:extLst>
                    <a:ext uri="{9D8B030D-6E8A-4147-A177-3AD203B41FA5}">
                      <a16:colId xmlns:a16="http://schemas.microsoft.com/office/drawing/2014/main" val="949786272"/>
                    </a:ext>
                  </a:extLst>
                </a:gridCol>
                <a:gridCol w="1833963">
                  <a:extLst>
                    <a:ext uri="{9D8B030D-6E8A-4147-A177-3AD203B41FA5}">
                      <a16:colId xmlns:a16="http://schemas.microsoft.com/office/drawing/2014/main" val="3813823235"/>
                    </a:ext>
                  </a:extLst>
                </a:gridCol>
                <a:gridCol w="1410741">
                  <a:extLst>
                    <a:ext uri="{9D8B030D-6E8A-4147-A177-3AD203B41FA5}">
                      <a16:colId xmlns:a16="http://schemas.microsoft.com/office/drawing/2014/main" val="3002818588"/>
                    </a:ext>
                  </a:extLst>
                </a:gridCol>
                <a:gridCol w="1410741">
                  <a:extLst>
                    <a:ext uri="{9D8B030D-6E8A-4147-A177-3AD203B41FA5}">
                      <a16:colId xmlns:a16="http://schemas.microsoft.com/office/drawing/2014/main" val="3033137080"/>
                    </a:ext>
                  </a:extLst>
                </a:gridCol>
                <a:gridCol w="1622353">
                  <a:extLst>
                    <a:ext uri="{9D8B030D-6E8A-4147-A177-3AD203B41FA5}">
                      <a16:colId xmlns:a16="http://schemas.microsoft.com/office/drawing/2014/main" val="3041712900"/>
                    </a:ext>
                  </a:extLst>
                </a:gridCol>
              </a:tblGrid>
              <a:tr h="819064">
                <a:tc>
                  <a:txBody>
                    <a:bodyPr/>
                    <a:lstStyle/>
                    <a:p>
                      <a:pPr algn="ctr" fontAlgn="ctr"/>
                      <a:r>
                        <a:rPr lang="en-ZA" sz="2100" b="1" u="none" strike="noStrike" dirty="0">
                          <a:effectLst/>
                        </a:rPr>
                        <a:t>Year</a:t>
                      </a:r>
                      <a:endParaRPr lang="en-ZA" sz="2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2100" b="1" u="none" strike="noStrike" dirty="0">
                          <a:effectLst/>
                        </a:rPr>
                        <a:t>Export Proceeds</a:t>
                      </a:r>
                      <a:endParaRPr lang="en-ZA" sz="2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2100" b="1" u="none" strike="noStrike" dirty="0">
                          <a:effectLst/>
                        </a:rPr>
                        <a:t>International Remittances </a:t>
                      </a:r>
                      <a:endParaRPr lang="en-ZA" sz="2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2100" b="1" u="none" strike="noStrike" dirty="0">
                          <a:effectLst/>
                        </a:rPr>
                        <a:t>Loan Proceeds</a:t>
                      </a:r>
                      <a:endParaRPr lang="en-ZA" sz="2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2100" b="1" u="none" strike="noStrike">
                          <a:effectLst/>
                        </a:rPr>
                        <a:t>Income Receipts</a:t>
                      </a:r>
                      <a:endParaRPr lang="en-ZA" sz="2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2100" b="1" u="none" strike="noStrike" dirty="0">
                          <a:effectLst/>
                        </a:rPr>
                        <a:t>FDI**</a:t>
                      </a:r>
                      <a:endParaRPr lang="en-ZA" sz="2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2100" b="1" u="none" strike="noStrike" dirty="0">
                          <a:effectLst/>
                        </a:rPr>
                        <a:t>Grand Total</a:t>
                      </a:r>
                      <a:endParaRPr lang="en-ZA" sz="2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4028306507"/>
                  </a:ext>
                </a:extLst>
              </a:tr>
              <a:tr h="366124">
                <a:tc>
                  <a:txBody>
                    <a:bodyPr/>
                    <a:lstStyle/>
                    <a:p>
                      <a:pPr algn="ctr" fontAlgn="ctr"/>
                      <a:r>
                        <a:rPr lang="en-ZA" sz="2100" u="none" strike="noStrike">
                          <a:effectLst/>
                        </a:rPr>
                        <a:t>2015</a:t>
                      </a:r>
                      <a:endParaRPr lang="en-ZA" sz="2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ZA" sz="2100" u="none" strike="noStrike" dirty="0">
                          <a:effectLst/>
                        </a:rPr>
                        <a:t>3,383</a:t>
                      </a:r>
                      <a:endParaRPr lang="en-ZA" sz="2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ZA" sz="2100" u="none" strike="noStrike" dirty="0">
                          <a:effectLst/>
                        </a:rPr>
                        <a:t>1,951</a:t>
                      </a:r>
                      <a:endParaRPr lang="en-ZA" sz="2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ZA" sz="2100" u="none" strike="noStrike">
                          <a:effectLst/>
                        </a:rPr>
                        <a:t>756</a:t>
                      </a:r>
                      <a:endParaRPr lang="en-ZA" sz="2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ZA" sz="2100" u="none" strike="noStrike">
                          <a:effectLst/>
                        </a:rPr>
                        <a:t>58</a:t>
                      </a:r>
                      <a:endParaRPr lang="en-ZA" sz="2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ZA" sz="2100" u="none" strike="noStrike">
                          <a:effectLst/>
                        </a:rPr>
                        <a:t>145</a:t>
                      </a:r>
                      <a:endParaRPr lang="en-ZA" sz="2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ZA" sz="2100" u="none" strike="noStrike">
                          <a:effectLst/>
                        </a:rPr>
                        <a:t>6,293</a:t>
                      </a:r>
                      <a:endParaRPr lang="en-ZA" sz="2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490081469"/>
                  </a:ext>
                </a:extLst>
              </a:tr>
              <a:tr h="366124">
                <a:tc>
                  <a:txBody>
                    <a:bodyPr/>
                    <a:lstStyle/>
                    <a:p>
                      <a:pPr algn="ctr" fontAlgn="ctr"/>
                      <a:r>
                        <a:rPr lang="en-ZA" sz="2100" u="none" strike="noStrike" dirty="0">
                          <a:effectLst/>
                        </a:rPr>
                        <a:t>2016</a:t>
                      </a:r>
                      <a:endParaRPr lang="en-ZA" sz="2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ZA" sz="2100" u="none" strike="noStrike">
                          <a:effectLst/>
                        </a:rPr>
                        <a:t>2,994</a:t>
                      </a:r>
                      <a:endParaRPr lang="en-ZA" sz="2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ZA" sz="2100" u="none" strike="noStrike">
                          <a:effectLst/>
                        </a:rPr>
                        <a:t>1,587</a:t>
                      </a:r>
                      <a:endParaRPr lang="en-ZA" sz="2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ZA" sz="2100" u="none" strike="noStrike" dirty="0">
                          <a:effectLst/>
                        </a:rPr>
                        <a:t>510</a:t>
                      </a:r>
                      <a:endParaRPr lang="en-ZA" sz="2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ZA" sz="2100" u="none" strike="noStrike">
                          <a:effectLst/>
                        </a:rPr>
                        <a:t>274</a:t>
                      </a:r>
                      <a:endParaRPr lang="en-ZA" sz="2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ZA" sz="2100" u="none" strike="noStrike">
                          <a:effectLst/>
                        </a:rPr>
                        <a:t>51</a:t>
                      </a:r>
                      <a:endParaRPr lang="en-ZA" sz="2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ZA" sz="2100" u="none" strike="noStrike">
                          <a:effectLst/>
                        </a:rPr>
                        <a:t>5,378</a:t>
                      </a:r>
                      <a:endParaRPr lang="en-ZA" sz="2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2450122966"/>
                  </a:ext>
                </a:extLst>
              </a:tr>
              <a:tr h="366124">
                <a:tc>
                  <a:txBody>
                    <a:bodyPr/>
                    <a:lstStyle/>
                    <a:p>
                      <a:pPr algn="ctr" fontAlgn="ctr"/>
                      <a:r>
                        <a:rPr lang="en-ZA" sz="2100" u="none" strike="noStrike">
                          <a:effectLst/>
                        </a:rPr>
                        <a:t>2017</a:t>
                      </a:r>
                      <a:endParaRPr lang="en-ZA" sz="2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ZA" sz="2100" u="none" strike="noStrike">
                          <a:effectLst/>
                        </a:rPr>
                        <a:t>3,520</a:t>
                      </a:r>
                      <a:endParaRPr lang="en-ZA" sz="2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ZA" sz="2100" u="none" strike="noStrike">
                          <a:effectLst/>
                        </a:rPr>
                        <a:t>1,412</a:t>
                      </a:r>
                      <a:endParaRPr lang="en-ZA" sz="2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ZA" sz="2100" u="none" strike="noStrike">
                          <a:effectLst/>
                        </a:rPr>
                        <a:t>533</a:t>
                      </a:r>
                      <a:endParaRPr lang="en-ZA" sz="2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ZA" sz="2100" u="none" strike="noStrike">
                          <a:effectLst/>
                        </a:rPr>
                        <a:t>60</a:t>
                      </a:r>
                      <a:endParaRPr lang="en-ZA" sz="2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ZA" sz="2100" u="none" strike="noStrike">
                          <a:effectLst/>
                        </a:rPr>
                        <a:t>40</a:t>
                      </a:r>
                      <a:endParaRPr lang="en-ZA" sz="2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ZA" sz="2100" u="none" strike="noStrike" dirty="0">
                          <a:effectLst/>
                        </a:rPr>
                        <a:t>5,565</a:t>
                      </a:r>
                      <a:endParaRPr lang="en-ZA" sz="2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1953644230"/>
                  </a:ext>
                </a:extLst>
              </a:tr>
              <a:tr h="366124">
                <a:tc>
                  <a:txBody>
                    <a:bodyPr/>
                    <a:lstStyle/>
                    <a:p>
                      <a:pPr algn="ctr" fontAlgn="ctr"/>
                      <a:r>
                        <a:rPr lang="en-ZA" sz="2100" u="none" strike="noStrike">
                          <a:effectLst/>
                        </a:rPr>
                        <a:t>2018</a:t>
                      </a:r>
                      <a:endParaRPr lang="en-ZA" sz="2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ZA" sz="2100" u="none" strike="noStrike">
                          <a:effectLst/>
                        </a:rPr>
                        <a:t>4,392</a:t>
                      </a:r>
                      <a:endParaRPr lang="en-ZA" sz="2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ZA" sz="2100" u="none" strike="noStrike" dirty="0">
                          <a:effectLst/>
                        </a:rPr>
                        <a:t>1,146</a:t>
                      </a:r>
                      <a:endParaRPr lang="en-ZA" sz="2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ZA" sz="2100" u="none" strike="noStrike">
                          <a:effectLst/>
                        </a:rPr>
                        <a:t>845</a:t>
                      </a:r>
                      <a:endParaRPr lang="en-ZA" sz="2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ZA" sz="2100" u="none" strike="noStrike">
                          <a:effectLst/>
                        </a:rPr>
                        <a:t>61</a:t>
                      </a:r>
                      <a:endParaRPr lang="en-ZA" sz="2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ZA" sz="2100" u="none" strike="noStrike">
                          <a:effectLst/>
                        </a:rPr>
                        <a:t>24</a:t>
                      </a:r>
                      <a:endParaRPr lang="en-ZA" sz="2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ZA" sz="2100" u="none" strike="noStrike">
                          <a:effectLst/>
                        </a:rPr>
                        <a:t>6,468</a:t>
                      </a:r>
                      <a:endParaRPr lang="en-ZA" sz="2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1171264311"/>
                  </a:ext>
                </a:extLst>
              </a:tr>
              <a:tr h="366124">
                <a:tc>
                  <a:txBody>
                    <a:bodyPr/>
                    <a:lstStyle/>
                    <a:p>
                      <a:pPr algn="ctr" fontAlgn="ctr"/>
                      <a:r>
                        <a:rPr lang="en-ZA" sz="2100" u="none" strike="noStrike" dirty="0">
                          <a:effectLst/>
                        </a:rPr>
                        <a:t>2019</a:t>
                      </a:r>
                      <a:endParaRPr lang="en-ZA" sz="2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ZA" sz="2100" u="none" strike="noStrike">
                          <a:effectLst/>
                        </a:rPr>
                        <a:t>3,897</a:t>
                      </a:r>
                      <a:endParaRPr lang="en-ZA" sz="2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ZA" sz="2100" u="none" strike="noStrike">
                          <a:effectLst/>
                        </a:rPr>
                        <a:t>1,155</a:t>
                      </a:r>
                      <a:endParaRPr lang="en-ZA" sz="2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ZA" sz="2100" u="none" strike="noStrike">
                          <a:effectLst/>
                        </a:rPr>
                        <a:t>593</a:t>
                      </a:r>
                      <a:endParaRPr lang="en-ZA" sz="2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ZA" sz="2100" u="none" strike="noStrike">
                          <a:effectLst/>
                        </a:rPr>
                        <a:t>59</a:t>
                      </a:r>
                      <a:endParaRPr lang="en-ZA" sz="2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ZA" sz="2100" u="none" strike="noStrike">
                          <a:effectLst/>
                        </a:rPr>
                        <a:t>52</a:t>
                      </a:r>
                      <a:endParaRPr lang="en-ZA" sz="2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ZA" sz="2100" u="none" strike="noStrike">
                          <a:effectLst/>
                        </a:rPr>
                        <a:t>5,474</a:t>
                      </a:r>
                      <a:endParaRPr lang="en-ZA" sz="2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209618870"/>
                  </a:ext>
                </a:extLst>
              </a:tr>
              <a:tr h="366124">
                <a:tc>
                  <a:txBody>
                    <a:bodyPr/>
                    <a:lstStyle/>
                    <a:p>
                      <a:pPr algn="ctr" fontAlgn="ctr"/>
                      <a:r>
                        <a:rPr lang="en-ZA" sz="2100" u="none" strike="noStrike">
                          <a:effectLst/>
                        </a:rPr>
                        <a:t>2020</a:t>
                      </a:r>
                      <a:endParaRPr lang="en-ZA" sz="2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ZA" sz="2100" u="none" strike="noStrike">
                          <a:effectLst/>
                        </a:rPr>
                        <a:t>3,719</a:t>
                      </a:r>
                      <a:endParaRPr lang="en-ZA" sz="2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ZA" sz="2100" u="none" strike="noStrike">
                          <a:effectLst/>
                        </a:rPr>
                        <a:t>1,650</a:t>
                      </a:r>
                      <a:endParaRPr lang="en-ZA" sz="2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ZA" sz="2100" u="none" strike="noStrike">
                          <a:effectLst/>
                        </a:rPr>
                        <a:t>845</a:t>
                      </a:r>
                      <a:endParaRPr lang="en-ZA" sz="2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ZA" sz="2100" u="none" strike="noStrike">
                          <a:effectLst/>
                        </a:rPr>
                        <a:t>57</a:t>
                      </a:r>
                      <a:endParaRPr lang="en-ZA" sz="2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ZA" sz="2100" u="none" strike="noStrike">
                          <a:effectLst/>
                        </a:rPr>
                        <a:t>40</a:t>
                      </a:r>
                      <a:endParaRPr lang="en-ZA" sz="2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ZA" sz="2100" u="none" strike="noStrike">
                          <a:effectLst/>
                        </a:rPr>
                        <a:t>6,288</a:t>
                      </a:r>
                      <a:endParaRPr lang="en-ZA" sz="2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3518172137"/>
                  </a:ext>
                </a:extLst>
              </a:tr>
              <a:tr h="366124">
                <a:tc>
                  <a:txBody>
                    <a:bodyPr/>
                    <a:lstStyle/>
                    <a:p>
                      <a:pPr algn="ctr" fontAlgn="ctr"/>
                      <a:r>
                        <a:rPr lang="en-ZA" sz="2100" u="none" strike="noStrike">
                          <a:effectLst/>
                        </a:rPr>
                        <a:t>2021</a:t>
                      </a:r>
                      <a:endParaRPr lang="en-ZA" sz="2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ZA" sz="2100" u="none" strike="noStrike">
                          <a:effectLst/>
                        </a:rPr>
                        <a:t>6,195</a:t>
                      </a:r>
                      <a:endParaRPr lang="en-ZA" sz="2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ZA" sz="2100" u="none" strike="noStrike" dirty="0">
                          <a:effectLst/>
                        </a:rPr>
                        <a:t>2,405</a:t>
                      </a:r>
                      <a:endParaRPr lang="en-ZA" sz="2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ZA" sz="2100" u="none" strike="noStrike">
                          <a:effectLst/>
                        </a:rPr>
                        <a:t>876</a:t>
                      </a:r>
                      <a:endParaRPr lang="en-ZA" sz="2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ZA" sz="2100" u="none" strike="noStrike" dirty="0">
                          <a:effectLst/>
                        </a:rPr>
                        <a:t>119</a:t>
                      </a:r>
                      <a:endParaRPr lang="en-ZA" sz="2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ZA" sz="2100" u="none" strike="noStrike">
                          <a:effectLst/>
                        </a:rPr>
                        <a:t>91</a:t>
                      </a:r>
                      <a:endParaRPr lang="en-ZA" sz="2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ZA" sz="2100" u="none" strike="noStrike">
                          <a:effectLst/>
                        </a:rPr>
                        <a:t>9,686</a:t>
                      </a:r>
                      <a:endParaRPr lang="en-ZA" sz="2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1615716509"/>
                  </a:ext>
                </a:extLst>
              </a:tr>
              <a:tr h="366124">
                <a:tc>
                  <a:txBody>
                    <a:bodyPr/>
                    <a:lstStyle/>
                    <a:p>
                      <a:pPr algn="ctr" fontAlgn="ctr"/>
                      <a:r>
                        <a:rPr lang="en-ZA" sz="2100" u="none" strike="noStrike">
                          <a:effectLst/>
                        </a:rPr>
                        <a:t>2022</a:t>
                      </a:r>
                      <a:endParaRPr lang="en-ZA" sz="2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ZA" sz="2100" u="none" strike="noStrike">
                          <a:effectLst/>
                        </a:rPr>
                        <a:t>7,420</a:t>
                      </a:r>
                      <a:endParaRPr lang="en-ZA" sz="2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ZA" sz="2100" u="none" strike="noStrike">
                          <a:effectLst/>
                        </a:rPr>
                        <a:t>2,795</a:t>
                      </a:r>
                      <a:endParaRPr lang="en-ZA" sz="2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ZA" sz="2100" u="none" strike="noStrike">
                          <a:effectLst/>
                        </a:rPr>
                        <a:t>1,021</a:t>
                      </a:r>
                      <a:endParaRPr lang="en-ZA" sz="2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ZA" sz="2100" u="none" strike="noStrike">
                          <a:effectLst/>
                        </a:rPr>
                        <a:t>145</a:t>
                      </a:r>
                      <a:endParaRPr lang="en-ZA" sz="2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ZA" sz="2100" u="none" strike="noStrike">
                          <a:effectLst/>
                        </a:rPr>
                        <a:t>185</a:t>
                      </a:r>
                      <a:endParaRPr lang="en-ZA" sz="2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ZA" sz="2100" u="none" strike="noStrike">
                          <a:effectLst/>
                        </a:rPr>
                        <a:t>11,566</a:t>
                      </a:r>
                      <a:endParaRPr lang="en-ZA" sz="2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3197625021"/>
                  </a:ext>
                </a:extLst>
              </a:tr>
              <a:tr h="366124">
                <a:tc>
                  <a:txBody>
                    <a:bodyPr/>
                    <a:lstStyle/>
                    <a:p>
                      <a:pPr algn="ctr" fontAlgn="ctr"/>
                      <a:r>
                        <a:rPr lang="en-ZA" sz="2100" u="none" strike="noStrike" dirty="0">
                          <a:effectLst/>
                        </a:rPr>
                        <a:t>2023*</a:t>
                      </a:r>
                      <a:endParaRPr lang="en-ZA" sz="2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2100" u="none" strike="noStrike">
                          <a:effectLst/>
                        </a:rPr>
                        <a:t>4,749</a:t>
                      </a:r>
                      <a:endParaRPr lang="en-ZA" sz="2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2100" u="none" strike="noStrike">
                          <a:effectLst/>
                        </a:rPr>
                        <a:t>2,196</a:t>
                      </a:r>
                      <a:endParaRPr lang="en-ZA" sz="2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2100" u="none" strike="noStrike">
                          <a:effectLst/>
                        </a:rPr>
                        <a:t>1,291</a:t>
                      </a:r>
                      <a:endParaRPr lang="en-ZA" sz="2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2100" u="none" strike="noStrike">
                          <a:effectLst/>
                        </a:rPr>
                        <a:t>94</a:t>
                      </a:r>
                      <a:endParaRPr lang="en-ZA" sz="2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2100" u="none" strike="noStrike">
                          <a:effectLst/>
                        </a:rPr>
                        <a:t>196</a:t>
                      </a:r>
                      <a:endParaRPr lang="en-ZA" sz="2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2100" u="none" strike="noStrike" dirty="0">
                          <a:effectLst/>
                        </a:rPr>
                        <a:t>8,526</a:t>
                      </a:r>
                      <a:endParaRPr lang="en-ZA" sz="2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b"/>
                </a:tc>
                <a:extLst>
                  <a:ext uri="{0D108BD9-81ED-4DB2-BD59-A6C34878D82A}">
                    <a16:rowId xmlns:a16="http://schemas.microsoft.com/office/drawing/2014/main" val="3624114475"/>
                  </a:ext>
                </a:extLst>
              </a:tr>
              <a:tr h="366124">
                <a:tc>
                  <a:txBody>
                    <a:bodyPr/>
                    <a:lstStyle/>
                    <a:p>
                      <a:pPr algn="ctr" fontAlgn="b"/>
                      <a:r>
                        <a:rPr lang="en-ZA" sz="2100" b="1" u="none" strike="noStrike" dirty="0">
                          <a:effectLst/>
                        </a:rPr>
                        <a:t>Total</a:t>
                      </a:r>
                      <a:endParaRPr lang="en-ZA" sz="2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2100" b="1" u="none" strike="noStrike" dirty="0">
                          <a:effectLst/>
                        </a:rPr>
                        <a:t>40,269</a:t>
                      </a:r>
                      <a:endParaRPr lang="en-ZA" sz="2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2100" b="1" u="none" strike="noStrike" dirty="0">
                          <a:effectLst/>
                        </a:rPr>
                        <a:t>16,297</a:t>
                      </a:r>
                      <a:endParaRPr lang="en-ZA" sz="2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2100" b="1" u="none" strike="noStrike" dirty="0">
                          <a:effectLst/>
                        </a:rPr>
                        <a:t>7,270</a:t>
                      </a:r>
                      <a:endParaRPr lang="en-ZA" sz="2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2100" b="1" u="none" strike="noStrike" dirty="0">
                          <a:effectLst/>
                        </a:rPr>
                        <a:t>927</a:t>
                      </a:r>
                      <a:endParaRPr lang="en-ZA" sz="2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2100" b="1" u="none" strike="noStrike" dirty="0">
                          <a:effectLst/>
                        </a:rPr>
                        <a:t>824</a:t>
                      </a:r>
                      <a:endParaRPr lang="en-ZA" sz="2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2100" b="1" u="none" strike="noStrike" dirty="0">
                          <a:effectLst/>
                        </a:rPr>
                        <a:t>65,244</a:t>
                      </a:r>
                      <a:endParaRPr lang="en-ZA" sz="2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b"/>
                </a:tc>
                <a:extLst>
                  <a:ext uri="{0D108BD9-81ED-4DB2-BD59-A6C34878D82A}">
                    <a16:rowId xmlns:a16="http://schemas.microsoft.com/office/drawing/2014/main" val="1688273042"/>
                  </a:ext>
                </a:extLst>
              </a:tr>
              <a:tr h="366124">
                <a:tc>
                  <a:txBody>
                    <a:bodyPr/>
                    <a:lstStyle/>
                    <a:p>
                      <a:pPr algn="ctr" fontAlgn="b"/>
                      <a:r>
                        <a:rPr lang="en-ZA" sz="2000" u="none" strike="noStrike" dirty="0">
                          <a:effectLst/>
                        </a:rPr>
                        <a:t>Share</a:t>
                      </a:r>
                      <a:endParaRPr lang="en-ZA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2000" u="none" strike="noStrike" dirty="0">
                          <a:effectLst/>
                        </a:rPr>
                        <a:t>62%</a:t>
                      </a:r>
                      <a:endParaRPr lang="en-ZA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2000" u="none" strike="noStrike" dirty="0">
                          <a:effectLst/>
                        </a:rPr>
                        <a:t>25%</a:t>
                      </a:r>
                      <a:endParaRPr lang="en-ZA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2000" u="none" strike="noStrike" dirty="0">
                          <a:effectLst/>
                        </a:rPr>
                        <a:t>11%</a:t>
                      </a:r>
                      <a:endParaRPr lang="en-ZA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2000" u="none" strike="noStrike" dirty="0">
                          <a:effectLst/>
                        </a:rPr>
                        <a:t>1%</a:t>
                      </a:r>
                      <a:endParaRPr lang="en-ZA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2000" u="none" strike="noStrike" dirty="0">
                          <a:effectLst/>
                        </a:rPr>
                        <a:t>1%</a:t>
                      </a:r>
                      <a:endParaRPr lang="en-ZA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2100" u="none" strike="noStrike" dirty="0">
                          <a:effectLst/>
                        </a:rPr>
                        <a:t>100%</a:t>
                      </a:r>
                      <a:endParaRPr lang="en-ZA" sz="2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b"/>
                </a:tc>
                <a:extLst>
                  <a:ext uri="{0D108BD9-81ED-4DB2-BD59-A6C34878D82A}">
                    <a16:rowId xmlns:a16="http://schemas.microsoft.com/office/drawing/2014/main" val="554583417"/>
                  </a:ext>
                </a:extLst>
              </a:tr>
              <a:tr h="352217">
                <a:tc gridSpan="7">
                  <a:txBody>
                    <a:bodyPr/>
                    <a:lstStyle/>
                    <a:p>
                      <a:pPr algn="l" fontAlgn="b"/>
                      <a:r>
                        <a:rPr lang="en-ZA" sz="14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*2023 Figures as at 30 September 2023</a:t>
                      </a:r>
                    </a:p>
                    <a:p>
                      <a:pPr algn="l" fontAlgn="b"/>
                      <a:r>
                        <a:rPr lang="en-ZA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** Excluding in-kind foreign investments</a:t>
                      </a:r>
                    </a:p>
                  </a:txBody>
                  <a:tcPr marL="7144" marR="7144" marT="7144" marB="0" anchor="ctr"/>
                </a:tc>
                <a:tc hMerge="1">
                  <a:txBody>
                    <a:bodyPr/>
                    <a:lstStyle/>
                    <a:p>
                      <a:pPr algn="r" fontAlgn="b"/>
                      <a:endParaRPr lang="en-ZA" sz="16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fontAlgn="b"/>
                      <a:endParaRPr lang="en-ZA" sz="16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fontAlgn="b"/>
                      <a:endParaRPr lang="en-ZA" sz="16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fontAlgn="b"/>
                      <a:endParaRPr lang="en-ZA" sz="16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fontAlgn="b"/>
                      <a:endParaRPr lang="en-ZA" sz="16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fontAlgn="b"/>
                      <a:endParaRPr lang="en-ZA" sz="16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3917197"/>
                  </a:ext>
                </a:extLst>
              </a:tr>
            </a:tbl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288B501-F6F4-EC22-8057-FC08089CE9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  <a:defRPr/>
            </a:pPr>
            <a:fld id="{FED16111-1494-4586-A2C1-EB07BE90A54E}" type="slidenum">
              <a:rPr lang="en-GB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en-GB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F8FE341D-94B5-F561-1782-D649A32835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0"/>
            <a:ext cx="10515600" cy="811763"/>
          </a:xfrm>
        </p:spPr>
        <p:txBody>
          <a:bodyPr/>
          <a:lstStyle/>
          <a:p>
            <a:r>
              <a:rPr lang="en-US" altLang="en-US" sz="4400" b="1" kern="120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Foreign Currency Receipts (Contribution)</a:t>
            </a:r>
            <a:endParaRPr lang="en-ZW" dirty="0"/>
          </a:p>
        </p:txBody>
      </p:sp>
    </p:spTree>
    <p:extLst>
      <p:ext uri="{BB962C8B-B14F-4D97-AF65-F5344CB8AC3E}">
        <p14:creationId xmlns:p14="http://schemas.microsoft.com/office/powerpoint/2010/main" val="34389315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288B501-F6F4-EC22-8057-FC08089CE9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  <a:defRPr/>
            </a:pPr>
            <a:fld id="{FED16111-1494-4586-A2C1-EB07BE90A54E}" type="slidenum">
              <a:rPr lang="en-GB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en-GB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BAE5BF8F-17A4-3747-4663-EEDCB139C4F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2374475"/>
              </p:ext>
            </p:extLst>
          </p:nvPr>
        </p:nvGraphicFramePr>
        <p:xfrm>
          <a:off x="354563" y="1188001"/>
          <a:ext cx="11364686" cy="5304872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852351">
                  <a:extLst>
                    <a:ext uri="{9D8B030D-6E8A-4147-A177-3AD203B41FA5}">
                      <a16:colId xmlns:a16="http://schemas.microsoft.com/office/drawing/2014/main" val="3702420911"/>
                    </a:ext>
                  </a:extLst>
                </a:gridCol>
                <a:gridCol w="1065438">
                  <a:extLst>
                    <a:ext uri="{9D8B030D-6E8A-4147-A177-3AD203B41FA5}">
                      <a16:colId xmlns:a16="http://schemas.microsoft.com/office/drawing/2014/main" val="3352794265"/>
                    </a:ext>
                  </a:extLst>
                </a:gridCol>
                <a:gridCol w="1136469">
                  <a:extLst>
                    <a:ext uri="{9D8B030D-6E8A-4147-A177-3AD203B41FA5}">
                      <a16:colId xmlns:a16="http://schemas.microsoft.com/office/drawing/2014/main" val="3528722065"/>
                    </a:ext>
                  </a:extLst>
                </a:gridCol>
                <a:gridCol w="994410">
                  <a:extLst>
                    <a:ext uri="{9D8B030D-6E8A-4147-A177-3AD203B41FA5}">
                      <a16:colId xmlns:a16="http://schemas.microsoft.com/office/drawing/2014/main" val="835031835"/>
                    </a:ext>
                  </a:extLst>
                </a:gridCol>
                <a:gridCol w="936854">
                  <a:extLst>
                    <a:ext uri="{9D8B030D-6E8A-4147-A177-3AD203B41FA5}">
                      <a16:colId xmlns:a16="http://schemas.microsoft.com/office/drawing/2014/main" val="2327351719"/>
                    </a:ext>
                  </a:extLst>
                </a:gridCol>
                <a:gridCol w="994410">
                  <a:extLst>
                    <a:ext uri="{9D8B030D-6E8A-4147-A177-3AD203B41FA5}">
                      <a16:colId xmlns:a16="http://schemas.microsoft.com/office/drawing/2014/main" val="2745415012"/>
                    </a:ext>
                  </a:extLst>
                </a:gridCol>
                <a:gridCol w="923381">
                  <a:extLst>
                    <a:ext uri="{9D8B030D-6E8A-4147-A177-3AD203B41FA5}">
                      <a16:colId xmlns:a16="http://schemas.microsoft.com/office/drawing/2014/main" val="201879776"/>
                    </a:ext>
                  </a:extLst>
                </a:gridCol>
                <a:gridCol w="994410">
                  <a:extLst>
                    <a:ext uri="{9D8B030D-6E8A-4147-A177-3AD203B41FA5}">
                      <a16:colId xmlns:a16="http://schemas.microsoft.com/office/drawing/2014/main" val="1251846147"/>
                    </a:ext>
                  </a:extLst>
                </a:gridCol>
                <a:gridCol w="1136469">
                  <a:extLst>
                    <a:ext uri="{9D8B030D-6E8A-4147-A177-3AD203B41FA5}">
                      <a16:colId xmlns:a16="http://schemas.microsoft.com/office/drawing/2014/main" val="2335165754"/>
                    </a:ext>
                  </a:extLst>
                </a:gridCol>
                <a:gridCol w="1065438">
                  <a:extLst>
                    <a:ext uri="{9D8B030D-6E8A-4147-A177-3AD203B41FA5}">
                      <a16:colId xmlns:a16="http://schemas.microsoft.com/office/drawing/2014/main" val="875514254"/>
                    </a:ext>
                  </a:extLst>
                </a:gridCol>
                <a:gridCol w="1265056">
                  <a:extLst>
                    <a:ext uri="{9D8B030D-6E8A-4147-A177-3AD203B41FA5}">
                      <a16:colId xmlns:a16="http://schemas.microsoft.com/office/drawing/2014/main" val="3489105477"/>
                    </a:ext>
                  </a:extLst>
                </a:gridCol>
              </a:tblGrid>
              <a:tr h="916394">
                <a:tc>
                  <a:txBody>
                    <a:bodyPr/>
                    <a:lstStyle/>
                    <a:p>
                      <a:pPr algn="l" fontAlgn="ctr"/>
                      <a:r>
                        <a:rPr lang="en-ZA" sz="1500" b="1" u="none" strike="noStrike" dirty="0">
                          <a:effectLst/>
                        </a:rPr>
                        <a:t>Year</a:t>
                      </a:r>
                      <a:endParaRPr lang="en-ZA" sz="1500" b="1" i="0" u="none" strike="noStrike" dirty="0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500" b="1" u="none" strike="noStrike" dirty="0">
                          <a:effectLst/>
                        </a:rPr>
                        <a:t>Mining</a:t>
                      </a:r>
                      <a:endParaRPr lang="en-ZA" sz="15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500" b="1" u="none" strike="noStrike" dirty="0">
                          <a:effectLst/>
                        </a:rPr>
                        <a:t>Tobacco</a:t>
                      </a:r>
                      <a:endParaRPr lang="en-ZA" sz="15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500" b="1" u="none" strike="noStrike" dirty="0" err="1">
                          <a:effectLst/>
                        </a:rPr>
                        <a:t>Manuf’g</a:t>
                      </a:r>
                      <a:endParaRPr lang="en-ZA" sz="15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500" b="1" u="none" strike="noStrike" dirty="0" err="1">
                          <a:effectLst/>
                        </a:rPr>
                        <a:t>Transpt</a:t>
                      </a:r>
                      <a:endParaRPr lang="en-ZA" sz="15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500" b="1" u="none" strike="noStrike" dirty="0">
                          <a:effectLst/>
                        </a:rPr>
                        <a:t>Tourism</a:t>
                      </a:r>
                      <a:endParaRPr lang="en-ZA" sz="15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500" b="1" u="none" strike="noStrike" dirty="0">
                          <a:effectLst/>
                        </a:rPr>
                        <a:t>Agric</a:t>
                      </a:r>
                      <a:endParaRPr lang="en-ZA" sz="15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500" b="1" u="none" strike="noStrike" dirty="0" err="1">
                          <a:effectLst/>
                        </a:rPr>
                        <a:t>Horticl</a:t>
                      </a:r>
                      <a:endParaRPr lang="en-ZA" sz="15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500" b="1" u="none" strike="noStrike" dirty="0">
                          <a:effectLst/>
                        </a:rPr>
                        <a:t>Telecoms</a:t>
                      </a:r>
                      <a:endParaRPr lang="en-ZA" sz="15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500" b="1" u="none" strike="noStrike" dirty="0">
                          <a:effectLst/>
                        </a:rPr>
                        <a:t>Other Services</a:t>
                      </a:r>
                      <a:endParaRPr lang="en-ZA" sz="15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500" b="1" u="none" strike="noStrike" dirty="0">
                          <a:effectLst/>
                        </a:rPr>
                        <a:t>Total</a:t>
                      </a:r>
                      <a:endParaRPr lang="en-ZA" sz="1500" b="1" i="0" u="none" strike="noStrike" dirty="0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1709370333"/>
                  </a:ext>
                </a:extLst>
              </a:tr>
              <a:tr h="346751">
                <a:tc>
                  <a:txBody>
                    <a:bodyPr/>
                    <a:lstStyle/>
                    <a:p>
                      <a:pPr algn="l" fontAlgn="ctr"/>
                      <a:r>
                        <a:rPr lang="en-ZA" sz="1800" u="none" strike="noStrike" dirty="0">
                          <a:effectLst/>
                        </a:rPr>
                        <a:t>2015</a:t>
                      </a:r>
                      <a:endParaRPr lang="en-ZA" sz="1800" b="1" i="0" u="none" strike="noStrike" dirty="0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800" u="none" strike="noStrike" dirty="0">
                          <a:effectLst/>
                        </a:rPr>
                        <a:t> 1,788.7 </a:t>
                      </a:r>
                      <a:endParaRPr lang="en-ZA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800" u="none" strike="noStrike" dirty="0">
                          <a:effectLst/>
                        </a:rPr>
                        <a:t>  484.7 </a:t>
                      </a:r>
                      <a:endParaRPr lang="en-ZA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800" u="none" strike="noStrike">
                          <a:effectLst/>
                        </a:rPr>
                        <a:t>  285.2 </a:t>
                      </a:r>
                      <a:endParaRPr lang="en-ZA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800" u="none" strike="noStrike">
                          <a:effectLst/>
                        </a:rPr>
                        <a:t>  283.0 </a:t>
                      </a:r>
                      <a:endParaRPr lang="en-ZA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800" u="none" strike="noStrike">
                          <a:effectLst/>
                        </a:rPr>
                        <a:t>  157.2 </a:t>
                      </a:r>
                      <a:endParaRPr lang="en-ZA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800" u="none" strike="noStrike" dirty="0">
                          <a:effectLst/>
                        </a:rPr>
                        <a:t>  157.5 </a:t>
                      </a:r>
                      <a:endParaRPr lang="en-ZA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800" u="none" strike="noStrike">
                          <a:effectLst/>
                        </a:rPr>
                        <a:t>    24.5 </a:t>
                      </a:r>
                      <a:endParaRPr lang="en-ZA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800" u="none" strike="noStrike">
                          <a:effectLst/>
                        </a:rPr>
                        <a:t>  185.7 </a:t>
                      </a:r>
                      <a:endParaRPr lang="en-ZA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800" u="none" strike="noStrike">
                          <a:effectLst/>
                        </a:rPr>
                        <a:t>    16.7 </a:t>
                      </a:r>
                      <a:endParaRPr lang="en-ZA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ZA" sz="1800" u="none" strike="noStrike" dirty="0">
                          <a:effectLst/>
                        </a:rPr>
                        <a:t>3,383.2 </a:t>
                      </a:r>
                      <a:endParaRPr lang="en-ZA" sz="1800" b="1" i="0" u="none" strike="noStrike" dirty="0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/>
                </a:tc>
                <a:extLst>
                  <a:ext uri="{0D108BD9-81ED-4DB2-BD59-A6C34878D82A}">
                    <a16:rowId xmlns:a16="http://schemas.microsoft.com/office/drawing/2014/main" val="1689445476"/>
                  </a:ext>
                </a:extLst>
              </a:tr>
              <a:tr h="346751">
                <a:tc>
                  <a:txBody>
                    <a:bodyPr/>
                    <a:lstStyle/>
                    <a:p>
                      <a:pPr algn="l" fontAlgn="ctr"/>
                      <a:r>
                        <a:rPr lang="en-ZA" sz="1800" u="none" strike="noStrike" dirty="0">
                          <a:effectLst/>
                        </a:rPr>
                        <a:t>2016</a:t>
                      </a:r>
                      <a:endParaRPr lang="en-ZA" sz="1800" b="1" i="0" u="none" strike="noStrike" dirty="0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800" u="none" strike="noStrike">
                          <a:effectLst/>
                        </a:rPr>
                        <a:t> 1,796.5 </a:t>
                      </a:r>
                      <a:endParaRPr lang="en-ZA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800" u="none" strike="noStrike">
                          <a:effectLst/>
                        </a:rPr>
                        <a:t>  507.7 </a:t>
                      </a:r>
                      <a:endParaRPr lang="en-ZA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800" u="none" strike="noStrike" dirty="0">
                          <a:effectLst/>
                        </a:rPr>
                        <a:t>  112.3 </a:t>
                      </a:r>
                      <a:endParaRPr lang="en-ZA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800" u="none" strike="noStrike" dirty="0">
                          <a:effectLst/>
                        </a:rPr>
                        <a:t>  195.7 </a:t>
                      </a:r>
                      <a:endParaRPr lang="en-ZA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800" u="none" strike="noStrike" dirty="0">
                          <a:effectLst/>
                        </a:rPr>
                        <a:t>  166.9 </a:t>
                      </a:r>
                      <a:endParaRPr lang="en-ZA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800" u="none" strike="noStrike">
                          <a:effectLst/>
                        </a:rPr>
                        <a:t>  128.0 </a:t>
                      </a:r>
                      <a:endParaRPr lang="en-ZA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800" u="none" strike="noStrike">
                          <a:effectLst/>
                        </a:rPr>
                        <a:t>    34.3 </a:t>
                      </a:r>
                      <a:endParaRPr lang="en-ZA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800" u="none" strike="noStrike" dirty="0">
                          <a:effectLst/>
                        </a:rPr>
                        <a:t>    21.9 </a:t>
                      </a:r>
                      <a:endParaRPr lang="en-ZA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800" u="none" strike="noStrike">
                          <a:effectLst/>
                        </a:rPr>
                        <a:t>    30.7 </a:t>
                      </a:r>
                      <a:endParaRPr lang="en-ZA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ZA" sz="1800" u="none" strike="noStrike" dirty="0">
                          <a:effectLst/>
                        </a:rPr>
                        <a:t>2,994.0 </a:t>
                      </a:r>
                      <a:endParaRPr lang="en-ZA" sz="1800" b="1" i="0" u="none" strike="noStrike" dirty="0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/>
                </a:tc>
                <a:extLst>
                  <a:ext uri="{0D108BD9-81ED-4DB2-BD59-A6C34878D82A}">
                    <a16:rowId xmlns:a16="http://schemas.microsoft.com/office/drawing/2014/main" val="2209775720"/>
                  </a:ext>
                </a:extLst>
              </a:tr>
              <a:tr h="360485">
                <a:tc>
                  <a:txBody>
                    <a:bodyPr/>
                    <a:lstStyle/>
                    <a:p>
                      <a:pPr algn="l" fontAlgn="b"/>
                      <a:r>
                        <a:rPr lang="en-ZA" sz="1800" u="none" strike="noStrike" dirty="0">
                          <a:effectLst/>
                        </a:rPr>
                        <a:t>2017</a:t>
                      </a:r>
                      <a:endParaRPr lang="en-ZA" sz="1800" b="1" i="0" u="none" strike="noStrike" dirty="0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ZA" sz="1800" u="none" strike="noStrike">
                          <a:effectLst/>
                        </a:rPr>
                        <a:t> 2,385.2 </a:t>
                      </a:r>
                      <a:endParaRPr lang="en-ZA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ZA" sz="1800" u="none" strike="noStrike" dirty="0">
                          <a:effectLst/>
                        </a:rPr>
                        <a:t>  510.6 </a:t>
                      </a:r>
                      <a:endParaRPr lang="en-ZA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ZA" sz="1800" u="none" strike="noStrike">
                          <a:effectLst/>
                        </a:rPr>
                        <a:t>  103.6 </a:t>
                      </a:r>
                      <a:endParaRPr lang="en-ZA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ZA" sz="1800" u="none" strike="noStrike">
                          <a:effectLst/>
                        </a:rPr>
                        <a:t>  157.0 </a:t>
                      </a:r>
                      <a:endParaRPr lang="en-ZA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ZA" sz="1800" u="none" strike="noStrike">
                          <a:effectLst/>
                        </a:rPr>
                        <a:t>  149.2 </a:t>
                      </a:r>
                      <a:endParaRPr lang="en-ZA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ZA" sz="1800" u="none" strike="noStrike" dirty="0">
                          <a:effectLst/>
                        </a:rPr>
                        <a:t>  131.0 </a:t>
                      </a:r>
                      <a:endParaRPr lang="en-ZA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ZA" sz="1800" u="none" strike="noStrike" dirty="0">
                          <a:effectLst/>
                        </a:rPr>
                        <a:t>    27.9 </a:t>
                      </a:r>
                      <a:endParaRPr lang="en-ZA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ZA" sz="1800" u="none" strike="noStrike">
                          <a:effectLst/>
                        </a:rPr>
                        <a:t>    13.9 </a:t>
                      </a:r>
                      <a:endParaRPr lang="en-ZA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ZA" sz="1800" u="none" strike="noStrike">
                          <a:effectLst/>
                        </a:rPr>
                        <a:t>    41.3 </a:t>
                      </a:r>
                      <a:endParaRPr lang="en-ZA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ZA" sz="1800" u="none" strike="noStrike" dirty="0">
                          <a:effectLst/>
                        </a:rPr>
                        <a:t>3,519.7 </a:t>
                      </a:r>
                      <a:endParaRPr lang="en-ZA" sz="1800" b="1" i="0" u="none" strike="noStrike" dirty="0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/>
                </a:tc>
                <a:extLst>
                  <a:ext uri="{0D108BD9-81ED-4DB2-BD59-A6C34878D82A}">
                    <a16:rowId xmlns:a16="http://schemas.microsoft.com/office/drawing/2014/main" val="2560242739"/>
                  </a:ext>
                </a:extLst>
              </a:tr>
              <a:tr h="360485">
                <a:tc>
                  <a:txBody>
                    <a:bodyPr/>
                    <a:lstStyle/>
                    <a:p>
                      <a:pPr algn="l" fontAlgn="b"/>
                      <a:r>
                        <a:rPr lang="en-ZA" sz="1800" u="none" strike="noStrike" dirty="0">
                          <a:effectLst/>
                        </a:rPr>
                        <a:t>2018</a:t>
                      </a:r>
                      <a:endParaRPr lang="en-ZA" sz="1800" b="1" i="0" u="none" strike="noStrike" dirty="0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ZA" sz="1800" u="none" strike="noStrike">
                          <a:effectLst/>
                        </a:rPr>
                        <a:t> 3,072.2 </a:t>
                      </a:r>
                      <a:endParaRPr lang="en-ZA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ZA" sz="1800" u="none" strike="noStrike">
                          <a:effectLst/>
                        </a:rPr>
                        <a:t>  441.3 </a:t>
                      </a:r>
                      <a:endParaRPr lang="en-ZA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ZA" sz="1800" u="none" strike="noStrike">
                          <a:effectLst/>
                        </a:rPr>
                        <a:t>  176.9 </a:t>
                      </a:r>
                      <a:endParaRPr lang="en-ZA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ZA" sz="1800" u="none" strike="noStrike">
                          <a:effectLst/>
                        </a:rPr>
                        <a:t>  224.4 </a:t>
                      </a:r>
                      <a:endParaRPr lang="en-ZA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ZA" sz="1800" u="none" strike="noStrike">
                          <a:effectLst/>
                        </a:rPr>
                        <a:t>  230.3 </a:t>
                      </a:r>
                      <a:endParaRPr lang="en-ZA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ZA" sz="1800" u="none" strike="noStrike">
                          <a:effectLst/>
                        </a:rPr>
                        <a:t>  158.7 </a:t>
                      </a:r>
                      <a:endParaRPr lang="en-ZA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ZA" sz="1800" u="none" strike="noStrike" dirty="0">
                          <a:effectLst/>
                        </a:rPr>
                        <a:t>    36.9 </a:t>
                      </a:r>
                      <a:endParaRPr lang="en-ZA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ZA" sz="1800" u="none" strike="noStrike" dirty="0">
                          <a:effectLst/>
                        </a:rPr>
                        <a:t>     8.3 </a:t>
                      </a:r>
                      <a:endParaRPr lang="en-ZA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ZA" sz="1800" u="none" strike="noStrike" dirty="0">
                          <a:effectLst/>
                        </a:rPr>
                        <a:t>    42.9 </a:t>
                      </a:r>
                      <a:endParaRPr lang="en-ZA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ZA" sz="1800" u="none" strike="noStrike" dirty="0">
                          <a:effectLst/>
                        </a:rPr>
                        <a:t>4,391.9 </a:t>
                      </a:r>
                      <a:endParaRPr lang="en-ZA" sz="1800" b="1" i="0" u="none" strike="noStrike" dirty="0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/>
                </a:tc>
                <a:extLst>
                  <a:ext uri="{0D108BD9-81ED-4DB2-BD59-A6C34878D82A}">
                    <a16:rowId xmlns:a16="http://schemas.microsoft.com/office/drawing/2014/main" val="3191981522"/>
                  </a:ext>
                </a:extLst>
              </a:tr>
              <a:tr h="346751">
                <a:tc>
                  <a:txBody>
                    <a:bodyPr/>
                    <a:lstStyle/>
                    <a:p>
                      <a:pPr algn="l" fontAlgn="ctr"/>
                      <a:r>
                        <a:rPr lang="en-ZA" sz="1800" u="none" strike="noStrike" dirty="0">
                          <a:effectLst/>
                        </a:rPr>
                        <a:t>2019</a:t>
                      </a:r>
                      <a:endParaRPr lang="en-ZA" sz="1800" b="1" i="0" u="none" strike="noStrike" dirty="0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800" u="none" strike="noStrike">
                          <a:effectLst/>
                        </a:rPr>
                        <a:t> 2,552.0 </a:t>
                      </a:r>
                      <a:endParaRPr lang="en-ZA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800" u="none" strike="noStrike">
                          <a:effectLst/>
                        </a:rPr>
                        <a:t>  365.5 </a:t>
                      </a:r>
                      <a:endParaRPr lang="en-ZA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800" u="none" strike="noStrike">
                          <a:effectLst/>
                        </a:rPr>
                        <a:t>  271.1 </a:t>
                      </a:r>
                      <a:endParaRPr lang="en-ZA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800" u="none" strike="noStrike" dirty="0">
                          <a:effectLst/>
                        </a:rPr>
                        <a:t>  179.0 </a:t>
                      </a:r>
                      <a:endParaRPr lang="en-ZA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800" u="none" strike="noStrike">
                          <a:effectLst/>
                        </a:rPr>
                        <a:t>  257.2 </a:t>
                      </a:r>
                      <a:endParaRPr lang="en-ZA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800" u="none" strike="noStrike">
                          <a:effectLst/>
                        </a:rPr>
                        <a:t>  148.1 </a:t>
                      </a:r>
                      <a:endParaRPr lang="en-ZA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800" u="none" strike="noStrike">
                          <a:effectLst/>
                        </a:rPr>
                        <a:t>    36.5 </a:t>
                      </a:r>
                      <a:endParaRPr lang="en-ZA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800" u="none" strike="noStrike" dirty="0">
                          <a:effectLst/>
                        </a:rPr>
                        <a:t>    29.5 </a:t>
                      </a:r>
                      <a:endParaRPr lang="en-ZA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800" u="none" strike="noStrike" dirty="0">
                          <a:effectLst/>
                        </a:rPr>
                        <a:t>    58.2 </a:t>
                      </a:r>
                      <a:endParaRPr lang="en-ZA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ZA" sz="1800" u="none" strike="noStrike" dirty="0">
                          <a:effectLst/>
                        </a:rPr>
                        <a:t>3,897.1 </a:t>
                      </a:r>
                      <a:endParaRPr lang="en-ZA" sz="1800" b="1" i="0" u="none" strike="noStrike" dirty="0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/>
                </a:tc>
                <a:extLst>
                  <a:ext uri="{0D108BD9-81ED-4DB2-BD59-A6C34878D82A}">
                    <a16:rowId xmlns:a16="http://schemas.microsoft.com/office/drawing/2014/main" val="2205643741"/>
                  </a:ext>
                </a:extLst>
              </a:tr>
              <a:tr h="360485">
                <a:tc>
                  <a:txBody>
                    <a:bodyPr/>
                    <a:lstStyle/>
                    <a:p>
                      <a:pPr algn="l" fontAlgn="b"/>
                      <a:r>
                        <a:rPr lang="en-ZA" sz="1800" u="none" strike="noStrike">
                          <a:effectLst/>
                        </a:rPr>
                        <a:t>2020</a:t>
                      </a:r>
                      <a:endParaRPr lang="en-ZA" sz="1800" b="1" i="0" u="none" strike="noStrike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ZA" sz="1800" u="none" strike="noStrike">
                          <a:effectLst/>
                        </a:rPr>
                        <a:t> 2,688.5 </a:t>
                      </a:r>
                      <a:endParaRPr lang="en-ZA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ZA" sz="1800" u="none" strike="noStrike">
                          <a:effectLst/>
                        </a:rPr>
                        <a:t>  315.3 </a:t>
                      </a:r>
                      <a:endParaRPr lang="en-ZA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ZA" sz="1800" u="none" strike="noStrike">
                          <a:effectLst/>
                        </a:rPr>
                        <a:t>  339.7 </a:t>
                      </a:r>
                      <a:endParaRPr lang="en-ZA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ZA" sz="1800" u="none" strike="noStrike">
                          <a:effectLst/>
                        </a:rPr>
                        <a:t>  179.8 </a:t>
                      </a:r>
                      <a:endParaRPr lang="en-ZA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ZA" sz="1800" u="none" strike="noStrike">
                          <a:effectLst/>
                        </a:rPr>
                        <a:t>     8.3 </a:t>
                      </a:r>
                      <a:endParaRPr lang="en-ZA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ZA" sz="1800" u="none" strike="noStrike">
                          <a:effectLst/>
                        </a:rPr>
                        <a:t>  114.2 </a:t>
                      </a:r>
                      <a:endParaRPr lang="en-ZA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ZA" sz="1800" u="none" strike="noStrike">
                          <a:effectLst/>
                        </a:rPr>
                        <a:t>    41.6 </a:t>
                      </a:r>
                      <a:endParaRPr lang="en-ZA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ZA" sz="1800" u="none" strike="noStrike">
                          <a:effectLst/>
                        </a:rPr>
                        <a:t>    14.0 </a:t>
                      </a:r>
                      <a:endParaRPr lang="en-ZA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ZA" sz="1800" u="none" strike="noStrike" dirty="0">
                          <a:effectLst/>
                        </a:rPr>
                        <a:t>    17.4 </a:t>
                      </a:r>
                      <a:endParaRPr lang="en-ZA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ZA" sz="1800" u="none" strike="noStrike" dirty="0">
                          <a:effectLst/>
                        </a:rPr>
                        <a:t>3,718.8 </a:t>
                      </a:r>
                      <a:endParaRPr lang="en-ZA" sz="1800" b="1" i="0" u="none" strike="noStrike" dirty="0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/>
                </a:tc>
                <a:extLst>
                  <a:ext uri="{0D108BD9-81ED-4DB2-BD59-A6C34878D82A}">
                    <a16:rowId xmlns:a16="http://schemas.microsoft.com/office/drawing/2014/main" val="2242190855"/>
                  </a:ext>
                </a:extLst>
              </a:tr>
              <a:tr h="360485">
                <a:tc>
                  <a:txBody>
                    <a:bodyPr/>
                    <a:lstStyle/>
                    <a:p>
                      <a:pPr algn="l" fontAlgn="b"/>
                      <a:r>
                        <a:rPr lang="en-ZA" sz="1800" u="none" strike="noStrike" dirty="0">
                          <a:effectLst/>
                        </a:rPr>
                        <a:t>2021</a:t>
                      </a:r>
                      <a:endParaRPr lang="en-ZA" sz="1800" b="1" i="0" u="none" strike="noStrike" dirty="0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ZA" sz="1800" u="none" strike="noStrike">
                          <a:effectLst/>
                        </a:rPr>
                        <a:t> 5,011.5 </a:t>
                      </a:r>
                      <a:endParaRPr lang="en-ZA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ZA" sz="1800" u="none" strike="noStrike">
                          <a:effectLst/>
                        </a:rPr>
                        <a:t>  575.5 </a:t>
                      </a:r>
                      <a:endParaRPr lang="en-ZA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ZA" sz="1800" u="none" strike="noStrike">
                          <a:effectLst/>
                        </a:rPr>
                        <a:t>  175.8 </a:t>
                      </a:r>
                      <a:endParaRPr lang="en-ZA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ZA" sz="1800" u="none" strike="noStrike">
                          <a:effectLst/>
                        </a:rPr>
                        <a:t>  186.9 </a:t>
                      </a:r>
                      <a:endParaRPr lang="en-ZA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ZA" sz="1800" u="none" strike="noStrike">
                          <a:effectLst/>
                        </a:rPr>
                        <a:t>    18.5 </a:t>
                      </a:r>
                      <a:endParaRPr lang="en-ZA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ZA" sz="1800" u="none" strike="noStrike">
                          <a:effectLst/>
                        </a:rPr>
                        <a:t>  169.1 </a:t>
                      </a:r>
                      <a:endParaRPr lang="en-ZA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ZA" sz="1800" u="none" strike="noStrike">
                          <a:effectLst/>
                        </a:rPr>
                        <a:t>    40.1 </a:t>
                      </a:r>
                      <a:endParaRPr lang="en-ZA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ZA" sz="1800" u="none" strike="noStrike">
                          <a:effectLst/>
                        </a:rPr>
                        <a:t>     5.3 </a:t>
                      </a:r>
                      <a:endParaRPr lang="en-ZA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ZA" sz="1800" u="none" strike="noStrike" dirty="0">
                          <a:effectLst/>
                        </a:rPr>
                        <a:t>    12.0 </a:t>
                      </a:r>
                      <a:endParaRPr lang="en-ZA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ZA" sz="1800" u="none" strike="noStrike" dirty="0">
                          <a:effectLst/>
                        </a:rPr>
                        <a:t>6,194.7 </a:t>
                      </a:r>
                      <a:endParaRPr lang="en-ZA" sz="1800" b="1" i="0" u="none" strike="noStrike" dirty="0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/>
                </a:tc>
                <a:extLst>
                  <a:ext uri="{0D108BD9-81ED-4DB2-BD59-A6C34878D82A}">
                    <a16:rowId xmlns:a16="http://schemas.microsoft.com/office/drawing/2014/main" val="1587576817"/>
                  </a:ext>
                </a:extLst>
              </a:tr>
              <a:tr h="346751">
                <a:tc>
                  <a:txBody>
                    <a:bodyPr/>
                    <a:lstStyle/>
                    <a:p>
                      <a:pPr algn="l" fontAlgn="ctr"/>
                      <a:r>
                        <a:rPr lang="en-ZA" sz="1800" u="none" strike="noStrike" dirty="0">
                          <a:effectLst/>
                        </a:rPr>
                        <a:t>2022</a:t>
                      </a:r>
                      <a:endParaRPr lang="en-ZA" sz="1800" b="1" i="0" u="none" strike="noStrike" dirty="0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800" u="none" strike="noStrike">
                          <a:effectLst/>
                        </a:rPr>
                        <a:t> 5,627.5 </a:t>
                      </a:r>
                      <a:endParaRPr lang="en-ZA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800" u="none" strike="noStrike">
                          <a:effectLst/>
                        </a:rPr>
                        <a:t>  968.1 </a:t>
                      </a:r>
                      <a:endParaRPr lang="en-ZA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800" u="none" strike="noStrike">
                          <a:effectLst/>
                        </a:rPr>
                        <a:t>  203.1 </a:t>
                      </a:r>
                      <a:endParaRPr lang="en-ZA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800" u="none" strike="noStrike">
                          <a:effectLst/>
                        </a:rPr>
                        <a:t>  157.9 </a:t>
                      </a:r>
                      <a:endParaRPr lang="en-ZA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800" u="none" strike="noStrike">
                          <a:effectLst/>
                        </a:rPr>
                        <a:t>  263.6 </a:t>
                      </a:r>
                      <a:endParaRPr lang="en-ZA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800" u="none" strike="noStrike">
                          <a:effectLst/>
                        </a:rPr>
                        <a:t>  144.6 </a:t>
                      </a:r>
                      <a:endParaRPr lang="en-ZA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800" u="none" strike="noStrike">
                          <a:effectLst/>
                        </a:rPr>
                        <a:t>    42.1 </a:t>
                      </a:r>
                      <a:endParaRPr lang="en-ZA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800" u="none" strike="noStrike">
                          <a:effectLst/>
                        </a:rPr>
                        <a:t>    10.1 </a:t>
                      </a:r>
                      <a:endParaRPr lang="en-ZA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800" u="none" strike="noStrike" dirty="0">
                          <a:effectLst/>
                        </a:rPr>
                        <a:t>     2.5 </a:t>
                      </a:r>
                      <a:endParaRPr lang="en-ZA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ZA" sz="1800" u="none" strike="noStrike" dirty="0">
                          <a:effectLst/>
                        </a:rPr>
                        <a:t>7,419.5 </a:t>
                      </a:r>
                      <a:endParaRPr lang="en-ZA" sz="1800" b="1" i="0" u="none" strike="noStrike" dirty="0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/>
                </a:tc>
                <a:extLst>
                  <a:ext uri="{0D108BD9-81ED-4DB2-BD59-A6C34878D82A}">
                    <a16:rowId xmlns:a16="http://schemas.microsoft.com/office/drawing/2014/main" val="4109511355"/>
                  </a:ext>
                </a:extLst>
              </a:tr>
              <a:tr h="346751">
                <a:tc>
                  <a:txBody>
                    <a:bodyPr/>
                    <a:lstStyle/>
                    <a:p>
                      <a:pPr algn="l" fontAlgn="ctr"/>
                      <a:r>
                        <a:rPr lang="en-ZA" sz="1800" u="none" strike="noStrike" dirty="0">
                          <a:effectLst/>
                        </a:rPr>
                        <a:t>2023*</a:t>
                      </a:r>
                      <a:endParaRPr lang="en-ZA" sz="1800" b="1" i="0" u="none" strike="noStrike" dirty="0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800" u="none" strike="noStrike">
                          <a:effectLst/>
                        </a:rPr>
                        <a:t> 3,351.8 </a:t>
                      </a:r>
                      <a:endParaRPr lang="en-ZA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800" u="none" strike="noStrike">
                          <a:effectLst/>
                        </a:rPr>
                        <a:t>  881.0 </a:t>
                      </a:r>
                      <a:endParaRPr lang="en-ZA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800" u="none" strike="noStrike">
                          <a:effectLst/>
                        </a:rPr>
                        <a:t>  151.9 </a:t>
                      </a:r>
                      <a:endParaRPr lang="en-ZA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800" u="none" strike="noStrike">
                          <a:effectLst/>
                        </a:rPr>
                        <a:t>  143.4 </a:t>
                      </a:r>
                      <a:endParaRPr lang="en-ZA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800" u="none" strike="noStrike">
                          <a:effectLst/>
                        </a:rPr>
                        <a:t>    92.9 </a:t>
                      </a:r>
                      <a:endParaRPr lang="en-ZA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800" u="none" strike="noStrike">
                          <a:effectLst/>
                        </a:rPr>
                        <a:t>    83.5 </a:t>
                      </a:r>
                      <a:endParaRPr lang="en-ZA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800" u="none" strike="noStrike">
                          <a:effectLst/>
                        </a:rPr>
                        <a:t>    28.3 </a:t>
                      </a:r>
                      <a:endParaRPr lang="en-ZA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800" u="none" strike="noStrike">
                          <a:effectLst/>
                        </a:rPr>
                        <a:t>    11.3 </a:t>
                      </a:r>
                      <a:endParaRPr lang="en-ZA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800" u="none" strike="noStrike" dirty="0">
                          <a:effectLst/>
                        </a:rPr>
                        <a:t>     4.7 </a:t>
                      </a:r>
                      <a:endParaRPr lang="en-ZA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ZA" sz="1800" u="none" strike="noStrike" dirty="0">
                          <a:effectLst/>
                        </a:rPr>
                        <a:t>4,748.8 </a:t>
                      </a:r>
                      <a:endParaRPr lang="en-ZA" sz="1800" b="1" i="0" u="none" strike="noStrike" dirty="0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/>
                </a:tc>
                <a:extLst>
                  <a:ext uri="{0D108BD9-81ED-4DB2-BD59-A6C34878D82A}">
                    <a16:rowId xmlns:a16="http://schemas.microsoft.com/office/drawing/2014/main" val="2339247009"/>
                  </a:ext>
                </a:extLst>
              </a:tr>
              <a:tr h="360485">
                <a:tc>
                  <a:txBody>
                    <a:bodyPr/>
                    <a:lstStyle/>
                    <a:p>
                      <a:pPr algn="l" fontAlgn="b"/>
                      <a:r>
                        <a:rPr lang="en-ZA" sz="1800" b="1" u="none" strike="noStrike" dirty="0">
                          <a:effectLst/>
                        </a:rPr>
                        <a:t>Total</a:t>
                      </a:r>
                      <a:endParaRPr lang="en-ZA" sz="1800" b="1" i="0" u="none" strike="noStrike" dirty="0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ZA" sz="1800" b="1" u="none" strike="noStrike" dirty="0">
                          <a:effectLst/>
                        </a:rPr>
                        <a:t>28,274</a:t>
                      </a:r>
                      <a:endParaRPr lang="en-ZA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ZA" sz="1800" b="1" u="none" strike="noStrike" dirty="0">
                          <a:effectLst/>
                        </a:rPr>
                        <a:t>5,050</a:t>
                      </a:r>
                      <a:endParaRPr lang="en-ZA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ZA" sz="1800" b="1" u="none" strike="noStrike" dirty="0">
                          <a:effectLst/>
                        </a:rPr>
                        <a:t>1,820</a:t>
                      </a:r>
                      <a:endParaRPr lang="en-ZA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ZA" sz="1800" b="1" u="none" strike="noStrike" dirty="0">
                          <a:effectLst/>
                        </a:rPr>
                        <a:t>1,707</a:t>
                      </a:r>
                      <a:endParaRPr lang="en-ZA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ZA" sz="1800" b="1" u="none" strike="noStrike" dirty="0">
                          <a:effectLst/>
                        </a:rPr>
                        <a:t>1,344</a:t>
                      </a:r>
                      <a:endParaRPr lang="en-ZA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ZA" sz="1800" b="1" u="none" strike="noStrike" dirty="0">
                          <a:effectLst/>
                        </a:rPr>
                        <a:t>1,235</a:t>
                      </a:r>
                      <a:endParaRPr lang="en-ZA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ZA" sz="1800" b="1" u="none" strike="noStrike" dirty="0">
                          <a:effectLst/>
                        </a:rPr>
                        <a:t>312</a:t>
                      </a:r>
                      <a:endParaRPr lang="en-ZA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ZA" sz="1800" b="1" u="none" strike="noStrike" dirty="0">
                          <a:effectLst/>
                        </a:rPr>
                        <a:t>300</a:t>
                      </a:r>
                      <a:endParaRPr lang="en-ZA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ZA" sz="1800" b="1" u="none" strike="noStrike" dirty="0">
                          <a:effectLst/>
                        </a:rPr>
                        <a:t>226</a:t>
                      </a:r>
                      <a:endParaRPr lang="en-ZA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ZA" sz="1800" b="1" u="none" strike="noStrike" dirty="0">
                          <a:effectLst/>
                        </a:rPr>
                        <a:t>40,267.7 </a:t>
                      </a:r>
                      <a:endParaRPr lang="en-ZA" sz="1800" b="1" i="0" u="none" strike="noStrike" dirty="0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/>
                </a:tc>
                <a:extLst>
                  <a:ext uri="{0D108BD9-81ED-4DB2-BD59-A6C34878D82A}">
                    <a16:rowId xmlns:a16="http://schemas.microsoft.com/office/drawing/2014/main" val="112078409"/>
                  </a:ext>
                </a:extLst>
              </a:tr>
              <a:tr h="346751"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800" u="none" strike="noStrike" dirty="0">
                          <a:effectLst/>
                        </a:rPr>
                        <a:t>Share</a:t>
                      </a:r>
                      <a:endParaRPr lang="en-ZA" sz="1800" b="1" i="0" u="none" strike="noStrike" dirty="0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ZA" sz="1800" u="none" strike="noStrike">
                          <a:effectLst/>
                        </a:rPr>
                        <a:t>70%</a:t>
                      </a:r>
                      <a:endParaRPr lang="en-ZA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ZA" sz="1800" u="none" strike="noStrike">
                          <a:effectLst/>
                        </a:rPr>
                        <a:t>13%</a:t>
                      </a:r>
                      <a:endParaRPr lang="en-ZA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ZA" sz="1800" u="none" strike="noStrike" dirty="0">
                          <a:effectLst/>
                        </a:rPr>
                        <a:t>5%</a:t>
                      </a:r>
                      <a:endParaRPr lang="en-ZA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ZA" sz="1800" u="none" strike="noStrike" dirty="0">
                          <a:effectLst/>
                        </a:rPr>
                        <a:t>4%</a:t>
                      </a:r>
                      <a:endParaRPr lang="en-ZA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ZA" sz="1800" u="none" strike="noStrike">
                          <a:effectLst/>
                        </a:rPr>
                        <a:t>3%</a:t>
                      </a:r>
                      <a:endParaRPr lang="en-ZA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ZA" sz="1800" u="none" strike="noStrike">
                          <a:effectLst/>
                        </a:rPr>
                        <a:t>3%</a:t>
                      </a:r>
                      <a:endParaRPr lang="en-ZA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ZA" sz="1800" u="none" strike="noStrike">
                          <a:effectLst/>
                        </a:rPr>
                        <a:t>1%</a:t>
                      </a:r>
                      <a:endParaRPr lang="en-ZA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ZA" sz="1800" u="none" strike="noStrike">
                          <a:effectLst/>
                        </a:rPr>
                        <a:t>1%</a:t>
                      </a:r>
                      <a:endParaRPr lang="en-ZA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ZA" sz="1800" u="none" strike="noStrike">
                          <a:effectLst/>
                        </a:rPr>
                        <a:t>1%</a:t>
                      </a:r>
                      <a:endParaRPr lang="en-ZA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800" u="none" strike="noStrike" dirty="0">
                          <a:effectLst/>
                        </a:rPr>
                        <a:t>100%</a:t>
                      </a:r>
                      <a:endParaRPr lang="en-ZA" sz="1800" b="1" i="0" u="none" strike="noStrike" dirty="0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/>
                </a:tc>
                <a:extLst>
                  <a:ext uri="{0D108BD9-81ED-4DB2-BD59-A6C34878D82A}">
                    <a16:rowId xmlns:a16="http://schemas.microsoft.com/office/drawing/2014/main" val="347423549"/>
                  </a:ext>
                </a:extLst>
              </a:tr>
              <a:tr h="505547">
                <a:tc gridSpan="11"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ZA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80">
                            <a:lumMod val="75000"/>
                          </a:srgbClr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ZA" sz="24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ZA" sz="24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ZA" sz="24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ZA" sz="24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ZA" sz="24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ZA" sz="24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ZA" sz="24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ZA" sz="24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ZA" sz="24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ZA" sz="2400" b="1" i="0" u="none" strike="noStrike" dirty="0">
                        <a:solidFill>
                          <a:srgbClr val="FFFFFF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42307727"/>
                  </a:ext>
                </a:extLst>
              </a:tr>
            </a:tbl>
          </a:graphicData>
        </a:graphic>
      </p:graphicFrame>
      <p:sp>
        <p:nvSpPr>
          <p:cNvPr id="5" name="Title 4">
            <a:extLst>
              <a:ext uri="{FF2B5EF4-FFF2-40B4-BE49-F238E27FC236}">
                <a16:creationId xmlns:a16="http://schemas.microsoft.com/office/drawing/2014/main" id="{D5F789DF-4607-5507-CAA3-1439E001C3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22877"/>
          </a:xfrm>
        </p:spPr>
        <p:txBody>
          <a:bodyPr/>
          <a:lstStyle/>
          <a:p>
            <a:r>
              <a:rPr lang="en-US" altLang="en-US" sz="4400" b="1" kern="120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Foreign Currency Receipts (Sector)</a:t>
            </a:r>
            <a:endParaRPr lang="en-ZW" dirty="0"/>
          </a:p>
        </p:txBody>
      </p:sp>
    </p:spTree>
    <p:extLst>
      <p:ext uri="{BB962C8B-B14F-4D97-AF65-F5344CB8AC3E}">
        <p14:creationId xmlns:p14="http://schemas.microsoft.com/office/powerpoint/2010/main" val="10414904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BB2B36-9F57-C015-80C1-1AC6EC00F642}"/>
              </a:ext>
            </a:extLst>
          </p:cNvPr>
          <p:cNvSpPr txBox="1">
            <a:spLocks/>
          </p:cNvSpPr>
          <p:nvPr/>
        </p:nvSpPr>
        <p:spPr>
          <a:xfrm>
            <a:off x="914399" y="394327"/>
            <a:ext cx="10842171" cy="725402"/>
          </a:xfrm>
          <a:prstGeom prst="rect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tx1">
                <a:lumMod val="75000"/>
                <a:lumOff val="25000"/>
              </a:schemeClr>
            </a:solidFill>
          </a:ln>
        </p:spPr>
        <p:txBody>
          <a:bodyPr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85800"/>
            <a:r>
              <a:rPr lang="en-US" sz="2400" b="1" spc="1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STATE OF THE Banking Sector</a:t>
            </a:r>
            <a:endParaRPr lang="en-ZW" sz="900" b="1" spc="1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5D57B6F-5C71-6873-7614-79C6491454EB}"/>
              </a:ext>
            </a:extLst>
          </p:cNvPr>
          <p:cNvSpPr/>
          <p:nvPr/>
        </p:nvSpPr>
        <p:spPr>
          <a:xfrm>
            <a:off x="914400" y="1242559"/>
            <a:ext cx="5181600" cy="1022969"/>
          </a:xfrm>
          <a:prstGeom prst="rect">
            <a:avLst/>
          </a:prstGeom>
          <a:solidFill>
            <a:srgbClr val="00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r>
              <a:rPr lang="en-ZW" sz="2000" i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Zimbabwean banking sector is safe, sound and resilient </a:t>
            </a:r>
          </a:p>
        </p:txBody>
      </p:sp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85E0A3FC-77CB-075A-931C-966A7A038CB4}"/>
              </a:ext>
            </a:extLst>
          </p:cNvPr>
          <p:cNvGraphicFramePr>
            <a:graphicFrameLocks noGrp="1"/>
          </p:cNvGraphicFramePr>
          <p:nvPr/>
        </p:nvGraphicFramePr>
        <p:xfrm>
          <a:off x="914400" y="2388358"/>
          <a:ext cx="5181600" cy="40753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7200">
                  <a:extLst>
                    <a:ext uri="{9D8B030D-6E8A-4147-A177-3AD203B41FA5}">
                      <a16:colId xmlns:a16="http://schemas.microsoft.com/office/drawing/2014/main" val="2951852479"/>
                    </a:ext>
                  </a:extLst>
                </a:gridCol>
                <a:gridCol w="1727200">
                  <a:extLst>
                    <a:ext uri="{9D8B030D-6E8A-4147-A177-3AD203B41FA5}">
                      <a16:colId xmlns:a16="http://schemas.microsoft.com/office/drawing/2014/main" val="26625632"/>
                    </a:ext>
                  </a:extLst>
                </a:gridCol>
                <a:gridCol w="1727200">
                  <a:extLst>
                    <a:ext uri="{9D8B030D-6E8A-4147-A177-3AD203B41FA5}">
                      <a16:colId xmlns:a16="http://schemas.microsoft.com/office/drawing/2014/main" val="966178537"/>
                    </a:ext>
                  </a:extLst>
                </a:gridCol>
              </a:tblGrid>
              <a:tr h="769960">
                <a:tc>
                  <a:txBody>
                    <a:bodyPr/>
                    <a:lstStyle/>
                    <a:p>
                      <a:r>
                        <a:rPr lang="en-ZW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Indicator</a:t>
                      </a:r>
                    </a:p>
                  </a:txBody>
                  <a:tcPr marL="68580" marR="68580" marT="34290" marB="34290" anchor="ctr">
                    <a:solidFill>
                      <a:srgbClr val="2E74B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W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Banking Sector (%)</a:t>
                      </a:r>
                    </a:p>
                  </a:txBody>
                  <a:tcPr marL="68580" marR="68580" marT="34290" marB="34290" anchor="ctr">
                    <a:solidFill>
                      <a:srgbClr val="2E74B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ZW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Benchmark (%)</a:t>
                      </a:r>
                    </a:p>
                  </a:txBody>
                  <a:tcPr marL="68580" marR="68580" marT="34290" marB="34290" anchor="ctr">
                    <a:solidFill>
                      <a:srgbClr val="2E74B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9731366"/>
                  </a:ext>
                </a:extLst>
              </a:tr>
              <a:tr h="769960">
                <a:tc>
                  <a:txBody>
                    <a:bodyPr/>
                    <a:lstStyle/>
                    <a:p>
                      <a:r>
                        <a:rPr lang="en-ZW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Capital Adequacy</a:t>
                      </a:r>
                    </a:p>
                  </a:txBody>
                  <a:tcPr marL="68580" marR="68580" marT="34290" marB="3429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W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40.48</a:t>
                      </a:r>
                    </a:p>
                  </a:txBody>
                  <a:tcPr marL="68580" marR="68580" marT="34290" marB="3429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W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12.00</a:t>
                      </a:r>
                    </a:p>
                  </a:txBody>
                  <a:tcPr marL="68580" marR="68580" marT="34290" marB="3429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4549721"/>
                  </a:ext>
                </a:extLst>
              </a:tr>
              <a:tr h="769960">
                <a:tc>
                  <a:txBody>
                    <a:bodyPr/>
                    <a:lstStyle/>
                    <a:p>
                      <a:r>
                        <a:rPr lang="en-ZW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Prudential Liquidity ration</a:t>
                      </a:r>
                    </a:p>
                  </a:txBody>
                  <a:tcPr marL="68580" marR="68580" marT="34290" marB="3429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W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59.88</a:t>
                      </a:r>
                    </a:p>
                  </a:txBody>
                  <a:tcPr marL="68580" marR="68580" marT="34290" marB="3429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W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30.00</a:t>
                      </a:r>
                    </a:p>
                  </a:txBody>
                  <a:tcPr marL="68580" marR="68580" marT="34290" marB="3429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4804597"/>
                  </a:ext>
                </a:extLst>
              </a:tr>
              <a:tr h="769960">
                <a:tc>
                  <a:txBody>
                    <a:bodyPr/>
                    <a:lstStyle/>
                    <a:p>
                      <a:r>
                        <a:rPr lang="en-ZW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Loan to deposit Ratio</a:t>
                      </a:r>
                    </a:p>
                  </a:txBody>
                  <a:tcPr marL="68580" marR="68580" marT="34290" marB="3429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W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55.00</a:t>
                      </a:r>
                    </a:p>
                  </a:txBody>
                  <a:tcPr marL="68580" marR="68580" marT="34290" marB="3429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r>
                        <a:rPr lang="en-ZW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34290" marB="3429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6163261"/>
                  </a:ext>
                </a:extLst>
              </a:tr>
              <a:tr h="995473">
                <a:tc>
                  <a:txBody>
                    <a:bodyPr/>
                    <a:lstStyle/>
                    <a:p>
                      <a:r>
                        <a:rPr lang="en-ZW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Non-performing loans</a:t>
                      </a:r>
                    </a:p>
                  </a:txBody>
                  <a:tcPr marL="68580" marR="68580" marT="34290" marB="3429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W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3.62</a:t>
                      </a:r>
                    </a:p>
                  </a:txBody>
                  <a:tcPr marL="68580" marR="68580" marT="34290" marB="3429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W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5.00</a:t>
                      </a:r>
                    </a:p>
                  </a:txBody>
                  <a:tcPr marL="68580" marR="68580" marT="34290" marB="3429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1463580"/>
                  </a:ext>
                </a:extLst>
              </a:tr>
            </a:tbl>
          </a:graphicData>
        </a:graphic>
      </p:graphicFrame>
      <p:sp>
        <p:nvSpPr>
          <p:cNvPr id="8" name="Rectangle 7">
            <a:extLst>
              <a:ext uri="{FF2B5EF4-FFF2-40B4-BE49-F238E27FC236}">
                <a16:creationId xmlns:a16="http://schemas.microsoft.com/office/drawing/2014/main" id="{787AE6C9-629F-00E1-FB6D-7EF729545582}"/>
              </a:ext>
            </a:extLst>
          </p:cNvPr>
          <p:cNvSpPr/>
          <p:nvPr/>
        </p:nvSpPr>
        <p:spPr>
          <a:xfrm>
            <a:off x="6112246" y="1242559"/>
            <a:ext cx="5644324" cy="52211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14313" indent="-214313" algn="just" defTabSz="685800">
              <a:buFont typeface="Arial" panose="020B0604020202020204" pitchFamily="34" charset="0"/>
              <a:buChar char="•"/>
            </a:pPr>
            <a:r>
              <a:rPr lang="en-ZW" sz="2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safe, sound and liquid banking sector is necessary to support Government’s gross financing needs or borrowing requirements.</a:t>
            </a:r>
          </a:p>
          <a:p>
            <a:pPr marL="214313" indent="-214313" algn="just" defTabSz="685800">
              <a:buFont typeface="Arial" panose="020B0604020202020204" pitchFamily="34" charset="0"/>
              <a:buChar char="•"/>
            </a:pPr>
            <a:endParaRPr lang="en-ZW" sz="23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14313" indent="-214313" algn="just" defTabSz="685800">
              <a:buFont typeface="Arial" panose="020B0604020202020204" pitchFamily="34" charset="0"/>
              <a:buChar char="•"/>
            </a:pPr>
            <a:r>
              <a:rPr lang="en-ZW" sz="2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Banking sector has demonstrated resilience and strong performance with all banking institutions recording profits. </a:t>
            </a:r>
          </a:p>
          <a:p>
            <a:pPr algn="just" defTabSz="685800"/>
            <a:endParaRPr lang="en-ZW" sz="23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14313" indent="-214313" algn="just" defTabSz="685800">
              <a:buFont typeface="Arial" panose="020B0604020202020204" pitchFamily="34" charset="0"/>
              <a:buChar char="•"/>
            </a:pPr>
            <a:r>
              <a:rPr lang="en-ZW" sz="2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sector has withstood shocks including COVID-19 and has become even stronger.</a:t>
            </a:r>
          </a:p>
          <a:p>
            <a:pPr algn="just" defTabSz="685800"/>
            <a:endParaRPr lang="en-ZW" sz="23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14313" indent="-214313" algn="just" defTabSz="685800">
              <a:buFont typeface="Arial" panose="020B0604020202020204" pitchFamily="34" charset="0"/>
              <a:buChar char="•"/>
            </a:pPr>
            <a:r>
              <a:rPr lang="en-ZW" sz="2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Banking sector performance indicators compare favourably to international benchmarks.</a:t>
            </a:r>
          </a:p>
        </p:txBody>
      </p:sp>
    </p:spTree>
    <p:extLst>
      <p:ext uri="{BB962C8B-B14F-4D97-AF65-F5344CB8AC3E}">
        <p14:creationId xmlns:p14="http://schemas.microsoft.com/office/powerpoint/2010/main" val="18807681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BB2B36-9F57-C015-80C1-1AC6EC00F642}"/>
              </a:ext>
            </a:extLst>
          </p:cNvPr>
          <p:cNvSpPr txBox="1">
            <a:spLocks/>
          </p:cNvSpPr>
          <p:nvPr/>
        </p:nvSpPr>
        <p:spPr>
          <a:xfrm>
            <a:off x="1088713" y="449745"/>
            <a:ext cx="10327431" cy="997226"/>
          </a:xfrm>
          <a:prstGeom prst="rect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tx1">
                <a:lumMod val="75000"/>
                <a:lumOff val="25000"/>
              </a:schemeClr>
            </a:solidFill>
          </a:ln>
        </p:spPr>
        <p:txBody>
          <a:bodyPr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85800"/>
            <a:r>
              <a:rPr lang="en-US" sz="2400" b="1" spc="1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STATE OF THE Banking Sector</a:t>
            </a:r>
            <a:endParaRPr lang="en-ZW" sz="900" b="1" spc="1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28A6257-593F-5619-2481-4C50421B37F1}"/>
              </a:ext>
            </a:extLst>
          </p:cNvPr>
          <p:cNvSpPr/>
          <p:nvPr/>
        </p:nvSpPr>
        <p:spPr>
          <a:xfrm>
            <a:off x="1088713" y="1777478"/>
            <a:ext cx="5436777" cy="4290813"/>
          </a:xfrm>
          <a:prstGeom prst="rect">
            <a:avLst/>
          </a:prstGeom>
          <a:noFill/>
          <a:ln>
            <a:solidFill>
              <a:srgbClr val="CC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85750" indent="-285750" algn="just" defTabSz="685800">
              <a:buFont typeface="Arial" panose="020B0604020202020204" pitchFamily="34" charset="0"/>
              <a:buChar char="•"/>
            </a:pPr>
            <a:r>
              <a:rPr lang="en-ZW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Confidence in the banking sector improved significantly as depicted by growth in foreign currency deposits from around US$300 million in 2018 to US$ 1.6 billion as of end of September 2023.</a:t>
            </a:r>
          </a:p>
          <a:p>
            <a:pPr marL="285750" indent="-285750" algn="just" defTabSz="685800">
              <a:buFont typeface="Arial" panose="020B0604020202020204" pitchFamily="34" charset="0"/>
              <a:buChar char="•"/>
            </a:pPr>
            <a:endParaRPr lang="en-ZW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 defTabSz="685800">
              <a:buFont typeface="Arial" panose="020B0604020202020204" pitchFamily="34" charset="0"/>
              <a:buChar char="•"/>
            </a:pPr>
            <a:r>
              <a:rPr lang="en-ZW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  218 of 2023 which extended the deadline for the use of foreign currency to 2030 will further boost confidence and promote lending in US dollars.</a:t>
            </a:r>
          </a:p>
          <a:p>
            <a:pPr marL="285750" indent="-285750" algn="just" defTabSz="685800">
              <a:buFont typeface="Arial" panose="020B0604020202020204" pitchFamily="34" charset="0"/>
              <a:buChar char="•"/>
            </a:pPr>
            <a:endParaRPr lang="en-ZW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 defTabSz="685800">
              <a:buFont typeface="Arial" panose="020B0604020202020204" pitchFamily="34" charset="0"/>
              <a:buChar char="•"/>
            </a:pPr>
            <a:r>
              <a:rPr lang="en-ZW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Lending rates for US$ loans are driven mainly by international conditions such as the Secured Overnight Financing Rate and country risk premium.</a:t>
            </a:r>
          </a:p>
          <a:p>
            <a:pPr algn="just" defTabSz="685800"/>
            <a:r>
              <a:rPr lang="en-ZW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 algn="just" defTabSz="685800">
              <a:buFont typeface="Arial" panose="020B0604020202020204" pitchFamily="34" charset="0"/>
              <a:buChar char="•"/>
            </a:pPr>
            <a:r>
              <a:rPr lang="en-ZW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 global inflationary pressure recedes, we anticipate a reduction in US dollar interest rates. </a:t>
            </a: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6B9A6E7D-5E2A-D085-C442-A480FA240717}"/>
              </a:ext>
            </a:extLst>
          </p:cNvPr>
          <p:cNvGraphicFramePr>
            <a:graphicFrameLocks/>
          </p:cNvGraphicFramePr>
          <p:nvPr/>
        </p:nvGraphicFramePr>
        <p:xfrm>
          <a:off x="6921485" y="2173633"/>
          <a:ext cx="4633205" cy="39916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" name="Arrow: Up 9">
            <a:extLst>
              <a:ext uri="{FF2B5EF4-FFF2-40B4-BE49-F238E27FC236}">
                <a16:creationId xmlns:a16="http://schemas.microsoft.com/office/drawing/2014/main" id="{6181D2C0-1DCC-9F9A-4B6A-A2C90E0348EF}"/>
              </a:ext>
            </a:extLst>
          </p:cNvPr>
          <p:cNvSpPr/>
          <p:nvPr/>
        </p:nvSpPr>
        <p:spPr>
          <a:xfrm rot="3482581">
            <a:off x="8568235" y="3102709"/>
            <a:ext cx="411447" cy="1640349"/>
          </a:xfrm>
          <a:prstGeom prst="upArrow">
            <a:avLst/>
          </a:prstGeom>
          <a:solidFill>
            <a:srgbClr val="00B050">
              <a:alpha val="54902"/>
            </a:srgbClr>
          </a:solidFill>
          <a:ln w="28575">
            <a:solidFill>
              <a:schemeClr val="tx1">
                <a:lumMod val="50000"/>
                <a:lumOff val="50000"/>
                <a:alpha val="50196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en-ZW" sz="140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A8F01A5-E8C7-8AEB-E38E-2FCF904D3530}"/>
              </a:ext>
            </a:extLst>
          </p:cNvPr>
          <p:cNvSpPr/>
          <p:nvPr/>
        </p:nvSpPr>
        <p:spPr>
          <a:xfrm>
            <a:off x="6921483" y="1570131"/>
            <a:ext cx="4494661" cy="480342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685800"/>
            <a:r>
              <a:rPr lang="en-ZW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Foreign Currency Deposits</a:t>
            </a:r>
          </a:p>
        </p:txBody>
      </p:sp>
    </p:spTree>
    <p:extLst>
      <p:ext uri="{BB962C8B-B14F-4D97-AF65-F5344CB8AC3E}">
        <p14:creationId xmlns:p14="http://schemas.microsoft.com/office/powerpoint/2010/main" val="24837958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D93540-7D6D-38DE-4D7B-865EC94DF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1804" y="488831"/>
            <a:ext cx="10827468" cy="666145"/>
          </a:xfrm>
        </p:spPr>
        <p:txBody>
          <a:bodyPr>
            <a:noAutofit/>
          </a:bodyPr>
          <a:lstStyle/>
          <a:p>
            <a:r>
              <a:rPr lang="en-US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INTEREST RATES AND BANK CHARGES</a:t>
            </a:r>
            <a:endParaRPr lang="en-ZW" sz="2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100F8E-A9BE-CE2E-6BC8-64E66EEF0F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1803" y="1288473"/>
            <a:ext cx="10827469" cy="5444836"/>
          </a:xfrm>
        </p:spPr>
        <p:txBody>
          <a:bodyPr>
            <a:noAutofit/>
          </a:bodyPr>
          <a:lstStyle/>
          <a:p>
            <a:pPr marL="0" indent="0">
              <a:buClr>
                <a:schemeClr val="tx1"/>
              </a:buClr>
              <a:buNone/>
            </a:pP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Interest Rates</a:t>
            </a:r>
          </a:p>
          <a:p>
            <a:pPr algn="just">
              <a:buClr>
                <a:schemeClr val="tx1"/>
              </a:buClr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Bank has been adjusting interest rates with a view to balance between supporting growth and inflation reduction. </a:t>
            </a:r>
          </a:p>
          <a:p>
            <a:pPr lvl="1" algn="just">
              <a:buClr>
                <a:schemeClr val="tx1"/>
              </a:buClr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Bank has also been using the Medium-Term Bank Accommodation (MBA) Facility currently at 75% to support the productive sector including SMEs and individuals.</a:t>
            </a:r>
          </a:p>
          <a:p>
            <a:pPr algn="just">
              <a:buClr>
                <a:schemeClr val="tx1"/>
              </a:buClr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USD lending rates are affected by the current tight global financial conditions.</a:t>
            </a:r>
          </a:p>
          <a:p>
            <a:pPr lvl="1" algn="just">
              <a:buClr>
                <a:schemeClr val="tx1"/>
              </a:buClr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average secured overnight financing rate (SOFR) increased significantly from the historical long-term average of 1.76% to the current level of 5.31%. </a:t>
            </a:r>
          </a:p>
          <a:p>
            <a:pPr algn="just">
              <a:buClr>
                <a:schemeClr val="tx1"/>
              </a:buClr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If SOFR decreases, then the domestic USD lending rates would also decline in tandem with the international rates. </a:t>
            </a:r>
          </a:p>
          <a:p>
            <a:pPr marL="0" indent="0" algn="just">
              <a:buClr>
                <a:schemeClr val="tx1"/>
              </a:buClr>
              <a:buNone/>
            </a:pP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Bank charges</a:t>
            </a:r>
          </a:p>
          <a:p>
            <a:pPr algn="just">
              <a:buClr>
                <a:schemeClr val="tx1"/>
              </a:buClr>
            </a:pPr>
            <a:r>
              <a:rPr lang="en-ZW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The Bank has encouraged the banks to open ‘no-frills’ and/ or low-cost accounts to promote the use of formal banking institutions.</a:t>
            </a:r>
          </a:p>
          <a:p>
            <a:pPr algn="just">
              <a:buClr>
                <a:schemeClr val="tx1"/>
              </a:buClr>
            </a:pPr>
            <a:r>
              <a:rPr lang="en-ZW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no-frills accounts would also have lower bank charges when compared to traditional savings accounts. </a:t>
            </a:r>
          </a:p>
        </p:txBody>
      </p:sp>
    </p:spTree>
    <p:extLst>
      <p:ext uri="{BB962C8B-B14F-4D97-AF65-F5344CB8AC3E}">
        <p14:creationId xmlns:p14="http://schemas.microsoft.com/office/powerpoint/2010/main" val="15758119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4446" y="175847"/>
            <a:ext cx="11148646" cy="810271"/>
          </a:xfrm>
        </p:spPr>
        <p:txBody>
          <a:bodyPr>
            <a:normAutofit/>
          </a:bodyPr>
          <a:lstStyle/>
          <a:p>
            <a:r>
              <a:rPr lang="en-ZW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UPTAKE OF THE ZIMBABWE GOLD (</a:t>
            </a:r>
            <a:r>
              <a:rPr lang="en-ZW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ZiG</a:t>
            </a:r>
            <a:r>
              <a:rPr lang="en-ZW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ZW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708EB9F-202F-4960-9A74-DF6253CE7285}" type="slidenum">
              <a:rPr kumimoji="0" lang="en-ZW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ZW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Content Placeholder 31">
            <a:extLst>
              <a:ext uri="{FF2B5EF4-FFF2-40B4-BE49-F238E27FC236}">
                <a16:creationId xmlns:a16="http://schemas.microsoft.com/office/drawing/2014/main" id="{3AAA5C9E-37A6-244A-A886-E7F86F1F66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28778" y="986117"/>
            <a:ext cx="4886414" cy="5582633"/>
          </a:xfrm>
        </p:spPr>
        <p:txBody>
          <a:bodyPr>
            <a:normAutofit fontScale="70000" lnSpcReduction="20000"/>
          </a:bodyPr>
          <a:lstStyle/>
          <a:p>
            <a:pPr algn="just"/>
            <a:endParaRPr lang="en-ZW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ZW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Since the first issuance on </a:t>
            </a:r>
            <a:br>
              <a:rPr lang="en-ZW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ZW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12 May 2023, 373.47 kg of </a:t>
            </a:r>
            <a:r>
              <a:rPr lang="en-ZW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ZiG</a:t>
            </a:r>
            <a:r>
              <a:rPr lang="en-ZW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have been purchased for a cumulative value of </a:t>
            </a:r>
            <a:br>
              <a:rPr lang="en-ZW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ZW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ZW$ 80.14 billion.</a:t>
            </a:r>
          </a:p>
          <a:p>
            <a:pPr marL="0" indent="0" algn="just">
              <a:buNone/>
            </a:pPr>
            <a:endParaRPr lang="en-ZW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ZW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positive growth in uptake of </a:t>
            </a:r>
            <a:r>
              <a:rPr lang="en-ZW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ZiG</a:t>
            </a:r>
            <a:r>
              <a:rPr lang="en-ZW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has laid the foundation for the successful launch of the transactional phase which was announced on 5 October 2023. </a:t>
            </a:r>
          </a:p>
          <a:p>
            <a:pPr marL="0" indent="0" algn="just">
              <a:buNone/>
            </a:pPr>
            <a:endParaRPr lang="en-ZW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20000"/>
              </a:lnSpc>
            </a:pPr>
            <a:r>
              <a:rPr lang="en-ZW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ZiG</a:t>
            </a:r>
            <a:r>
              <a:rPr lang="en-ZW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benefits from a reduced IMTT of 0.05% contributing to its appeal.</a:t>
            </a:r>
          </a:p>
          <a:p>
            <a:pPr algn="just">
              <a:lnSpc>
                <a:spcPct val="120000"/>
              </a:lnSpc>
            </a:pPr>
            <a:r>
              <a:rPr lang="en-ZW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Fiscal policy should continue to lend complementary support to </a:t>
            </a:r>
            <a:r>
              <a:rPr lang="en-ZW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ZiG</a:t>
            </a:r>
            <a:r>
              <a:rPr lang="en-ZW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to promote its continued use. </a:t>
            </a:r>
          </a:p>
          <a:p>
            <a:pPr algn="just">
              <a:lnSpc>
                <a:spcPct val="120000"/>
              </a:lnSpc>
            </a:pPr>
            <a:r>
              <a:rPr lang="en-ZW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Gold coins have been a great success with a cumulative 38 325 gold coins having been purchased by the public as at 31 October 2023.</a:t>
            </a:r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5B441F6F-909F-A44F-5A42-A84AAEF3FF54}"/>
              </a:ext>
            </a:extLst>
          </p:cNvPr>
          <p:cNvGraphicFramePr>
            <a:graphicFrameLocks/>
          </p:cNvGraphicFramePr>
          <p:nvPr/>
        </p:nvGraphicFramePr>
        <p:xfrm>
          <a:off x="587375" y="1802460"/>
          <a:ext cx="5785716" cy="40654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DA015111-C76D-6BA9-E62A-9738C25BF10E}"/>
              </a:ext>
            </a:extLst>
          </p:cNvPr>
          <p:cNvSpPr txBox="1"/>
          <p:nvPr/>
        </p:nvSpPr>
        <p:spPr>
          <a:xfrm>
            <a:off x="587375" y="1342238"/>
            <a:ext cx="57857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W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ZiG</a:t>
            </a:r>
            <a:r>
              <a:rPr lang="en-ZW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Issuance Development 12 May 2023 to 26 October 2023 (kg)</a:t>
            </a:r>
          </a:p>
        </p:txBody>
      </p:sp>
    </p:spTree>
    <p:extLst>
      <p:ext uri="{BB962C8B-B14F-4D97-AF65-F5344CB8AC3E}">
        <p14:creationId xmlns:p14="http://schemas.microsoft.com/office/powerpoint/2010/main" val="30415402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4012438F-B086-9771-1DC1-E6859CF48F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9952" y="377477"/>
            <a:ext cx="8410128" cy="788592"/>
          </a:xfrm>
        </p:spPr>
        <p:txBody>
          <a:bodyPr>
            <a:noAutofit/>
          </a:bodyPr>
          <a:lstStyle/>
          <a:p>
            <a:r>
              <a:rPr lang="en-GB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INFLATION DEVELOPMENTS AND OUTLOOK</a:t>
            </a:r>
            <a:endParaRPr lang="en-ZW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557F6FA5-A6E7-697F-F902-E8A6F18F7D11}"/>
              </a:ext>
            </a:extLst>
          </p:cNvPr>
          <p:cNvSpPr txBox="1">
            <a:spLocks/>
          </p:cNvSpPr>
          <p:nvPr/>
        </p:nvSpPr>
        <p:spPr>
          <a:xfrm>
            <a:off x="7464516" y="1378775"/>
            <a:ext cx="4391582" cy="5296623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002060"/>
            </a:solidFill>
          </a:ln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GB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Month-on-month inflation fell from 12.1% in June 2023 to 2.5% in October 2023.</a:t>
            </a:r>
          </a:p>
          <a:p>
            <a:pPr marL="0" indent="0" algn="just">
              <a:buNone/>
            </a:pPr>
            <a:endParaRPr lang="en-GB" sz="2400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just"/>
            <a:r>
              <a:rPr lang="en-GB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A</a:t>
            </a:r>
            <a:r>
              <a:rPr lang="en-GB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nnual headline inflation also declined from 30.9% in June 2023 to 17.8% in October 2023.</a:t>
            </a:r>
          </a:p>
          <a:p>
            <a:pPr marL="0" indent="0" algn="just">
              <a:buNone/>
            </a:pPr>
            <a:endParaRPr lang="en-GB" sz="24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just"/>
            <a:r>
              <a:rPr lang="en-GB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 2024 inflation is expected to continue trending downwards to end the year below 10%.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073E550-2DEA-BDC9-6F9A-0BE7DCCFF5B9}"/>
              </a:ext>
            </a:extLst>
          </p:cNvPr>
          <p:cNvSpPr txBox="1"/>
          <p:nvPr/>
        </p:nvSpPr>
        <p:spPr>
          <a:xfrm>
            <a:off x="1159952" y="1378776"/>
            <a:ext cx="61280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W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Annual Inflation Rate to October 2023 and Projections for 2024</a:t>
            </a:r>
          </a:p>
        </p:txBody>
      </p:sp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DD36EAC9-B9DB-31E5-C8CD-19010D0AF94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4495719"/>
              </p:ext>
            </p:extLst>
          </p:nvPr>
        </p:nvGraphicFramePr>
        <p:xfrm>
          <a:off x="335902" y="1882452"/>
          <a:ext cx="6952134" cy="41820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3573594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ECF960-EA5A-795A-4252-91C68C83EF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21283"/>
          </a:xfrm>
        </p:spPr>
        <p:txBody>
          <a:bodyPr>
            <a:normAutofit/>
          </a:bodyPr>
          <a:lstStyle/>
          <a:p>
            <a:r>
              <a:rPr lang="en-ZW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2024 NATIONAL BUDGET IMPERATIVES</a:t>
            </a:r>
            <a:endParaRPr lang="en-ZW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943AA0-1108-C85F-EEAB-DC8B0E9C8F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9208" y="1026368"/>
            <a:ext cx="11485983" cy="5695108"/>
          </a:xfrm>
        </p:spPr>
        <p:txBody>
          <a:bodyPr>
            <a:normAutofit/>
          </a:bodyPr>
          <a:lstStyle/>
          <a:p>
            <a:pPr algn="just"/>
            <a:r>
              <a:rPr lang="en-US" sz="2400" dirty="0">
                <a:latin typeface="Times roman"/>
              </a:rPr>
              <a:t>Continued fiscal prudence and tight monetary policy to engender greater macro-stability.</a:t>
            </a:r>
          </a:p>
          <a:p>
            <a:pPr algn="just"/>
            <a:r>
              <a:rPr lang="en-US" sz="2400" dirty="0">
                <a:latin typeface="Times roman"/>
              </a:rPr>
              <a:t>Continued and enhanced close coordination of monetary and fiscal policy to manage liquidity (Liquidity Management Committee).</a:t>
            </a:r>
          </a:p>
          <a:p>
            <a:pPr algn="just"/>
            <a:r>
              <a:rPr lang="en-US" sz="2400" dirty="0">
                <a:latin typeface="Times roman"/>
              </a:rPr>
              <a:t>Promote digitization by removing the Intermediated Money Transfer Tax (IMTT) on point-of-sale (POS) transactions to enhance formalization of the economy. </a:t>
            </a:r>
          </a:p>
          <a:p>
            <a:pPr algn="just"/>
            <a:r>
              <a:rPr lang="en-US" sz="2400" dirty="0">
                <a:latin typeface="Times roman"/>
              </a:rPr>
              <a:t>Gradually increasing the proportion of public transactions settled in local currency including QPDs. </a:t>
            </a:r>
          </a:p>
          <a:p>
            <a:pPr algn="just"/>
            <a:r>
              <a:rPr lang="en-US" sz="2400" dirty="0">
                <a:latin typeface="Times roman"/>
              </a:rPr>
              <a:t>Put in place fiscal incentives to leverage on increased Diaspora remittances.</a:t>
            </a:r>
          </a:p>
          <a:p>
            <a:pPr algn="just"/>
            <a:r>
              <a:rPr lang="en-US" sz="2400" dirty="0">
                <a:latin typeface="Times roman"/>
              </a:rPr>
              <a:t>Effective communication on the success of monetary and fiscal policy measures by all stakeholders, including Parliamentarians to anchor inflation and exchange rate expectations.</a:t>
            </a:r>
          </a:p>
          <a:p>
            <a:pPr algn="just"/>
            <a:r>
              <a:rPr lang="en-US" sz="2400" dirty="0" err="1">
                <a:latin typeface="Times roman"/>
              </a:rPr>
              <a:t>Rationalisation</a:t>
            </a:r>
            <a:r>
              <a:rPr lang="en-US" sz="2400" dirty="0">
                <a:latin typeface="Times roman"/>
              </a:rPr>
              <a:t> and simplification of the tax system, where possible, to allow ease of collection.</a:t>
            </a:r>
            <a:endParaRPr lang="en-ZW" sz="2400" dirty="0">
              <a:latin typeface="Times roman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A77FDB-25A7-90E9-DC5E-699162C7CD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708EB9F-202F-4960-9A74-DF6253CE7285}" type="slidenum">
              <a:rPr kumimoji="0" lang="en-ZW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ZW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198343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AE00B6-A834-F4DF-5B10-3B063C7F6F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8"/>
            <a:ext cx="10515600" cy="623917"/>
          </a:xfrm>
        </p:spPr>
        <p:txBody>
          <a:bodyPr>
            <a:normAutofit/>
          </a:bodyPr>
          <a:lstStyle/>
          <a:p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LOOKING AHEAD: POLICY IMPERATIVES</a:t>
            </a:r>
            <a:endParaRPr lang="en-ZW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A216F6-BFB0-37C2-50E4-4024517ECB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9208" y="923730"/>
            <a:ext cx="11513976" cy="5728997"/>
          </a:xfrm>
        </p:spPr>
        <p:txBody>
          <a:bodyPr>
            <a:noAutofit/>
          </a:bodyPr>
          <a:lstStyle/>
          <a:p>
            <a:pPr algn="just"/>
            <a:r>
              <a:rPr lang="en-US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following are macro-critical policy imperatives to sustain economic resilience and growth:</a:t>
            </a:r>
          </a:p>
          <a:p>
            <a:pPr lvl="1" algn="just"/>
            <a:r>
              <a:rPr lang="en-US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Creation of super demand for local currency to ensure that the economy sustains itself. </a:t>
            </a:r>
          </a:p>
          <a:p>
            <a:pPr lvl="2" algn="just"/>
            <a:r>
              <a:rPr lang="en-US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Achieved by compelling all sectors of the economy to settle part of their tax obligations in local currency with no exemptions.</a:t>
            </a:r>
          </a:p>
          <a:p>
            <a:pPr lvl="2" algn="just"/>
            <a:r>
              <a:rPr lang="en-US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requirement to pay taxes in Zimbabwe dollar increases its role as a store of value and as a medium of exchange. </a:t>
            </a:r>
          </a:p>
          <a:p>
            <a:pPr lvl="1" algn="just"/>
            <a:r>
              <a:rPr lang="en-US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Strong move towards no-frills bank accounts to promote bank use and ensure that bank charges are not a barrier to the use of banking services.</a:t>
            </a:r>
          </a:p>
          <a:p>
            <a:pPr lvl="1" algn="just"/>
            <a:r>
              <a:rPr lang="en-US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Continue with the auction system as a distributive mechanism for foreign currency in a dual-currency economy.</a:t>
            </a:r>
          </a:p>
          <a:p>
            <a:pPr lvl="1" algn="just"/>
            <a:r>
              <a:rPr lang="en-US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Continue the issuance of value-preservative instruments in the form of gold coins and </a:t>
            </a:r>
            <a:r>
              <a:rPr lang="en-US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ZiG</a:t>
            </a:r>
            <a:r>
              <a:rPr lang="en-US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to promote local currency investments.</a:t>
            </a:r>
          </a:p>
          <a:p>
            <a:pPr lvl="1" algn="just"/>
            <a:r>
              <a:rPr lang="en-US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Promote and incentivize the use of </a:t>
            </a:r>
            <a:r>
              <a:rPr lang="en-US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ZiG</a:t>
            </a:r>
            <a:r>
              <a:rPr lang="en-US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to maintain the value of the Zimbabwe dollar in line with section  47 (3) of the RBZ Act [Chapter 22: 15].</a:t>
            </a:r>
          </a:p>
          <a:p>
            <a:pPr lvl="1" algn="just"/>
            <a:r>
              <a:rPr lang="en-US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Finalization and publication of the de-dollarization roadmap to provide forward guidance to economic agents and markets to enhance certainty and predictability in domestic transactions.</a:t>
            </a:r>
          </a:p>
          <a:p>
            <a:pPr lvl="1" algn="just"/>
            <a:r>
              <a:rPr lang="en-US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Alignment of the foreign currency retention policy to the de-dollarization roadmap.</a:t>
            </a:r>
          </a:p>
          <a:p>
            <a:pPr marL="457200" lvl="1" indent="0" algn="just">
              <a:buNone/>
            </a:pP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just"/>
            <a:endParaRPr lang="en-ZW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14945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n-GB" dirty="0"/>
          </a:p>
          <a:p>
            <a:pPr marL="0" indent="0" algn="ctr">
              <a:buNone/>
            </a:pPr>
            <a:endParaRPr lang="en-GB" dirty="0"/>
          </a:p>
          <a:p>
            <a:pPr marL="0" indent="0" algn="ctr">
              <a:buNone/>
            </a:pPr>
            <a:r>
              <a:rPr lang="en-GB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Thank You &amp; May God Bless Zimbabwe</a:t>
            </a:r>
            <a:endParaRPr lang="en-ZW" sz="8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708EB9F-202F-4960-9A74-DF6253CE7285}" type="slidenum">
              <a:rPr kumimoji="0" lang="en-ZW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ZW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29073763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3950</TotalTime>
  <Words>1968</Words>
  <Application>Microsoft Office PowerPoint</Application>
  <PresentationFormat>Widescreen</PresentationFormat>
  <Paragraphs>408</Paragraphs>
  <Slides>16</Slides>
  <Notes>3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4" baseType="lpstr">
      <vt:lpstr>Arial</vt:lpstr>
      <vt:lpstr>Calibri</vt:lpstr>
      <vt:lpstr>Calibri Light</vt:lpstr>
      <vt:lpstr>Times New Roman</vt:lpstr>
      <vt:lpstr>Times roman</vt:lpstr>
      <vt:lpstr>Wingdings</vt:lpstr>
      <vt:lpstr>1_Office Theme</vt:lpstr>
      <vt:lpstr>Picture</vt:lpstr>
      <vt:lpstr>MONETARY POLICY COMPLEMENTING FISCAL POLICY  IN CONSOLIDATING ECONOMIC TRANSFORMATION TOWARD VISION 2030:IMPLICATIONS ON THE 2024 NATIONAL BUDGET</vt:lpstr>
      <vt:lpstr>STATE OF MONETARY AND FINANCIAL CONDITIONS</vt:lpstr>
      <vt:lpstr>PowerPoint Presentation</vt:lpstr>
      <vt:lpstr>IMPLICATIONS OF TIGHT GLOBAL FINANCIAL CONDITIONS</vt:lpstr>
      <vt:lpstr>INTERNATIONAL COMMODITY PRICE DEVELOPMENTS</vt:lpstr>
      <vt:lpstr>DOMESTIC FOREIGN CURRENCY INFLOWS AT A GLANCE</vt:lpstr>
      <vt:lpstr>Foreign Currency Receipts (Contribution)</vt:lpstr>
      <vt:lpstr>Foreign Currency Receipts (Sector)</vt:lpstr>
      <vt:lpstr>PowerPoint Presentation</vt:lpstr>
      <vt:lpstr>PowerPoint Presentation</vt:lpstr>
      <vt:lpstr>INTEREST RATES AND BANK CHARGES</vt:lpstr>
      <vt:lpstr>UPTAKE OF THE ZIMBABWE GOLD (ZiG)</vt:lpstr>
      <vt:lpstr>INFLATION DEVELOPMENTS AND OUTLOOK</vt:lpstr>
      <vt:lpstr>2024 NATIONAL BUDGET IMPERATIVES</vt:lpstr>
      <vt:lpstr>LOOKING AHEAD: POLICY IMPERATIVES</vt:lpstr>
      <vt:lpstr>PowerPoint Presentation</vt:lpstr>
    </vt:vector>
  </TitlesOfParts>
  <Company>HP Inc.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Social Impact of COVID-19 in Zimbabwe  By  Dr. J. P. Mangudya  September 2021</dc:title>
  <dc:creator>Smart Manda</dc:creator>
  <cp:lastModifiedBy>John P. Mangudya</cp:lastModifiedBy>
  <cp:revision>372</cp:revision>
  <cp:lastPrinted>2023-10-31T15:13:22Z</cp:lastPrinted>
  <dcterms:created xsi:type="dcterms:W3CDTF">2021-09-06T09:41:33Z</dcterms:created>
  <dcterms:modified xsi:type="dcterms:W3CDTF">2023-10-31T17:24:15Z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fafb0f1d-b4fc-4210-84af-afb3360f1d29_Enabled">
    <vt:lpwstr>True</vt:lpwstr>
  </property>
  <property fmtid="{D5CDD505-2E9C-101B-9397-08002B2CF9AE}" pid="3" name="MSIP_Label_fafb0f1d-b4fc-4210-84af-afb3360f1d29_SiteId">
    <vt:lpwstr>c7ce9d4c-2f2a-420a-ae6f-0ee6f93dec55</vt:lpwstr>
  </property>
  <property fmtid="{D5CDD505-2E9C-101B-9397-08002B2CF9AE}" pid="4" name="MSIP_Label_fafb0f1d-b4fc-4210-84af-afb3360f1d29_Owner">
    <vt:lpwstr>rkaterere@rbz.co.zw</vt:lpwstr>
  </property>
  <property fmtid="{D5CDD505-2E9C-101B-9397-08002B2CF9AE}" pid="5" name="MSIP_Label_fafb0f1d-b4fc-4210-84af-afb3360f1d29_SetDate">
    <vt:lpwstr>2021-09-06T13:02:10.2265487Z</vt:lpwstr>
  </property>
  <property fmtid="{D5CDD505-2E9C-101B-9397-08002B2CF9AE}" pid="6" name="MSIP_Label_fafb0f1d-b4fc-4210-84af-afb3360f1d29_Name">
    <vt:lpwstr>General</vt:lpwstr>
  </property>
  <property fmtid="{D5CDD505-2E9C-101B-9397-08002B2CF9AE}" pid="7" name="MSIP_Label_fafb0f1d-b4fc-4210-84af-afb3360f1d29_Application">
    <vt:lpwstr>Microsoft Azure Information Protection</vt:lpwstr>
  </property>
  <property fmtid="{D5CDD505-2E9C-101B-9397-08002B2CF9AE}" pid="8" name="MSIP_Label_fafb0f1d-b4fc-4210-84af-afb3360f1d29_ActionId">
    <vt:lpwstr>13f74b6c-2913-46da-b36a-3598eab0ef7e</vt:lpwstr>
  </property>
  <property fmtid="{D5CDD505-2E9C-101B-9397-08002B2CF9AE}" pid="9" name="MSIP_Label_fafb0f1d-b4fc-4210-84af-afb3360f1d29_Extended_MSFT_Method">
    <vt:lpwstr>Manual</vt:lpwstr>
  </property>
  <property fmtid="{D5CDD505-2E9C-101B-9397-08002B2CF9AE}" pid="10" name="Sensitivity">
    <vt:lpwstr>General</vt:lpwstr>
  </property>
</Properties>
</file>