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86" r:id="rId1"/>
  </p:sldMasterIdLst>
  <p:sldIdLst>
    <p:sldId id="256" r:id="rId2"/>
    <p:sldId id="298" r:id="rId3"/>
    <p:sldId id="302" r:id="rId4"/>
    <p:sldId id="301" r:id="rId5"/>
    <p:sldId id="274" r:id="rId6"/>
    <p:sldId id="297" r:id="rId7"/>
    <p:sldId id="268" r:id="rId8"/>
    <p:sldId id="29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3B192CD-F774-4281-AEEA-FAA7CB4EF747}">
          <p14:sldIdLst>
            <p14:sldId id="256"/>
            <p14:sldId id="298"/>
            <p14:sldId id="302"/>
            <p14:sldId id="301"/>
            <p14:sldId id="274"/>
            <p14:sldId id="297"/>
            <p14:sldId id="268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CCFF"/>
    <a:srgbClr val="99CCFF"/>
    <a:srgbClr val="66FFFF"/>
    <a:srgbClr val="9999FF"/>
    <a:srgbClr val="00FF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R\Desktop\SAP%20Related%20Service%20Providers%20Outstanding%20Payments%20(27%20July%20202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R\Desktop\SAP%20Related%20Service%20Providers%20Outstanding%20Payments%20(27%20July%202023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Budget Allocation – </a:t>
            </a:r>
            <a:r>
              <a:rPr lang="en-US" dirty="0" err="1">
                <a:solidFill>
                  <a:schemeClr val="tx1"/>
                </a:solidFill>
              </a:rPr>
              <a:t>Usd</a:t>
            </a:r>
            <a:r>
              <a:rPr lang="en-US" dirty="0">
                <a:solidFill>
                  <a:schemeClr val="tx1"/>
                </a:solidFill>
              </a:rPr>
              <a:t> EQUIVALENCE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558480515525851"/>
          <c:y val="0.13712308076690155"/>
          <c:w val="0.77938407699037615"/>
          <c:h val="0.72199653009475506"/>
        </c:manualLayout>
      </c:layout>
      <c:bubbleChart>
        <c:varyColors val="0"/>
        <c:ser>
          <c:idx val="0"/>
          <c:order val="0"/>
          <c:tx>
            <c:strRef>
              <c:f>Sheet3!$B$11</c:f>
              <c:strCache>
                <c:ptCount val="1"/>
                <c:pt idx="0">
                  <c:v>Budget Allocation (USD)</c:v>
                </c:pt>
              </c:strCache>
            </c:strRef>
          </c:tx>
          <c:spPr>
            <a:solidFill>
              <a:srgbClr val="0000FF"/>
            </a:solidFill>
            <a:ln w="19050">
              <a:solidFill>
                <a:schemeClr val="lt1">
                  <a:alpha val="7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numRef>
              <c:f>Sheet3!$A$12:$A$16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xVal>
          <c:yVal>
            <c:numRef>
              <c:f>Sheet3!$B$12:$B$16</c:f>
              <c:numCache>
                <c:formatCode>#,##0</c:formatCode>
                <c:ptCount val="5"/>
                <c:pt idx="0">
                  <c:v>3695592.663564194</c:v>
                </c:pt>
                <c:pt idx="1">
                  <c:v>16335194.273878604</c:v>
                </c:pt>
                <c:pt idx="2">
                  <c:v>30318167.596120223</c:v>
                </c:pt>
                <c:pt idx="3">
                  <c:v>25894383.857182387</c:v>
                </c:pt>
                <c:pt idx="4">
                  <c:v>13349954.833333334</c:v>
                </c:pt>
              </c:numCache>
            </c:numRef>
          </c:yVal>
          <c:bubbleSize>
            <c:numLit>
              <c:formatCode>General</c:formatCode>
              <c:ptCount val="5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</c:numLit>
          </c:bubbleSize>
          <c:bubble3D val="0"/>
          <c:extLst>
            <c:ext xmlns:c16="http://schemas.microsoft.com/office/drawing/2014/chart" uri="{C3380CC4-5D6E-409C-BE32-E72D297353CC}">
              <c16:uniqueId val="{00000000-0AC1-42F2-896F-12E5E6B565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bubbleScale val="100"/>
        <c:showNegBubbles val="0"/>
        <c:axId val="1493286159"/>
        <c:axId val="1493278671"/>
      </c:bubbleChart>
      <c:valAx>
        <c:axId val="14932861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278671"/>
        <c:crosses val="autoZero"/>
        <c:crossBetween val="midCat"/>
      </c:valAx>
      <c:valAx>
        <c:axId val="1493278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4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lt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2861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33CCFF"/>
    </a:solidFill>
    <a:ln w="9525" cap="flat" cmpd="sng" algn="ctr">
      <a:solidFill>
        <a:schemeClr val="accent5"/>
      </a:solidFill>
      <a:round/>
    </a:ln>
    <a:effectLst>
      <a:glow rad="139700">
        <a:schemeClr val="accent1">
          <a:satMod val="175000"/>
          <a:alpha val="40000"/>
        </a:schemeClr>
      </a:glow>
    </a:effectLst>
    <a:scene3d>
      <a:camera prst="orthographicFront"/>
      <a:lightRig rig="threePt" dir="t"/>
    </a:scene3d>
    <a:sp3d>
      <a:bevelT w="114300" prst="artDeco"/>
    </a:sp3d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ZW">
                <a:solidFill>
                  <a:schemeClr val="tx1"/>
                </a:solidFill>
              </a:rPr>
              <a:t>TARGET</a:t>
            </a:r>
            <a:r>
              <a:rPr lang="en-ZW" baseline="0">
                <a:solidFill>
                  <a:schemeClr val="tx1"/>
                </a:solidFill>
              </a:rPr>
              <a:t> VS ACTUAL</a:t>
            </a:r>
            <a:endParaRPr lang="en-ZW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14300" prst="hardEdge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14300" prst="hardEdge"/>
        </a:sp3d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Sheet3!$B$17</c:f>
              <c:strCache>
                <c:ptCount val="1"/>
                <c:pt idx="0">
                  <c:v>2023 Target </c:v>
                </c:pt>
              </c:strCache>
            </c:strRef>
          </c:tx>
          <c:spPr>
            <a:solidFill>
              <a:srgbClr val="3399FF"/>
            </a:solidFill>
            <a:ln>
              <a:noFill/>
            </a:ln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Sheet3!$A$18:$A$25</c:f>
              <c:strCache>
                <c:ptCount val="8"/>
                <c:pt idx="0">
                  <c:v>ICT Lab per School</c:v>
                </c:pt>
                <c:pt idx="1">
                  <c:v>Connectivity -VCTs</c:v>
                </c:pt>
                <c:pt idx="2">
                  <c:v>Maintenance of PFMS Kiosks</c:v>
                </c:pt>
                <c:pt idx="3">
                  <c:v>CICs</c:v>
                </c:pt>
                <c:pt idx="4">
                  <c:v>Government Suite</c:v>
                </c:pt>
                <c:pt idx="5">
                  <c:v>ICT Training</c:v>
                </c:pt>
                <c:pt idx="6">
                  <c:v>Disaster Management Centre</c:v>
                </c:pt>
                <c:pt idx="7">
                  <c:v>Security Operations Centre</c:v>
                </c:pt>
              </c:strCache>
            </c:strRef>
          </c:cat>
          <c:val>
            <c:numRef>
              <c:f>Sheet3!$B$18:$B$25</c:f>
              <c:numCache>
                <c:formatCode>#,##0</c:formatCode>
                <c:ptCount val="8"/>
                <c:pt idx="0">
                  <c:v>1500</c:v>
                </c:pt>
                <c:pt idx="1">
                  <c:v>20</c:v>
                </c:pt>
                <c:pt idx="2">
                  <c:v>63</c:v>
                </c:pt>
                <c:pt idx="3">
                  <c:v>5</c:v>
                </c:pt>
                <c:pt idx="4">
                  <c:v>10</c:v>
                </c:pt>
                <c:pt idx="5">
                  <c:v>3200</c:v>
                </c:pt>
                <c:pt idx="6">
                  <c:v>39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83-48DA-8F2A-191B6CC19134}"/>
            </c:ext>
          </c:extLst>
        </c:ser>
        <c:ser>
          <c:idx val="1"/>
          <c:order val="1"/>
          <c:tx>
            <c:strRef>
              <c:f>Sheet3!$C$17</c:f>
              <c:strCache>
                <c:ptCount val="1"/>
                <c:pt idx="0">
                  <c:v>2023 Actual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Sheet3!$A$18:$A$25</c:f>
              <c:strCache>
                <c:ptCount val="8"/>
                <c:pt idx="0">
                  <c:v>ICT Lab per School</c:v>
                </c:pt>
                <c:pt idx="1">
                  <c:v>Connectivity -VCTs</c:v>
                </c:pt>
                <c:pt idx="2">
                  <c:v>Maintenance of PFMS Kiosks</c:v>
                </c:pt>
                <c:pt idx="3">
                  <c:v>CICs</c:v>
                </c:pt>
                <c:pt idx="4">
                  <c:v>Government Suite</c:v>
                </c:pt>
                <c:pt idx="5">
                  <c:v>ICT Training</c:v>
                </c:pt>
                <c:pt idx="6">
                  <c:v>Disaster Management Centre</c:v>
                </c:pt>
                <c:pt idx="7">
                  <c:v>Security Operations Centre</c:v>
                </c:pt>
              </c:strCache>
            </c:strRef>
          </c:cat>
          <c:val>
            <c:numRef>
              <c:f>Sheet3!$C$18:$C$25</c:f>
              <c:numCache>
                <c:formatCode>#,##0</c:formatCode>
                <c:ptCount val="8"/>
                <c:pt idx="0">
                  <c:v>31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1069</c:v>
                </c:pt>
                <c:pt idx="6">
                  <c:v>15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83-48DA-8F2A-191B6CC191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501663247"/>
        <c:axId val="1501657423"/>
        <c:axId val="0"/>
      </c:bar3DChart>
      <c:catAx>
        <c:axId val="15016632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657423"/>
        <c:crosses val="autoZero"/>
        <c:auto val="1"/>
        <c:lblAlgn val="ctr"/>
        <c:lblOffset val="100"/>
        <c:noMultiLvlLbl val="0"/>
      </c:catAx>
      <c:valAx>
        <c:axId val="150165742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01663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66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T w="101600" prst="riblet"/>
    </a:sp3d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spPr>
            <a:scene3d>
              <a:camera prst="orthographicFront"/>
              <a:lightRig rig="flood" dir="t">
                <a:rot lat="0" lon="0" rev="13800000"/>
              </a:lightRig>
            </a:scene3d>
            <a:sp3d prstMaterial="plastic">
              <a:bevelT w="82550" h="63500" prst="divot"/>
              <a:bevelB/>
            </a:sp3d>
          </c:spPr>
          <c:dPt>
            <c:idx val="0"/>
            <c:bubble3D val="0"/>
            <c:spPr>
              <a:solidFill>
                <a:srgbClr val="0000FF"/>
              </a:solidFill>
              <a:ln>
                <a:noFill/>
              </a:ln>
              <a:effectLst/>
              <a:scene3d>
                <a:camera prst="orthographicFront"/>
                <a:lightRig rig="flood" dir="t">
                  <a:rot lat="0" lon="0" rev="13800000"/>
                </a:lightRig>
              </a:scene3d>
              <a:sp3d prstMaterial="plastic">
                <a:bevelT w="82550" h="63500" prst="divot"/>
                <a:bevelB/>
              </a:sp3d>
            </c:spPr>
            <c:extLst>
              <c:ext xmlns:c16="http://schemas.microsoft.com/office/drawing/2014/chart" uri="{C3380CC4-5D6E-409C-BE32-E72D297353CC}">
                <c16:uniqueId val="{00000001-29C4-4A88-80BD-721186CA9B63}"/>
              </c:ext>
            </c:extLst>
          </c:dPt>
          <c:dPt>
            <c:idx val="1"/>
            <c:bubble3D val="0"/>
            <c:spPr>
              <a:solidFill>
                <a:srgbClr val="00FF00"/>
              </a:solidFill>
              <a:ln>
                <a:noFill/>
              </a:ln>
              <a:effectLst/>
              <a:scene3d>
                <a:camera prst="orthographicFront"/>
                <a:lightRig rig="flood" dir="t">
                  <a:rot lat="0" lon="0" rev="13800000"/>
                </a:lightRig>
              </a:scene3d>
              <a:sp3d prstMaterial="plastic">
                <a:bevelT w="82550" h="63500" prst="divot"/>
                <a:bevelB/>
              </a:sp3d>
            </c:spPr>
            <c:extLst>
              <c:ext xmlns:c16="http://schemas.microsoft.com/office/drawing/2014/chart" uri="{C3380CC4-5D6E-409C-BE32-E72D297353CC}">
                <c16:uniqueId val="{00000003-29C4-4A88-80BD-721186CA9B63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  <a:ln>
                <a:noFill/>
              </a:ln>
              <a:effectLst/>
              <a:scene3d>
                <a:camera prst="orthographicFront"/>
                <a:lightRig rig="flood" dir="t">
                  <a:rot lat="0" lon="0" rev="13800000"/>
                </a:lightRig>
              </a:scene3d>
              <a:sp3d prstMaterial="plastic">
                <a:bevelT w="82550" h="63500" prst="divot"/>
                <a:bevelB/>
              </a:sp3d>
            </c:spPr>
            <c:extLst>
              <c:ext xmlns:c16="http://schemas.microsoft.com/office/drawing/2014/chart" uri="{C3380CC4-5D6E-409C-BE32-E72D297353CC}">
                <c16:uniqueId val="{00000005-29C4-4A88-80BD-721186CA9B63}"/>
              </c:ext>
            </c:extLst>
          </c:dPt>
          <c:dLbls>
            <c:dLbl>
              <c:idx val="1"/>
              <c:layout>
                <c:manualLayout>
                  <c:x val="0.17492858710721579"/>
                  <c:y val="1.394073730697959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C4-4A88-80BD-721186CA9B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Sheet5!$B$14:$C$14</c:f>
              <c:strCache>
                <c:ptCount val="2"/>
                <c:pt idx="0">
                  <c:v>Proposed Expenditure Bid </c:v>
                </c:pt>
                <c:pt idx="1">
                  <c:v>Proposed Expenditure Ceiling </c:v>
                </c:pt>
              </c:strCache>
            </c:strRef>
          </c:cat>
          <c:val>
            <c:numRef>
              <c:f>Sheet5!$B$15:$C$15</c:f>
              <c:numCache>
                <c:formatCode>#,##0</c:formatCode>
                <c:ptCount val="2"/>
                <c:pt idx="0">
                  <c:v>2315822239066</c:v>
                </c:pt>
                <c:pt idx="1">
                  <c:v>80099729000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C4-4A88-80BD-721186CA9B6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99CC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>
      <a:glow rad="139700">
        <a:schemeClr val="accent1">
          <a:satMod val="175000"/>
          <a:alpha val="40000"/>
        </a:schemeClr>
      </a:glow>
    </a:effectLst>
    <a:scene3d>
      <a:camera prst="orthographicFront"/>
      <a:lightRig rig="threePt" dir="t"/>
    </a:scene3d>
    <a:sp3d prstMaterial="plastic">
      <a:bevelT w="82550" h="63500" prst="artDeco"/>
      <a:bevelB/>
    </a:sp3d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5">
  <cs:axisTitle>
    <cs:lnRef idx="0"/>
    <cs:fillRef idx="0"/>
    <cs:effectRef idx="0"/>
    <cs:fontRef idx="minor">
      <a:schemeClr val="lt1"/>
    </cs:fontRef>
    <cs:defRPr sz="900" b="1" kern="1200"/>
  </cs:axisTitle>
  <cs:categoryAxis>
    <cs:lnRef idx="0"/>
    <cs:fillRef idx="0"/>
    <cs:effectRef idx="0"/>
    <cs:fontRef idx="minor">
      <a:schemeClr val="lt1"/>
    </cs:fontRef>
    <cs:spPr>
      <a:ln w="12700">
        <a:solidFill>
          <a:schemeClr val="lt1"/>
        </a:solidFill>
      </a:ln>
    </cs:spPr>
    <cs:defRPr sz="900" b="1" kern="1200"/>
  </cs:categoryAxis>
  <cs:chartArea>
    <cs:lnRef idx="0">
      <cs:styleClr val="0"/>
    </cs:lnRef>
    <cs:fillRef idx="0">
      <cs:styleClr val="0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pattFill prst="ltUpDiag">
        <a:fgClr>
          <a:schemeClr val="phClr"/>
        </a:fgClr>
        <a:bgClr>
          <a:schemeClr val="phClr">
            <a:lumMod val="60000"/>
            <a:lumOff val="40000"/>
          </a:schemeClr>
        </a:bgClr>
      </a:pattFill>
      <a:ln w="19050">
        <a:solidFill>
          <a:schemeClr val="lt1">
            <a:alpha val="70000"/>
          </a:schemeClr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pattFill prst="ltUpDiag">
        <a:fgClr>
          <a:schemeClr val="phClr"/>
        </a:fgClr>
        <a:bgClr>
          <a:schemeClr val="phClr">
            <a:lumMod val="60000"/>
            <a:lumOff val="40000"/>
          </a:schemeClr>
        </a:bgClr>
      </a:pattFill>
      <a:ln w="19050">
        <a:solidFill>
          <a:schemeClr val="lt1">
            <a:alpha val="70000"/>
          </a:schemeClr>
        </a:solidFill>
      </a:ln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alpha val="24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alpha val="24000"/>
            <a:lumOff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spPr>
      <a:ln>
        <a:solidFill>
          <a:schemeClr val="lt1">
            <a:alpha val="50000"/>
          </a:schemeClr>
        </a:solidFill>
        <a:round/>
      </a:ln>
    </cs:spPr>
    <cs:defRPr sz="900" b="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66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196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5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69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75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84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806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20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89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59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1872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004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1163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73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95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426AD-2F77-428D-8E1B-730014F89EC4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15FA653-E9FB-4974-8584-3D526B4E1C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64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13488" y="2540088"/>
            <a:ext cx="8574622" cy="2616199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ZIMBABWE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/>
              <a:t>Pre-Budget Presentation </a:t>
            </a:r>
            <a:br>
              <a:rPr lang="en-GB" sz="3200" b="1" dirty="0"/>
            </a:br>
            <a:r>
              <a:rPr lang="en-GB" sz="3200" b="1" dirty="0"/>
              <a:t>Ministry of Information Communication Technology, Postal and Courier Services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6632" y="5537112"/>
            <a:ext cx="8915399" cy="1126283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sz="3600" i="1" dirty="0"/>
              <a:t>Presentation by Hon Dr. </a:t>
            </a:r>
            <a:r>
              <a:rPr lang="en-GB" sz="3600" i="1" dirty="0" err="1"/>
              <a:t>Tatenda</a:t>
            </a:r>
            <a:r>
              <a:rPr lang="en-GB" sz="3600" i="1" dirty="0"/>
              <a:t>. A. </a:t>
            </a:r>
            <a:r>
              <a:rPr lang="en-GB" sz="3600" i="1" dirty="0" err="1"/>
              <a:t>Mavetera</a:t>
            </a:r>
            <a:endParaRPr lang="en-GB" sz="36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415" y="3142463"/>
            <a:ext cx="4621169" cy="573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815" y="3294863"/>
            <a:ext cx="4621169" cy="573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215" y="3447263"/>
            <a:ext cx="4621169" cy="573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615" y="3599663"/>
            <a:ext cx="4621169" cy="573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140" y="757298"/>
            <a:ext cx="4621169" cy="5730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015" y="3752063"/>
            <a:ext cx="4621169" cy="5730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715" y="1621188"/>
            <a:ext cx="4621169" cy="573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410D7C-FA28-4D5B-AC04-5AD097028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181" y="288962"/>
            <a:ext cx="2552902" cy="22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0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0" y="685801"/>
            <a:ext cx="9605213" cy="478766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DIGITAL ECONOMY BY 2030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4152" y="1785669"/>
            <a:ext cx="9268871" cy="40055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546" y="0"/>
            <a:ext cx="977454" cy="8538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938" y="1476691"/>
            <a:ext cx="7761578" cy="4453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63" y="1476692"/>
            <a:ext cx="2619375" cy="445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80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50068"/>
              </p:ext>
            </p:extLst>
          </p:nvPr>
        </p:nvGraphicFramePr>
        <p:xfrm>
          <a:off x="1326640" y="1519401"/>
          <a:ext cx="8873208" cy="3875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695">
                  <a:extLst>
                    <a:ext uri="{9D8B030D-6E8A-4147-A177-3AD203B41FA5}">
                      <a16:colId xmlns:a16="http://schemas.microsoft.com/office/drawing/2014/main" val="1356861249"/>
                    </a:ext>
                  </a:extLst>
                </a:gridCol>
                <a:gridCol w="1768091">
                  <a:extLst>
                    <a:ext uri="{9D8B030D-6E8A-4147-A177-3AD203B41FA5}">
                      <a16:colId xmlns:a16="http://schemas.microsoft.com/office/drawing/2014/main" val="997971077"/>
                    </a:ext>
                  </a:extLst>
                </a:gridCol>
                <a:gridCol w="1652781">
                  <a:extLst>
                    <a:ext uri="{9D8B030D-6E8A-4147-A177-3AD203B41FA5}">
                      <a16:colId xmlns:a16="http://schemas.microsoft.com/office/drawing/2014/main" val="1719906671"/>
                    </a:ext>
                  </a:extLst>
                </a:gridCol>
                <a:gridCol w="1893012">
                  <a:extLst>
                    <a:ext uri="{9D8B030D-6E8A-4147-A177-3AD203B41FA5}">
                      <a16:colId xmlns:a16="http://schemas.microsoft.com/office/drawing/2014/main" val="2479790658"/>
                    </a:ext>
                  </a:extLst>
                </a:gridCol>
                <a:gridCol w="1633561">
                  <a:extLst>
                    <a:ext uri="{9D8B030D-6E8A-4147-A177-3AD203B41FA5}">
                      <a16:colId xmlns:a16="http://schemas.microsoft.com/office/drawing/2014/main" val="1526740549"/>
                    </a:ext>
                  </a:extLst>
                </a:gridCol>
                <a:gridCol w="1326068">
                  <a:extLst>
                    <a:ext uri="{9D8B030D-6E8A-4147-A177-3AD203B41FA5}">
                      <a16:colId xmlns:a16="http://schemas.microsoft.com/office/drawing/2014/main" val="3860102437"/>
                    </a:ext>
                  </a:extLst>
                </a:gridCol>
              </a:tblGrid>
              <a:tr h="863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Year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 Bid 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 Allocation 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 Variance 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Percentage of allocation vs Bid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Percentage to National budget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928277"/>
                  </a:ext>
                </a:extLst>
              </a:tr>
              <a:tr h="521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406,145,000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62,100,000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344,045,000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15.29%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0.18%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75441"/>
                  </a:ext>
                </a:extLst>
              </a:tr>
              <a:tr h="521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4,355,600,000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1,336,000,000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3,019,600,000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30.67%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0.46%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325701"/>
                  </a:ext>
                </a:extLst>
              </a:tr>
              <a:tr h="521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22,100,500,000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3,294,554,000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18,805,946,000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14.91%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0.42%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17313"/>
                  </a:ext>
                </a:extLst>
              </a:tr>
              <a:tr h="521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43,858,619,000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17,386,696,000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26,471,923,000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39.64%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0.39%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70668"/>
                  </a:ext>
                </a:extLst>
              </a:tr>
              <a:tr h="92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en-ZW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2,315,822,239,066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80,099,729,000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2,235,722,510,066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3.46%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W" sz="1500" dirty="0">
                          <a:effectLst/>
                        </a:rPr>
                        <a:t> </a:t>
                      </a:r>
                      <a:endParaRPr lang="en-ZW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51048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555" y="0"/>
            <a:ext cx="975445" cy="85351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773119" y="238828"/>
            <a:ext cx="9605213" cy="478766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dirty="0"/>
              <a:t>BUDGET ALLOCATION TREND (2020 – 2024)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848" y="1409180"/>
            <a:ext cx="2041644" cy="398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65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0" y="685801"/>
            <a:ext cx="9605213" cy="478766"/>
          </a:xfrm>
        </p:spPr>
        <p:txBody>
          <a:bodyPr>
            <a:noAutofit/>
          </a:bodyPr>
          <a:lstStyle/>
          <a:p>
            <a:r>
              <a:rPr lang="en-GB" sz="2800" b="1" dirty="0"/>
              <a:t>THE DECLINE IN BUDGET ALLOCATIONS (2020-2024)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4152" y="1785669"/>
            <a:ext cx="9268871" cy="4005532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546" y="0"/>
            <a:ext cx="977454" cy="853814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762641"/>
              </p:ext>
            </p:extLst>
          </p:nvPr>
        </p:nvGraphicFramePr>
        <p:xfrm>
          <a:off x="1571105" y="1496290"/>
          <a:ext cx="10116590" cy="497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2262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0" y="685801"/>
            <a:ext cx="9605213" cy="478766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EFFECTS OF BUDGET TO MINISTRY PROJECTS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546" y="0"/>
            <a:ext cx="977454" cy="853814"/>
          </a:xfrm>
          <a:prstGeom prst="rect">
            <a:avLst/>
          </a:prstGeom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5786657"/>
              </p:ext>
            </p:extLst>
          </p:nvPr>
        </p:nvGraphicFramePr>
        <p:xfrm>
          <a:off x="1986743" y="1421476"/>
          <a:ext cx="9700952" cy="508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656" y="1421476"/>
            <a:ext cx="1633617" cy="7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6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OUTSTANDING ARREARS 2023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49276838"/>
              </p:ext>
            </p:extLst>
          </p:nvPr>
        </p:nvGraphicFramePr>
        <p:xfrm>
          <a:off x="1246908" y="1477624"/>
          <a:ext cx="10621674" cy="4290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1928">
                  <a:extLst>
                    <a:ext uri="{9D8B030D-6E8A-4147-A177-3AD203B41FA5}">
                      <a16:colId xmlns:a16="http://schemas.microsoft.com/office/drawing/2014/main" val="2987617492"/>
                    </a:ext>
                  </a:extLst>
                </a:gridCol>
                <a:gridCol w="2558473">
                  <a:extLst>
                    <a:ext uri="{9D8B030D-6E8A-4147-A177-3AD203B41FA5}">
                      <a16:colId xmlns:a16="http://schemas.microsoft.com/office/drawing/2014/main" val="1779979435"/>
                    </a:ext>
                  </a:extLst>
                </a:gridCol>
                <a:gridCol w="2124363">
                  <a:extLst>
                    <a:ext uri="{9D8B030D-6E8A-4147-A177-3AD203B41FA5}">
                      <a16:colId xmlns:a16="http://schemas.microsoft.com/office/drawing/2014/main" val="748079415"/>
                    </a:ext>
                  </a:extLst>
                </a:gridCol>
                <a:gridCol w="1782618">
                  <a:extLst>
                    <a:ext uri="{9D8B030D-6E8A-4147-A177-3AD203B41FA5}">
                      <a16:colId xmlns:a16="http://schemas.microsoft.com/office/drawing/2014/main" val="4273569473"/>
                    </a:ext>
                  </a:extLst>
                </a:gridCol>
                <a:gridCol w="2244292">
                  <a:extLst>
                    <a:ext uri="{9D8B030D-6E8A-4147-A177-3AD203B41FA5}">
                      <a16:colId xmlns:a16="http://schemas.microsoft.com/office/drawing/2014/main" val="1899475978"/>
                    </a:ext>
                  </a:extLst>
                </a:gridCol>
              </a:tblGrid>
              <a:tr h="6821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Service Provider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Service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Total Outstanding AS AT 30 September 2023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>
                          <a:solidFill>
                            <a:schemeClr val="tx1"/>
                          </a:solidFill>
                          <a:effectLst/>
                        </a:rPr>
                        <a:t> Outturn (October - December) </a:t>
                      </a:r>
                      <a:endParaRPr lang="en-ZW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Expected total Outstating as at 31 December 2023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568834"/>
                  </a:ext>
                </a:extLst>
              </a:tr>
              <a:tr h="4060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Oracle (</a:t>
                      </a:r>
                      <a:r>
                        <a:rPr lang="en-ZW" sz="1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Hiperdist</a:t>
                      </a:r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SAP Licence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3,671,702,640.00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-  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>
                          <a:effectLst/>
                        </a:rPr>
                        <a:t>3,671,702,640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52895"/>
                  </a:ext>
                </a:extLst>
              </a:tr>
              <a:tr h="4060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Telone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SAP Bandwidth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21,914,005,161.80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17,400,000,000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39,314,005,162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146193"/>
                  </a:ext>
                </a:extLst>
              </a:tr>
              <a:tr h="525624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Dexel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SAP PFMS Maintenance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169,632,528.00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205,175,875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374,808,403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860073"/>
                  </a:ext>
                </a:extLst>
              </a:tr>
              <a:tr h="4060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Africom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SAP Bandwidth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234,000,000.00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147,794,000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381,794,000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834801"/>
                  </a:ext>
                </a:extLst>
              </a:tr>
              <a:tr h="525624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CMED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Vehicle Hire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416,000,000.00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1,248,000,000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1,664,000,000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63343"/>
                  </a:ext>
                </a:extLst>
              </a:tr>
              <a:tr h="3495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Best Car Rental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Vehicle Hire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303,822,090.00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168,000,000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471,822,090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462221"/>
                  </a:ext>
                </a:extLst>
              </a:tr>
              <a:tr h="525624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Bard 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u="none" strike="noStrike" dirty="0">
                          <a:effectLst/>
                        </a:rPr>
                        <a:t>Office Accommodation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u="none" strike="noStrike" dirty="0">
                          <a:effectLst/>
                        </a:rPr>
                        <a:t>200,000,000.00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u="none" strike="noStrike" dirty="0">
                          <a:effectLst/>
                        </a:rPr>
                        <a:t>600,000,000 </a:t>
                      </a:r>
                      <a:endParaRPr lang="en-ZW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800,000,000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086514"/>
                  </a:ext>
                </a:extLst>
              </a:tr>
              <a:tr h="4060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ZW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ZW" sz="1600" b="1" u="none" strike="noStrike" dirty="0">
                          <a:effectLst/>
                        </a:rPr>
                        <a:t> 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b="1" u="none" strike="noStrike" dirty="0">
                          <a:effectLst/>
                        </a:rPr>
                        <a:t>26,909,162,419.80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ZW" sz="1600" b="1" u="none" strike="noStrike" dirty="0">
                          <a:effectLst/>
                        </a:rPr>
                        <a:t>19,768,969,875.00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W" sz="1600" b="1" u="none" strike="noStrike" dirty="0">
                          <a:effectLst/>
                        </a:rPr>
                        <a:t>46,678,132,295 </a:t>
                      </a:r>
                      <a:endParaRPr lang="en-ZW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3" marR="8633" marT="8633" marB="0">
                    <a:cell3D prstMaterial="dkEdge">
                      <a:bevel/>
                      <a:lightRig rig="flood" dir="t"/>
                    </a:cell3D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18825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555" y="0"/>
            <a:ext cx="975445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7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b="1" dirty="0"/>
              <a:t>MINISTRY BUDGET ALLOCATION VS BID</a:t>
            </a:r>
            <a:br>
              <a:rPr lang="en-GB" dirty="0"/>
            </a:b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65042" y="420757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555" y="0"/>
            <a:ext cx="975445" cy="853514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460973"/>
              </p:ext>
            </p:extLst>
          </p:nvPr>
        </p:nvGraphicFramePr>
        <p:xfrm>
          <a:off x="2178915" y="1477624"/>
          <a:ext cx="9325697" cy="511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3861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631" y="1668543"/>
            <a:ext cx="10297981" cy="49631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/>
              <a:t>“If future generations are to remember us more with gratitude than sorrow, we must achieve more than just the miracles of technology. We must also leave them a glimpse of the world as it was created, not just as it looked when we got through with it.”</a:t>
            </a:r>
            <a:br>
              <a:rPr lang="en-US" sz="2000" b="1" dirty="0"/>
            </a:br>
            <a:r>
              <a:rPr lang="en-US" sz="2000" b="1" i="1" dirty="0">
                <a:latin typeface="Monotype Corsiva" panose="03010101010201010101" pitchFamily="66" charset="0"/>
              </a:rPr>
              <a:t>Lyndon B. Johnson</a:t>
            </a:r>
            <a:endParaRPr lang="en-GB" sz="2000" b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en-US" sz="2000" b="1" dirty="0"/>
          </a:p>
          <a:p>
            <a:pPr marL="0" indent="0">
              <a:buNone/>
            </a:pPr>
            <a:endParaRPr lang="en-GB" sz="2000" b="1" dirty="0">
              <a:latin typeface="Bodoni MT" panose="02070603080606020203" pitchFamily="18" charset="0"/>
            </a:endParaRPr>
          </a:p>
          <a:p>
            <a:pPr marL="0" indent="0" algn="ctr">
              <a:buNone/>
            </a:pPr>
            <a:r>
              <a:rPr lang="en-GB" sz="2000" b="1" i="1" dirty="0" err="1">
                <a:latin typeface="Bodoni MT" panose="02070603080606020203" pitchFamily="18" charset="0"/>
              </a:rPr>
              <a:t>TINOTENDA</a:t>
            </a:r>
            <a:r>
              <a:rPr lang="en-GB" sz="2000" b="1" i="1" dirty="0">
                <a:latin typeface="Bodoni MT" panose="02070603080606020203" pitchFamily="18" charset="0"/>
              </a:rPr>
              <a:t> | SIYABONGA  | THANK YOU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555" y="0"/>
            <a:ext cx="975445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24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1317</TotalTime>
  <Words>268</Words>
  <Application>Microsoft Office PowerPoint</Application>
  <PresentationFormat>Widescreen</PresentationFormat>
  <Paragraphs>100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Bodoni MT</vt:lpstr>
      <vt:lpstr>Calibri</vt:lpstr>
      <vt:lpstr>Century Gothic</vt:lpstr>
      <vt:lpstr>Georgia</vt:lpstr>
      <vt:lpstr>Monotype Corsiva</vt:lpstr>
      <vt:lpstr>Times New Roman</vt:lpstr>
      <vt:lpstr>Wingdings 3</vt:lpstr>
      <vt:lpstr>Wisp</vt:lpstr>
      <vt:lpstr>ZIMBABWE  Pre-Budget Presentation  Ministry of Information Communication Technology, Postal and Courier Services</vt:lpstr>
      <vt:lpstr>DIGITAL ECONOMY BY 2030</vt:lpstr>
      <vt:lpstr>PowerPoint Presentation</vt:lpstr>
      <vt:lpstr>THE DECLINE IN BUDGET ALLOCATIONS (2020-2024)</vt:lpstr>
      <vt:lpstr>EFFECTS OF BUDGET TO MINISTRY PROJECTS</vt:lpstr>
      <vt:lpstr>OUTSTANDING ARREARS 2023</vt:lpstr>
      <vt:lpstr>MINISTRY BUDGET ALLOCATION VS BID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committee on ICT Postal and courier services-Pre budget seminar</dc:title>
  <dc:creator>Windows User</dc:creator>
  <cp:lastModifiedBy>user</cp:lastModifiedBy>
  <cp:revision>90</cp:revision>
  <dcterms:created xsi:type="dcterms:W3CDTF">2022-10-19T07:12:25Z</dcterms:created>
  <dcterms:modified xsi:type="dcterms:W3CDTF">2023-11-01T16:56:50Z</dcterms:modified>
</cp:coreProperties>
</file>