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notesSlides/notesSlide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3.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4.xml" ContentType="application/vnd.openxmlformats-officedocument.themeOverr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5.xml" ContentType="application/vnd.openxmlformats-officedocument.themeOverr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6.xml" ContentType="application/vnd.openxmlformats-officedocument.themeOverr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7.xml" ContentType="application/vnd.openxmlformats-officedocument.themeOverr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theme/themeOverride8.xml" ContentType="application/vnd.openxmlformats-officedocument.themeOverride+xml"/>
  <Override PartName="/ppt/charts/chart19.xml" ContentType="application/vnd.openxmlformats-officedocument.drawingml.chart+xml"/>
  <Override PartName="/ppt/theme/themeOverride9.xml" ContentType="application/vnd.openxmlformats-officedocument.themeOverride+xml"/>
  <Override PartName="/ppt/charts/chart20.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21.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8" r:id="rId2"/>
  </p:sldMasterIdLst>
  <p:notesMasterIdLst>
    <p:notesMasterId r:id="rId71"/>
  </p:notesMasterIdLst>
  <p:sldIdLst>
    <p:sldId id="2145706260" r:id="rId3"/>
    <p:sldId id="435" r:id="rId4"/>
    <p:sldId id="2145706371" r:id="rId5"/>
    <p:sldId id="784" r:id="rId6"/>
    <p:sldId id="785" r:id="rId7"/>
    <p:sldId id="2145706333" r:id="rId8"/>
    <p:sldId id="2145706370" r:id="rId9"/>
    <p:sldId id="767" r:id="rId10"/>
    <p:sldId id="2967" r:id="rId11"/>
    <p:sldId id="2968" r:id="rId12"/>
    <p:sldId id="788" r:id="rId13"/>
    <p:sldId id="2907" r:id="rId14"/>
    <p:sldId id="2756" r:id="rId15"/>
    <p:sldId id="2840" r:id="rId16"/>
    <p:sldId id="2869" r:id="rId17"/>
    <p:sldId id="2145706364" r:id="rId18"/>
    <p:sldId id="2958" r:id="rId19"/>
    <p:sldId id="2956" r:id="rId20"/>
    <p:sldId id="789" r:id="rId21"/>
    <p:sldId id="2898" r:id="rId22"/>
    <p:sldId id="2145706365" r:id="rId23"/>
    <p:sldId id="2145706366" r:id="rId24"/>
    <p:sldId id="2905" r:id="rId25"/>
    <p:sldId id="2962" r:id="rId26"/>
    <p:sldId id="705" r:id="rId27"/>
    <p:sldId id="2145706374" r:id="rId28"/>
    <p:sldId id="2145706375" r:id="rId29"/>
    <p:sldId id="2964" r:id="rId30"/>
    <p:sldId id="2963" r:id="rId31"/>
    <p:sldId id="768" r:id="rId32"/>
    <p:sldId id="2145706376" r:id="rId33"/>
    <p:sldId id="2965" r:id="rId34"/>
    <p:sldId id="2966" r:id="rId35"/>
    <p:sldId id="2145706377" r:id="rId36"/>
    <p:sldId id="653" r:id="rId37"/>
    <p:sldId id="706" r:id="rId38"/>
    <p:sldId id="636" r:id="rId39"/>
    <p:sldId id="684" r:id="rId40"/>
    <p:sldId id="708" r:id="rId41"/>
    <p:sldId id="2145706361" r:id="rId42"/>
    <p:sldId id="2145706362" r:id="rId43"/>
    <p:sldId id="783" r:id="rId44"/>
    <p:sldId id="787" r:id="rId45"/>
    <p:sldId id="2145706372" r:id="rId46"/>
    <p:sldId id="775" r:id="rId47"/>
    <p:sldId id="777" r:id="rId48"/>
    <p:sldId id="778" r:id="rId49"/>
    <p:sldId id="694" r:id="rId50"/>
    <p:sldId id="695" r:id="rId51"/>
    <p:sldId id="780" r:id="rId52"/>
    <p:sldId id="2145706369" r:id="rId53"/>
    <p:sldId id="2145706373" r:id="rId54"/>
    <p:sldId id="786" r:id="rId55"/>
    <p:sldId id="2145706378" r:id="rId56"/>
    <p:sldId id="2145706379" r:id="rId57"/>
    <p:sldId id="2145706380" r:id="rId58"/>
    <p:sldId id="2145706381" r:id="rId59"/>
    <p:sldId id="2145706368" r:id="rId60"/>
    <p:sldId id="2145706350" r:id="rId61"/>
    <p:sldId id="2145706351" r:id="rId62"/>
    <p:sldId id="2145706352" r:id="rId63"/>
    <p:sldId id="2145706354" r:id="rId64"/>
    <p:sldId id="2145706355" r:id="rId65"/>
    <p:sldId id="2145706356" r:id="rId66"/>
    <p:sldId id="2145706357" r:id="rId67"/>
    <p:sldId id="2145706358" r:id="rId68"/>
    <p:sldId id="2145706359" r:id="rId69"/>
    <p:sldId id="2145706360" r:id="rId7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818" autoAdjust="0"/>
    <p:restoredTop sz="94660"/>
  </p:normalViewPr>
  <p:slideViewPr>
    <p:cSldViewPr snapToGrid="0">
      <p:cViewPr varScale="1">
        <p:scale>
          <a:sx n="67" d="100"/>
          <a:sy n="67" d="100"/>
        </p:scale>
        <p:origin x="880"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 Type="http://schemas.openxmlformats.org/officeDocument/2006/relationships/slide" Target="slides/slide5.xml"/><Relationship Id="rId71"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3" Type="http://schemas.openxmlformats.org/officeDocument/2006/relationships/oleObject" Target="file:///C:\Users\USR\Downloads\Petroleum-Sector-Performance-Statistics-April-2023%20(2).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xlsx"/></Relationships>
</file>

<file path=ppt/charts/_rels/chart4.xml.rels><?xml version="1.0" encoding="UTF-8" standalone="yes"?>
<Relationships xmlns="http://schemas.openxmlformats.org/package/2006/relationships"><Relationship Id="rId3" Type="http://schemas.openxmlformats.org/officeDocument/2006/relationships/oleObject" Target="file:///C:\Users\USR\Downloads\Book1%20(1).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USR\Downloads\Agric%20annual%20growth.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USR\Downloads\Book1%20(1).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1.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2.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3.xlsx"/></Relationships>
</file>

<file path=ppt/charts/_rels/chart11.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USR\Downloads\Exports%20(1).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4.xlsx"/></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package" Target="../embeddings/Microsoft_Excel_Worksheet5.xlsx"/></Relationships>
</file>

<file path=ppt/charts/_rels/chart15.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8.xml"/></Relationships>
</file>

<file path=ppt/charts/_rels/chart19.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9.xml"/></Relationships>
</file>

<file path=ppt/charts/_rels/chart20.xml.rels><?xml version="1.0" encoding="UTF-8" standalone="yes"?>
<Relationships xmlns="http://schemas.openxmlformats.org/package/2006/relationships"><Relationship Id="rId3" Type="http://schemas.openxmlformats.org/officeDocument/2006/relationships/oleObject" Target="Chart%20in%20Microsoft%20Word" TargetMode="External"/><Relationship Id="rId2" Type="http://schemas.microsoft.com/office/2011/relationships/chartColorStyle" Target="colors18.xml"/><Relationship Id="rId1" Type="http://schemas.microsoft.com/office/2011/relationships/chartStyle" Target="style18.xml"/></Relationships>
</file>

<file path=ppt/charts/_rels/chart2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Sheet1!$C$6</c:f>
              <c:strCache>
                <c:ptCount val="1"/>
                <c:pt idx="0">
                  <c:v>World</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Arial Narrow" panose="020B060602020203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Sheet1!$D$5:$G$5</c:f>
              <c:numCache>
                <c:formatCode>General</c:formatCode>
                <c:ptCount val="4"/>
                <c:pt idx="0">
                  <c:v>2021</c:v>
                </c:pt>
                <c:pt idx="1">
                  <c:v>2022</c:v>
                </c:pt>
                <c:pt idx="2">
                  <c:v>2023</c:v>
                </c:pt>
                <c:pt idx="3">
                  <c:v>2024</c:v>
                </c:pt>
              </c:numCache>
            </c:numRef>
          </c:cat>
          <c:val>
            <c:numRef>
              <c:f>Sheet1!$D$6:$G$6</c:f>
              <c:numCache>
                <c:formatCode>General</c:formatCode>
                <c:ptCount val="4"/>
                <c:pt idx="0">
                  <c:v>4.7</c:v>
                </c:pt>
                <c:pt idx="1">
                  <c:v>8.6999999999999993</c:v>
                </c:pt>
                <c:pt idx="2">
                  <c:v>5.9</c:v>
                </c:pt>
                <c:pt idx="3">
                  <c:v>4.8</c:v>
                </c:pt>
              </c:numCache>
            </c:numRef>
          </c:val>
          <c:smooth val="0"/>
          <c:extLst>
            <c:ext xmlns:c16="http://schemas.microsoft.com/office/drawing/2014/chart" uri="{C3380CC4-5D6E-409C-BE32-E72D297353CC}">
              <c16:uniqueId val="{00000000-7E36-4CCE-BE22-1CB7B6DE6360}"/>
            </c:ext>
          </c:extLst>
        </c:ser>
        <c:ser>
          <c:idx val="1"/>
          <c:order val="1"/>
          <c:tx>
            <c:strRef>
              <c:f>Sheet1!$C$7</c:f>
              <c:strCache>
                <c:ptCount val="1"/>
                <c:pt idx="0">
                  <c:v>Advanced Economies</c:v>
                </c:pt>
              </c:strCache>
            </c:strRef>
          </c:tx>
          <c:spPr>
            <a:ln w="28575" cap="rnd">
              <a:solidFill>
                <a:schemeClr val="accent2"/>
              </a:solidFill>
              <a:round/>
            </a:ln>
            <a:effectLst/>
          </c:spPr>
          <c:marker>
            <c:symbol val="none"/>
          </c:marker>
          <c:dLbls>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Arial Narrow" panose="020B060602020203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Sheet1!$D$5:$G$5</c:f>
              <c:numCache>
                <c:formatCode>General</c:formatCode>
                <c:ptCount val="4"/>
                <c:pt idx="0">
                  <c:v>2021</c:v>
                </c:pt>
                <c:pt idx="1">
                  <c:v>2022</c:v>
                </c:pt>
                <c:pt idx="2">
                  <c:v>2023</c:v>
                </c:pt>
                <c:pt idx="3">
                  <c:v>2024</c:v>
                </c:pt>
              </c:numCache>
            </c:numRef>
          </c:cat>
          <c:val>
            <c:numRef>
              <c:f>Sheet1!$D$7:$G$7</c:f>
              <c:numCache>
                <c:formatCode>General</c:formatCode>
                <c:ptCount val="4"/>
                <c:pt idx="0">
                  <c:v>3.1</c:v>
                </c:pt>
                <c:pt idx="1">
                  <c:v>7.3</c:v>
                </c:pt>
                <c:pt idx="2">
                  <c:v>4.5999999999999996</c:v>
                </c:pt>
                <c:pt idx="3" formatCode="0.0">
                  <c:v>3</c:v>
                </c:pt>
              </c:numCache>
            </c:numRef>
          </c:val>
          <c:smooth val="0"/>
          <c:extLst>
            <c:ext xmlns:c16="http://schemas.microsoft.com/office/drawing/2014/chart" uri="{C3380CC4-5D6E-409C-BE32-E72D297353CC}">
              <c16:uniqueId val="{00000001-7E36-4CCE-BE22-1CB7B6DE6360}"/>
            </c:ext>
          </c:extLst>
        </c:ser>
        <c:ser>
          <c:idx val="2"/>
          <c:order val="2"/>
          <c:tx>
            <c:strRef>
              <c:f>Sheet1!$C$8</c:f>
              <c:strCache>
                <c:ptCount val="1"/>
                <c:pt idx="0">
                  <c:v>EM&amp;DE</c:v>
                </c:pt>
              </c:strCache>
            </c:strRef>
          </c:tx>
          <c:spPr>
            <a:ln w="28575" cap="rnd">
              <a:solidFill>
                <a:schemeClr val="accent3"/>
              </a:solidFill>
              <a:round/>
            </a:ln>
            <a:effectLst/>
          </c:spPr>
          <c:marker>
            <c:symbol val="none"/>
          </c:marker>
          <c:dLbls>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Arial Narrow" panose="020B060602020203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Sheet1!$D$5:$G$5</c:f>
              <c:numCache>
                <c:formatCode>General</c:formatCode>
                <c:ptCount val="4"/>
                <c:pt idx="0">
                  <c:v>2021</c:v>
                </c:pt>
                <c:pt idx="1">
                  <c:v>2022</c:v>
                </c:pt>
                <c:pt idx="2">
                  <c:v>2023</c:v>
                </c:pt>
                <c:pt idx="3">
                  <c:v>2024</c:v>
                </c:pt>
              </c:numCache>
            </c:numRef>
          </c:cat>
          <c:val>
            <c:numRef>
              <c:f>Sheet1!$D$8:$G$8</c:f>
              <c:numCache>
                <c:formatCode>General</c:formatCode>
                <c:ptCount val="4"/>
                <c:pt idx="0">
                  <c:v>5.9</c:v>
                </c:pt>
                <c:pt idx="1">
                  <c:v>9.8000000000000007</c:v>
                </c:pt>
                <c:pt idx="2">
                  <c:v>8.5</c:v>
                </c:pt>
                <c:pt idx="3">
                  <c:v>7.8</c:v>
                </c:pt>
              </c:numCache>
            </c:numRef>
          </c:val>
          <c:smooth val="0"/>
          <c:extLst>
            <c:ext xmlns:c16="http://schemas.microsoft.com/office/drawing/2014/chart" uri="{C3380CC4-5D6E-409C-BE32-E72D297353CC}">
              <c16:uniqueId val="{00000002-7E36-4CCE-BE22-1CB7B6DE6360}"/>
            </c:ext>
          </c:extLst>
        </c:ser>
        <c:dLbls>
          <c:dLblPos val="t"/>
          <c:showLegendKey val="0"/>
          <c:showVal val="1"/>
          <c:showCatName val="0"/>
          <c:showSerName val="0"/>
          <c:showPercent val="0"/>
          <c:showBubbleSize val="0"/>
        </c:dLbls>
        <c:smooth val="0"/>
        <c:axId val="2131985152"/>
        <c:axId val="2132300416"/>
      </c:lineChart>
      <c:catAx>
        <c:axId val="2131985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Arial Narrow" panose="020B0606020202030204" pitchFamily="34" charset="0"/>
                <a:ea typeface="+mn-ea"/>
                <a:cs typeface="+mn-cs"/>
              </a:defRPr>
            </a:pPr>
            <a:endParaRPr lang="en-US"/>
          </a:p>
        </c:txPr>
        <c:crossAx val="2132300416"/>
        <c:crosses val="autoZero"/>
        <c:auto val="1"/>
        <c:lblAlgn val="ctr"/>
        <c:lblOffset val="100"/>
        <c:noMultiLvlLbl val="0"/>
      </c:catAx>
      <c:valAx>
        <c:axId val="21323004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Arial Narrow" panose="020B0606020202030204" pitchFamily="34" charset="0"/>
                    <a:ea typeface="+mn-ea"/>
                    <a:cs typeface="+mn-cs"/>
                  </a:defRPr>
                </a:pPr>
                <a:r>
                  <a:rPr lang="en-US"/>
                  <a:t>%</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Arial Narrow" panose="020B0606020202030204" pitchFamily="34" charset="0"/>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Arial Narrow" panose="020B0606020202030204" pitchFamily="34" charset="0"/>
                <a:ea typeface="+mn-ea"/>
                <a:cs typeface="+mn-cs"/>
              </a:defRPr>
            </a:pPr>
            <a:endParaRPr lang="en-US"/>
          </a:p>
        </c:txPr>
        <c:crossAx val="2131985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Arial Narrow" panose="020B060602020203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pattFill prst="pct20">
      <a:fgClr>
        <a:schemeClr val="accent1"/>
      </a:fgClr>
      <a:bgClr>
        <a:schemeClr val="bg1"/>
      </a:bgClr>
    </a:pattFill>
    <a:ln w="25400" cap="flat" cmpd="sng" algn="ctr">
      <a:solidFill>
        <a:schemeClr val="accent3"/>
      </a:solidFill>
      <a:round/>
    </a:ln>
    <a:effectLst/>
  </c:spPr>
  <c:txPr>
    <a:bodyPr/>
    <a:lstStyle/>
    <a:p>
      <a:pPr>
        <a:defRPr sz="1400">
          <a:latin typeface="Arial Narrow" panose="020B0606020202030204" pitchFamily="34" charset="0"/>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5421161904342391"/>
          <c:y val="9.6457796296324418E-3"/>
        </c:manualLayout>
      </c:layout>
      <c:overlay val="0"/>
      <c:spPr>
        <a:noFill/>
        <a:ln>
          <a:noFill/>
        </a:ln>
        <a:effectLst/>
      </c:spPr>
      <c:txPr>
        <a:bodyPr rot="0" spcFirstLastPara="1" vertOverflow="ellipsis" vert="horz" wrap="square" anchor="ctr" anchorCtr="1"/>
        <a:lstStyle/>
        <a:p>
          <a:pPr>
            <a:defRPr lang="en-US" sz="1920" b="1" i="0" u="none" strike="noStrike" kern="1200" cap="none" spc="0" normalizeH="0" baseline="0">
              <a:solidFill>
                <a:schemeClr val="tx1"/>
              </a:solidFill>
              <a:latin typeface="Arial Narrow" panose="020B0606020202030204" pitchFamily="34" charset="0"/>
              <a:ea typeface="+mj-ea"/>
              <a:cs typeface="+mj-cs"/>
            </a:defRPr>
          </a:pPr>
          <a:endParaRPr lang="en-US"/>
        </a:p>
      </c:txPr>
    </c:title>
    <c:autoTitleDeleted val="0"/>
    <c:plotArea>
      <c:layout/>
      <c:lineChart>
        <c:grouping val="standard"/>
        <c:varyColors val="0"/>
        <c:ser>
          <c:idx val="0"/>
          <c:order val="0"/>
          <c:tx>
            <c:strRef>
              <c:f>Sheet6!$A$2</c:f>
              <c:strCache>
                <c:ptCount val="1"/>
                <c:pt idx="0">
                  <c:v>Real GDP Growth (%)</c:v>
                </c:pt>
              </c:strCache>
            </c:strRef>
          </c:tx>
          <c:spPr>
            <a:ln w="22225" cap="rnd">
              <a:solidFill>
                <a:schemeClr val="accent1"/>
              </a:solidFill>
              <a:round/>
            </a:ln>
            <a:effectLst/>
          </c:spPr>
          <c:marker>
            <c:symbol val="none"/>
          </c:marker>
          <c:dPt>
            <c:idx val="5"/>
            <c:marker>
              <c:symbol val="none"/>
            </c:marker>
            <c:bubble3D val="0"/>
            <c:spPr>
              <a:ln w="22225" cap="rnd">
                <a:solidFill>
                  <a:schemeClr val="accent2"/>
                </a:solidFill>
                <a:prstDash val="sysDash"/>
                <a:round/>
              </a:ln>
              <a:effectLst/>
            </c:spPr>
            <c:extLst>
              <c:ext xmlns:c16="http://schemas.microsoft.com/office/drawing/2014/chart" uri="{C3380CC4-5D6E-409C-BE32-E72D297353CC}">
                <c16:uniqueId val="{00000001-BC64-4D45-B44A-2FF72A77F724}"/>
              </c:ext>
            </c:extLst>
          </c:dPt>
          <c:dLbls>
            <c:spPr>
              <a:noFill/>
              <a:ln>
                <a:noFill/>
              </a:ln>
              <a:effectLst/>
            </c:spPr>
            <c:txPr>
              <a:bodyPr rot="0" spcFirstLastPara="1" vertOverflow="ellipsis" vert="horz" wrap="square" anchor="ctr" anchorCtr="1"/>
              <a:lstStyle/>
              <a:p>
                <a:pPr>
                  <a:defRPr lang="en-US" sz="1600" b="0" i="0" u="none" strike="noStrike" kern="1200" baseline="0">
                    <a:solidFill>
                      <a:schemeClr val="dk1">
                        <a:lumMod val="75000"/>
                        <a:lumOff val="25000"/>
                      </a:schemeClr>
                    </a:solidFill>
                    <a:latin typeface="Arial Narrow" panose="020B060602020203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numRef>
              <c:f>Sheet6!$B$1:$G$1</c:f>
              <c:numCache>
                <c:formatCode>General</c:formatCode>
                <c:ptCount val="6"/>
                <c:pt idx="0">
                  <c:v>2018</c:v>
                </c:pt>
                <c:pt idx="1">
                  <c:v>2019</c:v>
                </c:pt>
                <c:pt idx="2">
                  <c:v>2020</c:v>
                </c:pt>
                <c:pt idx="3">
                  <c:v>2021</c:v>
                </c:pt>
                <c:pt idx="4">
                  <c:v>2022</c:v>
                </c:pt>
                <c:pt idx="5">
                  <c:v>2023</c:v>
                </c:pt>
              </c:numCache>
            </c:numRef>
          </c:cat>
          <c:val>
            <c:numRef>
              <c:f>Sheet6!$B$2:$G$2</c:f>
              <c:numCache>
                <c:formatCode>0.0</c:formatCode>
                <c:ptCount val="6"/>
                <c:pt idx="0">
                  <c:v>5.0098667941395698</c:v>
                </c:pt>
                <c:pt idx="1">
                  <c:v>-6.3324464447947699</c:v>
                </c:pt>
                <c:pt idx="2">
                  <c:v>-7.8169506184684998</c:v>
                </c:pt>
                <c:pt idx="3">
                  <c:v>8.4680169089426105</c:v>
                </c:pt>
                <c:pt idx="4">
                  <c:v>6.5176958651054004</c:v>
                </c:pt>
                <c:pt idx="5">
                  <c:v>5.3238783827874903</c:v>
                </c:pt>
              </c:numCache>
            </c:numRef>
          </c:val>
          <c:smooth val="0"/>
          <c:extLst>
            <c:ext xmlns:c16="http://schemas.microsoft.com/office/drawing/2014/chart" uri="{C3380CC4-5D6E-409C-BE32-E72D297353CC}">
              <c16:uniqueId val="{00000002-BC64-4D45-B44A-2FF72A77F724}"/>
            </c:ext>
          </c:extLst>
        </c:ser>
        <c:dLbls>
          <c:showLegendKey val="0"/>
          <c:showVal val="1"/>
          <c:showCatName val="0"/>
          <c:showSerName val="0"/>
          <c:showPercent val="0"/>
          <c:showBubbleSize val="0"/>
        </c:dLbls>
        <c:smooth val="0"/>
        <c:axId val="219742112"/>
        <c:axId val="185657872"/>
      </c:lineChart>
      <c:catAx>
        <c:axId val="219742112"/>
        <c:scaling>
          <c:orientation val="minMax"/>
        </c:scaling>
        <c:delete val="0"/>
        <c:axPos val="b"/>
        <c:majorGridlines>
          <c:spPr>
            <a:ln w="9525" cap="flat" cmpd="sng" algn="ctr">
              <a:solidFill>
                <a:schemeClr val="dk1">
                  <a:lumMod val="15000"/>
                  <a:lumOff val="85000"/>
                  <a:alpha val="54000"/>
                </a:schemeClr>
              </a:solidFill>
              <a:round/>
            </a:ln>
            <a:effectLst/>
          </c:spPr>
        </c:majorGridlines>
        <c:minorGridlines>
          <c:spPr>
            <a:ln w="9525" cap="flat" cmpd="sng" algn="ctr">
              <a:solidFill>
                <a:schemeClr val="dk1">
                  <a:lumMod val="15000"/>
                  <a:lumOff val="85000"/>
                  <a:alpha val="51000"/>
                </a:schemeClr>
              </a:solidFill>
              <a:round/>
            </a:ln>
            <a:effectLst/>
          </c:spPr>
        </c:min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lang="en-US" sz="1600" b="0" i="0" u="none" strike="noStrike" kern="1200" cap="none" spc="0" normalizeH="0" baseline="0">
                <a:solidFill>
                  <a:schemeClr val="dk1">
                    <a:lumMod val="65000"/>
                    <a:lumOff val="35000"/>
                  </a:schemeClr>
                </a:solidFill>
                <a:latin typeface="Arial Narrow" panose="020B0606020202030204" pitchFamily="34" charset="0"/>
                <a:ea typeface="+mn-ea"/>
                <a:cs typeface="+mn-cs"/>
              </a:defRPr>
            </a:pPr>
            <a:endParaRPr lang="en-US"/>
          </a:p>
        </c:txPr>
        <c:crossAx val="185657872"/>
        <c:crosses val="autoZero"/>
        <c:auto val="1"/>
        <c:lblAlgn val="ctr"/>
        <c:lblOffset val="100"/>
        <c:noMultiLvlLbl val="0"/>
      </c:catAx>
      <c:valAx>
        <c:axId val="185657872"/>
        <c:scaling>
          <c:orientation val="minMax"/>
        </c:scaling>
        <c:delete val="0"/>
        <c:axPos val="l"/>
        <c:majorGridlines>
          <c:spPr>
            <a:ln w="9525" cap="flat" cmpd="sng" algn="ctr">
              <a:solidFill>
                <a:schemeClr val="dk1">
                  <a:lumMod val="15000"/>
                  <a:lumOff val="85000"/>
                  <a:alpha val="54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lang="en-US" sz="1600" b="0" i="0" u="none" strike="noStrike" kern="1200" baseline="0">
                <a:solidFill>
                  <a:schemeClr val="dk1">
                    <a:lumMod val="65000"/>
                    <a:lumOff val="35000"/>
                  </a:schemeClr>
                </a:solidFill>
                <a:latin typeface="Arial Narrow" panose="020B0606020202030204" pitchFamily="34" charset="0"/>
                <a:ea typeface="+mn-ea"/>
                <a:cs typeface="+mn-cs"/>
              </a:defRPr>
            </a:pPr>
            <a:endParaRPr lang="en-US"/>
          </a:p>
        </c:txPr>
        <c:crossAx val="219742112"/>
        <c:crosses val="autoZero"/>
        <c:crossBetween val="between"/>
      </c:valAx>
      <c:spPr>
        <a:pattFill prst="ltDnDiag">
          <a:fgClr>
            <a:schemeClr val="dk1">
              <a:lumMod val="15000"/>
              <a:lumOff val="85000"/>
            </a:schemeClr>
          </a:fgClr>
          <a:bgClr>
            <a:schemeClr val="lt1"/>
          </a:bgClr>
        </a:pattFill>
        <a:ln>
          <a:noFill/>
        </a:ln>
        <a:effectLst/>
      </c:spPr>
    </c:plotArea>
    <c:legend>
      <c:legendPos val="b"/>
      <c:legendEntry>
        <c:idx val="0"/>
        <c:txPr>
          <a:bodyPr rot="0" spcFirstLastPara="1" vertOverflow="ellipsis" vert="horz" wrap="square" anchor="ctr" anchorCtr="1"/>
          <a:lstStyle/>
          <a:p>
            <a:pPr>
              <a:defRPr lang="en-US" sz="1600" b="0" i="0" u="none" strike="noStrike" kern="1200" baseline="0">
                <a:solidFill>
                  <a:schemeClr val="dk1">
                    <a:lumMod val="65000"/>
                    <a:lumOff val="35000"/>
                  </a:schemeClr>
                </a:solidFill>
                <a:latin typeface="Arial Narrow" panose="020B0606020202030204" pitchFamily="34" charset="0"/>
                <a:ea typeface="+mn-ea"/>
                <a:cs typeface="+mn-cs"/>
              </a:defRPr>
            </a:pPr>
            <a:endParaRPr lang="en-US"/>
          </a:p>
        </c:txPr>
      </c:legendEntry>
      <c:legendEntry>
        <c:idx val="1"/>
        <c:txPr>
          <a:bodyPr rot="0" spcFirstLastPara="1" vertOverflow="ellipsis" vert="horz" wrap="square" anchor="ctr" anchorCtr="1"/>
          <a:lstStyle/>
          <a:p>
            <a:pPr>
              <a:defRPr lang="en-US" sz="1600" b="0" i="0" u="none" strike="noStrike" kern="1200" baseline="0">
                <a:solidFill>
                  <a:schemeClr val="dk1">
                    <a:lumMod val="65000"/>
                    <a:lumOff val="35000"/>
                  </a:schemeClr>
                </a:solidFill>
                <a:latin typeface="Arial Narrow" panose="020B0606020202030204" pitchFamily="34" charset="0"/>
                <a:ea typeface="+mn-ea"/>
                <a:cs typeface="+mn-cs"/>
              </a:defRPr>
            </a:pPr>
            <a:endParaRPr lang="en-US"/>
          </a:p>
        </c:txPr>
      </c:legendEntry>
      <c:legendEntry>
        <c:idx val="2"/>
        <c:txPr>
          <a:bodyPr rot="0" spcFirstLastPara="1" vertOverflow="ellipsis" vert="horz" wrap="square" anchor="ctr" anchorCtr="1"/>
          <a:lstStyle/>
          <a:p>
            <a:pPr>
              <a:defRPr lang="en-US" sz="1600" b="0" i="0" u="none" strike="noStrike" kern="1200" baseline="0">
                <a:solidFill>
                  <a:schemeClr val="dk1">
                    <a:lumMod val="65000"/>
                    <a:lumOff val="35000"/>
                  </a:schemeClr>
                </a:solidFill>
                <a:latin typeface="Arial Narrow" panose="020B0606020202030204" pitchFamily="34" charset="0"/>
                <a:ea typeface="+mn-ea"/>
                <a:cs typeface="+mn-cs"/>
              </a:defRPr>
            </a:pPr>
            <a:endParaRPr lang="en-US"/>
          </a:p>
        </c:txPr>
      </c:legendEntry>
      <c:legendEntry>
        <c:idx val="3"/>
        <c:txPr>
          <a:bodyPr rot="0" spcFirstLastPara="1" vertOverflow="ellipsis" vert="horz" wrap="square" anchor="ctr" anchorCtr="1"/>
          <a:lstStyle/>
          <a:p>
            <a:pPr>
              <a:defRPr lang="en-US" sz="1600" b="0" i="0" u="none" strike="noStrike" kern="1200" baseline="0">
                <a:solidFill>
                  <a:schemeClr val="dk1">
                    <a:lumMod val="65000"/>
                    <a:lumOff val="35000"/>
                  </a:schemeClr>
                </a:solidFill>
                <a:latin typeface="Arial Narrow" panose="020B0606020202030204" pitchFamily="34" charset="0"/>
                <a:ea typeface="+mn-ea"/>
                <a:cs typeface="+mn-cs"/>
              </a:defRPr>
            </a:pPr>
            <a:endParaRPr lang="en-US"/>
          </a:p>
        </c:txPr>
      </c:legendEntry>
      <c:legendEntry>
        <c:idx val="4"/>
        <c:txPr>
          <a:bodyPr rot="0" spcFirstLastPara="1" vertOverflow="ellipsis" vert="horz" wrap="square" anchor="ctr" anchorCtr="1"/>
          <a:lstStyle/>
          <a:p>
            <a:pPr>
              <a:defRPr lang="en-US" sz="1600" b="0" i="0" u="none" strike="noStrike" kern="1200" baseline="0">
                <a:solidFill>
                  <a:schemeClr val="dk1">
                    <a:lumMod val="65000"/>
                    <a:lumOff val="35000"/>
                  </a:schemeClr>
                </a:solidFill>
                <a:latin typeface="Arial Narrow" panose="020B0606020202030204" pitchFamily="34" charset="0"/>
                <a:ea typeface="+mn-ea"/>
                <a:cs typeface="+mn-cs"/>
              </a:defRPr>
            </a:pPr>
            <a:endParaRPr lang="en-US"/>
          </a:p>
        </c:txPr>
      </c:legendEntry>
      <c:legendEntry>
        <c:idx val="5"/>
        <c:txPr>
          <a:bodyPr rot="0" spcFirstLastPara="1" vertOverflow="ellipsis" vert="horz" wrap="square" anchor="ctr" anchorCtr="1"/>
          <a:lstStyle/>
          <a:p>
            <a:pPr>
              <a:defRPr lang="en-US" sz="1600" b="0" i="0" u="none" strike="noStrike" kern="1200" baseline="0">
                <a:solidFill>
                  <a:schemeClr val="dk1">
                    <a:lumMod val="65000"/>
                    <a:lumOff val="35000"/>
                  </a:schemeClr>
                </a:solidFill>
                <a:latin typeface="Arial Narrow" panose="020B0606020202030204" pitchFamily="34" charset="0"/>
                <a:ea typeface="+mn-ea"/>
                <a:cs typeface="+mn-cs"/>
              </a:defRPr>
            </a:pPr>
            <a:endParaRPr lang="en-US"/>
          </a:p>
        </c:txPr>
      </c:legendEntry>
      <c:overlay val="0"/>
      <c:spPr>
        <a:noFill/>
        <a:ln>
          <a:noFill/>
        </a:ln>
        <a:effectLst/>
      </c:spPr>
      <c:txPr>
        <a:bodyPr rot="0" spcFirstLastPara="1" vertOverflow="ellipsis" vert="horz" wrap="square" anchor="ctr" anchorCtr="1"/>
        <a:lstStyle/>
        <a:p>
          <a:pPr>
            <a:defRPr lang="en-US" sz="1600" b="0" i="0" u="none" strike="noStrike" kern="1200" baseline="0">
              <a:solidFill>
                <a:schemeClr val="dk1">
                  <a:lumMod val="65000"/>
                  <a:lumOff val="35000"/>
                </a:schemeClr>
              </a:solidFill>
              <a:latin typeface="Arial Narrow" panose="020B0606020202030204" pitchFamily="34" charset="0"/>
              <a:ea typeface="+mn-ea"/>
              <a:cs typeface="+mn-cs"/>
            </a:defRPr>
          </a:pPr>
          <a:endParaRPr lang="en-US"/>
        </a:p>
      </c:txPr>
    </c:legend>
    <c:plotVisOnly val="1"/>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lang="en-US" sz="1600">
          <a:latin typeface="Arial Narrow" panose="020B060602020203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320828070552615"/>
          <c:y val="1.7025232403718459E-2"/>
          <c:w val="0.59544095383981444"/>
          <c:h val="0.81416569940709604"/>
        </c:manualLayout>
      </c:layout>
      <c:barChart>
        <c:barDir val="col"/>
        <c:grouping val="clustered"/>
        <c:varyColors val="0"/>
        <c:ser>
          <c:idx val="1"/>
          <c:order val="1"/>
          <c:tx>
            <c:strRef>
              <c:f>Sheet1!$B$6</c:f>
              <c:strCache>
                <c:ptCount val="1"/>
                <c:pt idx="0">
                  <c:v>Contribution to GDP</c:v>
                </c:pt>
              </c:strCache>
            </c:strRef>
          </c:tx>
          <c:spPr>
            <a:solidFill>
              <a:schemeClr val="accent2"/>
            </a:solidFill>
            <a:ln>
              <a:noFill/>
            </a:ln>
            <a:effectLst/>
          </c:spPr>
          <c:invertIfNegative val="0"/>
          <c:cat>
            <c:numRef>
              <c:f>Sheet1!$C$4:$R$4</c:f>
              <c:numCache>
                <c:formatCode>General</c:formatCode>
                <c:ptCount val="6"/>
                <c:pt idx="0">
                  <c:v>2018</c:v>
                </c:pt>
                <c:pt idx="1">
                  <c:v>2019</c:v>
                </c:pt>
                <c:pt idx="2">
                  <c:v>2020</c:v>
                </c:pt>
                <c:pt idx="3">
                  <c:v>2021</c:v>
                </c:pt>
                <c:pt idx="4">
                  <c:v>2022</c:v>
                </c:pt>
                <c:pt idx="5">
                  <c:v>2023</c:v>
                </c:pt>
              </c:numCache>
            </c:numRef>
          </c:cat>
          <c:val>
            <c:numRef>
              <c:f>Sheet1!$C$6:$R$6</c:f>
              <c:numCache>
                <c:formatCode>0.0</c:formatCode>
                <c:ptCount val="6"/>
                <c:pt idx="0">
                  <c:v>10.265348380446545</c:v>
                </c:pt>
                <c:pt idx="1">
                  <c:v>9.8192615952630824</c:v>
                </c:pt>
                <c:pt idx="2">
                  <c:v>11.093959657308668</c:v>
                </c:pt>
                <c:pt idx="3">
                  <c:v>12.01518928306634</c:v>
                </c:pt>
                <c:pt idx="4">
                  <c:v>11.97404249084337</c:v>
                </c:pt>
                <c:pt idx="5">
                  <c:v>12.61032140871575</c:v>
                </c:pt>
              </c:numCache>
            </c:numRef>
          </c:val>
          <c:extLst>
            <c:ext xmlns:c16="http://schemas.microsoft.com/office/drawing/2014/chart" uri="{C3380CC4-5D6E-409C-BE32-E72D297353CC}">
              <c16:uniqueId val="{00000000-E619-41FC-8254-BB9B2E6C61E0}"/>
            </c:ext>
          </c:extLst>
        </c:ser>
        <c:dLbls>
          <c:showLegendKey val="0"/>
          <c:showVal val="0"/>
          <c:showCatName val="0"/>
          <c:showSerName val="0"/>
          <c:showPercent val="0"/>
          <c:showBubbleSize val="0"/>
        </c:dLbls>
        <c:gapWidth val="150"/>
        <c:axId val="548953184"/>
        <c:axId val="548945984"/>
      </c:barChart>
      <c:lineChart>
        <c:grouping val="standard"/>
        <c:varyColors val="0"/>
        <c:ser>
          <c:idx val="0"/>
          <c:order val="0"/>
          <c:tx>
            <c:strRef>
              <c:f>Sheet1!$B$5</c:f>
              <c:strCache>
                <c:ptCount val="1"/>
                <c:pt idx="0">
                  <c:v>Growth</c:v>
                </c:pt>
              </c:strCache>
            </c:strRef>
          </c:tx>
          <c:spPr>
            <a:ln w="28575" cap="rnd">
              <a:solidFill>
                <a:schemeClr val="accent1"/>
              </a:solidFill>
              <a:round/>
            </a:ln>
            <a:effectLst/>
          </c:spPr>
          <c:marker>
            <c:symbol val="none"/>
          </c:marker>
          <c:cat>
            <c:numRef>
              <c:f>Sheet1!$C$4:$R$4</c:f>
              <c:numCache>
                <c:formatCode>General</c:formatCode>
                <c:ptCount val="6"/>
                <c:pt idx="0">
                  <c:v>2018</c:v>
                </c:pt>
                <c:pt idx="1">
                  <c:v>2019</c:v>
                </c:pt>
                <c:pt idx="2">
                  <c:v>2020</c:v>
                </c:pt>
                <c:pt idx="3">
                  <c:v>2021</c:v>
                </c:pt>
                <c:pt idx="4">
                  <c:v>2022</c:v>
                </c:pt>
                <c:pt idx="5">
                  <c:v>2023</c:v>
                </c:pt>
              </c:numCache>
            </c:numRef>
          </c:cat>
          <c:val>
            <c:numRef>
              <c:f>Sheet1!$C$5:$R$5</c:f>
              <c:numCache>
                <c:formatCode>0.0</c:formatCode>
                <c:ptCount val="6"/>
                <c:pt idx="0">
                  <c:v>18.406939934930257</c:v>
                </c:pt>
                <c:pt idx="1">
                  <c:v>-10.402825383032377</c:v>
                </c:pt>
                <c:pt idx="2">
                  <c:v>4.1498916191165192</c:v>
                </c:pt>
                <c:pt idx="3">
                  <c:v>17.475076039347194</c:v>
                </c:pt>
                <c:pt idx="4">
                  <c:v>6.1529191315413234</c:v>
                </c:pt>
                <c:pt idx="5">
                  <c:v>11.062631325155991</c:v>
                </c:pt>
              </c:numCache>
            </c:numRef>
          </c:val>
          <c:smooth val="0"/>
          <c:extLst>
            <c:ext xmlns:c16="http://schemas.microsoft.com/office/drawing/2014/chart" uri="{C3380CC4-5D6E-409C-BE32-E72D297353CC}">
              <c16:uniqueId val="{00000001-E619-41FC-8254-BB9B2E6C61E0}"/>
            </c:ext>
          </c:extLst>
        </c:ser>
        <c:dLbls>
          <c:showLegendKey val="0"/>
          <c:showVal val="0"/>
          <c:showCatName val="0"/>
          <c:showSerName val="0"/>
          <c:showPercent val="0"/>
          <c:showBubbleSize val="0"/>
        </c:dLbls>
        <c:marker val="1"/>
        <c:smooth val="0"/>
        <c:axId val="564398624"/>
        <c:axId val="564399344"/>
      </c:lineChart>
      <c:catAx>
        <c:axId val="564398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Arial Narrow" panose="020B0606020202030204" pitchFamily="34" charset="0"/>
                <a:ea typeface="+mn-ea"/>
                <a:cs typeface="+mn-cs"/>
              </a:defRPr>
            </a:pPr>
            <a:endParaRPr lang="en-US"/>
          </a:p>
        </c:txPr>
        <c:crossAx val="564399344"/>
        <c:crosses val="autoZero"/>
        <c:auto val="1"/>
        <c:lblAlgn val="ctr"/>
        <c:lblOffset val="100"/>
        <c:noMultiLvlLbl val="0"/>
      </c:catAx>
      <c:valAx>
        <c:axId val="564399344"/>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Arial Narrow" panose="020B0606020202030204" pitchFamily="34" charset="0"/>
                <a:ea typeface="+mn-ea"/>
                <a:cs typeface="+mn-cs"/>
              </a:defRPr>
            </a:pPr>
            <a:endParaRPr lang="en-US"/>
          </a:p>
        </c:txPr>
        <c:crossAx val="564398624"/>
        <c:crosses val="autoZero"/>
        <c:crossBetween val="between"/>
      </c:valAx>
      <c:valAx>
        <c:axId val="548945984"/>
        <c:scaling>
          <c:orientation val="minMax"/>
        </c:scaling>
        <c:delete val="0"/>
        <c:axPos val="r"/>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Arial Narrow" panose="020B0606020202030204" pitchFamily="34" charset="0"/>
                <a:ea typeface="+mn-ea"/>
                <a:cs typeface="+mn-cs"/>
              </a:defRPr>
            </a:pPr>
            <a:endParaRPr lang="en-US"/>
          </a:p>
        </c:txPr>
        <c:crossAx val="548953184"/>
        <c:crosses val="max"/>
        <c:crossBetween val="between"/>
      </c:valAx>
      <c:catAx>
        <c:axId val="548953184"/>
        <c:scaling>
          <c:orientation val="minMax"/>
        </c:scaling>
        <c:delete val="1"/>
        <c:axPos val="b"/>
        <c:numFmt formatCode="General" sourceLinked="1"/>
        <c:majorTickMark val="out"/>
        <c:minorTickMark val="none"/>
        <c:tickLblPos val="nextTo"/>
        <c:crossAx val="548945984"/>
        <c:crosses val="autoZero"/>
        <c:auto val="1"/>
        <c:lblAlgn val="ctr"/>
        <c:lblOffset val="100"/>
        <c:noMultiLvlLbl val="0"/>
      </c:cat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400" b="0" i="0" u="none" strike="noStrike" kern="1200" baseline="0">
                <a:solidFill>
                  <a:schemeClr val="tx1">
                    <a:lumMod val="65000"/>
                    <a:lumOff val="35000"/>
                  </a:schemeClr>
                </a:solidFill>
                <a:latin typeface="Arial Narrow" panose="020B0606020202030204" pitchFamily="34" charset="0"/>
                <a:ea typeface="+mn-ea"/>
                <a:cs typeface="+mn-cs"/>
              </a:defRPr>
            </a:pPr>
            <a:endParaRPr lang="en-US"/>
          </a:p>
        </c:txPr>
      </c:dTable>
      <c:spPr>
        <a:noFill/>
        <a:ln>
          <a:noFill/>
        </a:ln>
        <a:effectLst/>
      </c:spPr>
    </c:plotArea>
    <c:plotVisOnly val="1"/>
    <c:dispBlanksAs val="gap"/>
    <c:showDLblsOverMax val="0"/>
  </c:chart>
  <c:spPr>
    <a:pattFill prst="pct5">
      <a:fgClr>
        <a:srgbClr val="4472C4"/>
      </a:fgClr>
      <a:bgClr>
        <a:srgbClr val="FFFFFF"/>
      </a:bgClr>
    </a:pattFill>
    <a:ln>
      <a:noFill/>
    </a:ln>
    <a:effectLst/>
  </c:spPr>
  <c:txPr>
    <a:bodyPr/>
    <a:lstStyle/>
    <a:p>
      <a:pPr>
        <a:defRPr sz="1400">
          <a:latin typeface="Arial Narrow" panose="020B0606020202030204" pitchFamily="34" charset="0"/>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Mining!$A$3</c:f>
              <c:strCache>
                <c:ptCount val="1"/>
                <c:pt idx="0">
                  <c:v>Growth</c:v>
                </c:pt>
              </c:strCache>
            </c:strRef>
          </c:tx>
          <c:spPr>
            <a:solidFill>
              <a:schemeClr val="accent1"/>
            </a:solidFill>
            <a:ln>
              <a:noFill/>
            </a:ln>
            <a:effectLst/>
          </c:spPr>
          <c:invertIfNegative val="0"/>
          <c:cat>
            <c:strRef>
              <c:f>Mining!$B$1:$G$2</c:f>
              <c:strCache>
                <c:ptCount val="6"/>
                <c:pt idx="0">
                  <c:v>2018</c:v>
                </c:pt>
                <c:pt idx="1">
                  <c:v>2019</c:v>
                </c:pt>
                <c:pt idx="2">
                  <c:v>2020</c:v>
                </c:pt>
                <c:pt idx="3">
                  <c:v>2021</c:v>
                </c:pt>
                <c:pt idx="4">
                  <c:v>2022</c:v>
                </c:pt>
                <c:pt idx="5">
                  <c:v>2023</c:v>
                </c:pt>
              </c:strCache>
            </c:strRef>
          </c:cat>
          <c:val>
            <c:numRef>
              <c:f>Mining!$B$3:$G$3</c:f>
              <c:numCache>
                <c:formatCode>0.0</c:formatCode>
                <c:ptCount val="6"/>
                <c:pt idx="0">
                  <c:v>8.7658118217937453</c:v>
                </c:pt>
                <c:pt idx="1">
                  <c:v>-1.7614744335983423</c:v>
                </c:pt>
                <c:pt idx="2">
                  <c:v>0.24277887051782354</c:v>
                </c:pt>
                <c:pt idx="3">
                  <c:v>5.87047822186193</c:v>
                </c:pt>
                <c:pt idx="4">
                  <c:v>10.499999999999998</c:v>
                </c:pt>
                <c:pt idx="5">
                  <c:v>4.8016498641985983</c:v>
                </c:pt>
              </c:numCache>
            </c:numRef>
          </c:val>
          <c:extLst>
            <c:ext xmlns:c16="http://schemas.microsoft.com/office/drawing/2014/chart" uri="{C3380CC4-5D6E-409C-BE32-E72D297353CC}">
              <c16:uniqueId val="{00000000-FC2B-4D49-A999-A9277616BD4C}"/>
            </c:ext>
          </c:extLst>
        </c:ser>
        <c:dLbls>
          <c:showLegendKey val="0"/>
          <c:showVal val="0"/>
          <c:showCatName val="0"/>
          <c:showSerName val="0"/>
          <c:showPercent val="0"/>
          <c:showBubbleSize val="0"/>
        </c:dLbls>
        <c:gapWidth val="219"/>
        <c:axId val="674862552"/>
        <c:axId val="674852472"/>
      </c:barChart>
      <c:lineChart>
        <c:grouping val="standard"/>
        <c:varyColors val="0"/>
        <c:ser>
          <c:idx val="1"/>
          <c:order val="1"/>
          <c:tx>
            <c:strRef>
              <c:f>Mining!$A$4</c:f>
              <c:strCache>
                <c:ptCount val="1"/>
                <c:pt idx="0">
                  <c:v>Contribution to GDP</c:v>
                </c:pt>
              </c:strCache>
            </c:strRef>
          </c:tx>
          <c:spPr>
            <a:ln w="28575" cap="rnd">
              <a:solidFill>
                <a:schemeClr val="accent2"/>
              </a:solidFill>
              <a:round/>
            </a:ln>
            <a:effectLst/>
          </c:spPr>
          <c:marker>
            <c:symbol val="none"/>
          </c:marker>
          <c:cat>
            <c:strRef>
              <c:f>Mining!$B$1:$G$2</c:f>
              <c:strCache>
                <c:ptCount val="6"/>
                <c:pt idx="0">
                  <c:v>2018</c:v>
                </c:pt>
                <c:pt idx="1">
                  <c:v>2019</c:v>
                </c:pt>
                <c:pt idx="2">
                  <c:v>2020</c:v>
                </c:pt>
                <c:pt idx="3">
                  <c:v>2021</c:v>
                </c:pt>
                <c:pt idx="4">
                  <c:v>2022</c:v>
                </c:pt>
                <c:pt idx="5">
                  <c:v>2023</c:v>
                </c:pt>
              </c:strCache>
            </c:strRef>
          </c:cat>
          <c:val>
            <c:numRef>
              <c:f>Mining!$B$4:$G$4</c:f>
              <c:numCache>
                <c:formatCode>0.0</c:formatCode>
                <c:ptCount val="6"/>
                <c:pt idx="0">
                  <c:v>11.471464830625578</c:v>
                </c:pt>
                <c:pt idx="1">
                  <c:v>12.031271750716744</c:v>
                </c:pt>
                <c:pt idx="2">
                  <c:v>13.083187437709491</c:v>
                </c:pt>
                <c:pt idx="3">
                  <c:v>12.769877703759915</c:v>
                </c:pt>
                <c:pt idx="4">
                  <c:v>13.247296374608586</c:v>
                </c:pt>
                <c:pt idx="5">
                  <c:v>13.164754801663969</c:v>
                </c:pt>
              </c:numCache>
            </c:numRef>
          </c:val>
          <c:smooth val="0"/>
          <c:extLst>
            <c:ext xmlns:c16="http://schemas.microsoft.com/office/drawing/2014/chart" uri="{C3380CC4-5D6E-409C-BE32-E72D297353CC}">
              <c16:uniqueId val="{00000001-FC2B-4D49-A999-A9277616BD4C}"/>
            </c:ext>
          </c:extLst>
        </c:ser>
        <c:dLbls>
          <c:showLegendKey val="0"/>
          <c:showVal val="0"/>
          <c:showCatName val="0"/>
          <c:showSerName val="0"/>
          <c:showPercent val="0"/>
          <c:showBubbleSize val="0"/>
        </c:dLbls>
        <c:marker val="1"/>
        <c:smooth val="0"/>
        <c:axId val="782378272"/>
        <c:axId val="782375752"/>
      </c:lineChart>
      <c:catAx>
        <c:axId val="674862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74852472"/>
        <c:crosses val="autoZero"/>
        <c:auto val="1"/>
        <c:lblAlgn val="ctr"/>
        <c:lblOffset val="100"/>
        <c:noMultiLvlLbl val="0"/>
      </c:catAx>
      <c:valAx>
        <c:axId val="674852472"/>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74862552"/>
        <c:crosses val="autoZero"/>
        <c:crossBetween val="between"/>
      </c:valAx>
      <c:valAx>
        <c:axId val="782375752"/>
        <c:scaling>
          <c:orientation val="minMax"/>
        </c:scaling>
        <c:delete val="0"/>
        <c:axPos val="r"/>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782378272"/>
        <c:crosses val="max"/>
        <c:crossBetween val="between"/>
      </c:valAx>
      <c:catAx>
        <c:axId val="782378272"/>
        <c:scaling>
          <c:orientation val="minMax"/>
        </c:scaling>
        <c:delete val="1"/>
        <c:axPos val="b"/>
        <c:numFmt formatCode="General" sourceLinked="1"/>
        <c:majorTickMark val="out"/>
        <c:minorTickMark val="none"/>
        <c:tickLblPos val="nextTo"/>
        <c:crossAx val="782375752"/>
        <c:crosses val="autoZero"/>
        <c:auto val="1"/>
        <c:lblAlgn val="ctr"/>
        <c:lblOffset val="100"/>
        <c:noMultiLvlLbl val="0"/>
      </c:catAx>
      <c:dTable>
        <c:showHorzBorder val="1"/>
        <c:showVertBorder val="1"/>
        <c:showOutline val="1"/>
        <c:showKeys val="0"/>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3200" b="1" i="0" u="none" strike="noStrike" kern="1200" baseline="0">
                <a:solidFill>
                  <a:schemeClr val="bg1"/>
                </a:solidFill>
                <a:latin typeface="+mn-lt"/>
                <a:ea typeface="+mn-ea"/>
                <a:cs typeface="+mn-cs"/>
              </a:defRPr>
            </a:pPr>
            <a:r>
              <a:rPr lang="en-US" sz="4400" b="1" i="0" kern="1200" dirty="0">
                <a:solidFill>
                  <a:schemeClr val="bg1"/>
                </a:solidFill>
                <a:latin typeface="Montserrat" pitchFamily="2" charset="77"/>
                <a:ea typeface="+mj-ea"/>
                <a:cs typeface="+mj-cs"/>
              </a:rPr>
              <a:t>Domestic Egg Production</a:t>
            </a:r>
          </a:p>
        </c:rich>
      </c:tx>
      <c:overlay val="0"/>
      <c:spPr>
        <a:noFill/>
        <a:ln>
          <a:noFill/>
        </a:ln>
        <a:effectLst/>
      </c:spPr>
      <c:txPr>
        <a:bodyPr rot="0" spcFirstLastPara="1" vertOverflow="ellipsis" vert="horz" wrap="square" anchor="ctr" anchorCtr="1"/>
        <a:lstStyle/>
        <a:p>
          <a:pPr>
            <a:defRPr lang="en-US" sz="3200" b="1" i="0" u="none" strike="noStrike" kern="1200" baseline="0">
              <a:solidFill>
                <a:schemeClr val="bg1"/>
              </a:solidFill>
              <a:latin typeface="+mn-lt"/>
              <a:ea typeface="+mn-ea"/>
              <a:cs typeface="+mn-cs"/>
            </a:defRPr>
          </a:pPr>
          <a:endParaRPr lang="en-US"/>
        </a:p>
      </c:txPr>
    </c:title>
    <c:autoTitleDeleted val="0"/>
    <c:plotArea>
      <c:layout>
        <c:manualLayout>
          <c:layoutTarget val="inner"/>
          <c:xMode val="edge"/>
          <c:yMode val="edge"/>
          <c:x val="4.4700340225072001E-2"/>
          <c:y val="2.1651412262572601E-2"/>
          <c:w val="0.94514524993457205"/>
          <c:h val="0.89339631925991503"/>
        </c:manualLayout>
      </c:layout>
      <c:barChart>
        <c:barDir val="col"/>
        <c:grouping val="clustered"/>
        <c:varyColors val="0"/>
        <c:ser>
          <c:idx val="0"/>
          <c:order val="0"/>
          <c:tx>
            <c:strRef>
              <c:f>Eggs!$A$4:$B$4</c:f>
              <c:strCache>
                <c:ptCount val="1"/>
                <c:pt idx="0">
                  <c:v>Eggs</c:v>
                </c:pt>
              </c:strCache>
            </c:strRef>
          </c:tx>
          <c:spPr>
            <a:solidFill>
              <a:schemeClr val="accent6">
                <a:lumMod val="75000"/>
              </a:schemeClr>
            </a:solidFill>
            <a:ln>
              <a:noFill/>
            </a:ln>
            <a:effectLst/>
          </c:spPr>
          <c:invertIfNegative val="0"/>
          <c:dPt>
            <c:idx val="0"/>
            <c:invertIfNegative val="0"/>
            <c:bubble3D val="0"/>
            <c:extLst>
              <c:ext xmlns:c16="http://schemas.microsoft.com/office/drawing/2014/chart" uri="{C3380CC4-5D6E-409C-BE32-E72D297353CC}">
                <c16:uniqueId val="{00000000-C8B8-497D-A0FF-D5DC0EFE3F1C}"/>
              </c:ext>
            </c:extLst>
          </c:dPt>
          <c:dPt>
            <c:idx val="1"/>
            <c:invertIfNegative val="0"/>
            <c:bubble3D val="0"/>
            <c:extLst>
              <c:ext xmlns:c16="http://schemas.microsoft.com/office/drawing/2014/chart" uri="{C3380CC4-5D6E-409C-BE32-E72D297353CC}">
                <c16:uniqueId val="{00000001-C8B8-497D-A0FF-D5DC0EFE3F1C}"/>
              </c:ext>
            </c:extLst>
          </c:dPt>
          <c:dPt>
            <c:idx val="2"/>
            <c:invertIfNegative val="0"/>
            <c:bubble3D val="0"/>
            <c:extLst>
              <c:ext xmlns:c16="http://schemas.microsoft.com/office/drawing/2014/chart" uri="{C3380CC4-5D6E-409C-BE32-E72D297353CC}">
                <c16:uniqueId val="{00000002-C8B8-497D-A0FF-D5DC0EFE3F1C}"/>
              </c:ext>
            </c:extLst>
          </c:dPt>
          <c:dPt>
            <c:idx val="3"/>
            <c:invertIfNegative val="0"/>
            <c:bubble3D val="0"/>
            <c:extLst>
              <c:ext xmlns:c16="http://schemas.microsoft.com/office/drawing/2014/chart" uri="{C3380CC4-5D6E-409C-BE32-E72D297353CC}">
                <c16:uniqueId val="{00000003-C8B8-497D-A0FF-D5DC0EFE3F1C}"/>
              </c:ext>
            </c:extLst>
          </c:dPt>
          <c:dPt>
            <c:idx val="4"/>
            <c:invertIfNegative val="0"/>
            <c:bubble3D val="0"/>
            <c:extLst>
              <c:ext xmlns:c16="http://schemas.microsoft.com/office/drawing/2014/chart" uri="{C3380CC4-5D6E-409C-BE32-E72D297353CC}">
                <c16:uniqueId val="{00000004-C8B8-497D-A0FF-D5DC0EFE3F1C}"/>
              </c:ext>
            </c:extLst>
          </c:dPt>
          <c:dLbls>
            <c:spPr>
              <a:noFill/>
              <a:ln>
                <a:noFill/>
              </a:ln>
              <a:effectLst/>
            </c:spPr>
            <c:txPr>
              <a:bodyPr rot="0" spcFirstLastPara="1" vertOverflow="ellipsis" vert="horz" wrap="square" lIns="38100" tIns="19050" rIns="38100" bIns="19050" anchor="ctr" anchorCtr="1">
                <a:spAutoFit/>
              </a:bodyPr>
              <a:lstStyle/>
              <a:p>
                <a:pPr>
                  <a:defRPr lang="en-US" sz="24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Eggs!$C$3:$H$3</c:f>
              <c:numCache>
                <c:formatCode>General</c:formatCode>
                <c:ptCount val="6"/>
                <c:pt idx="0">
                  <c:v>2017</c:v>
                </c:pt>
                <c:pt idx="1">
                  <c:v>2018</c:v>
                </c:pt>
                <c:pt idx="2">
                  <c:v>2019</c:v>
                </c:pt>
                <c:pt idx="3">
                  <c:v>2020</c:v>
                </c:pt>
                <c:pt idx="4">
                  <c:v>2021</c:v>
                </c:pt>
                <c:pt idx="5">
                  <c:v>2022</c:v>
                </c:pt>
              </c:numCache>
            </c:numRef>
          </c:cat>
          <c:val>
            <c:numRef>
              <c:f>Eggs!$C$4:$H$4</c:f>
              <c:numCache>
                <c:formatCode>General</c:formatCode>
                <c:ptCount val="6"/>
                <c:pt idx="0">
                  <c:v>756</c:v>
                </c:pt>
                <c:pt idx="1">
                  <c:v>728</c:v>
                </c:pt>
                <c:pt idx="2" formatCode="_-* #,##0_-;\-* #,##0_-;_-* &quot;-&quot;??_-;_-@_-">
                  <c:v>1008</c:v>
                </c:pt>
                <c:pt idx="3" formatCode="_-* #,##0_-;\-* #,##0_-;_-* &quot;-&quot;??_-;_-@_-">
                  <c:v>1112</c:v>
                </c:pt>
                <c:pt idx="4" formatCode="_-* #,##0_-;\-* #,##0_-;_-* &quot;-&quot;??_-;_-@_-">
                  <c:v>1253.7</c:v>
                </c:pt>
                <c:pt idx="5" formatCode="_-* #,##0_-;\-* #,##0_-;_-* &quot;-&quot;??_-;_-@_-">
                  <c:v>1416.7</c:v>
                </c:pt>
              </c:numCache>
            </c:numRef>
          </c:val>
          <c:extLst>
            <c:ext xmlns:c16="http://schemas.microsoft.com/office/drawing/2014/chart" uri="{C3380CC4-5D6E-409C-BE32-E72D297353CC}">
              <c16:uniqueId val="{00000005-C8B8-497D-A0FF-D5DC0EFE3F1C}"/>
            </c:ext>
          </c:extLst>
        </c:ser>
        <c:dLbls>
          <c:showLegendKey val="0"/>
          <c:showVal val="1"/>
          <c:showCatName val="0"/>
          <c:showSerName val="0"/>
          <c:showPercent val="0"/>
          <c:showBubbleSize val="0"/>
        </c:dLbls>
        <c:gapWidth val="100"/>
        <c:overlap val="-24"/>
        <c:axId val="221779088"/>
        <c:axId val="221778304"/>
        <c:extLst>
          <c:ext xmlns:c15="http://schemas.microsoft.com/office/drawing/2012/chart" uri="{02D57815-91ED-43cb-92C2-25804820EDAC}">
            <c15:filteredBarSeries>
              <c15:ser>
                <c:idx val="1"/>
                <c:order val="1"/>
                <c:tx>
                  <c:strRef>
                    <c:extLst>
                      <c:ext uri="{02D57815-91ED-43cb-92C2-25804820EDAC}">
                        <c15:formulaRef>
                          <c15:sqref>Eggs!$A$5:$B$5</c15:sqref>
                        </c15:formulaRef>
                      </c:ext>
                    </c:extLst>
                    <c:strCache>
                      <c:ptCount val="1"/>
                      <c:pt idx="0">
                        <c:v>Eggs</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195" b="0" i="0" u="none" strike="noStrike" kern="1200" baseline="0">
                          <a:solidFill>
                            <a:schemeClr val="tx2"/>
                          </a:solidFill>
                          <a:latin typeface="+mn-lt"/>
                          <a:ea typeface="+mn-ea"/>
                          <a:cs typeface="+mn-cs"/>
                        </a:defRPr>
                      </a:pPr>
                      <a:endParaRPr lang="en-US"/>
                    </a:p>
                  </c:txPr>
                  <c:dLblPos val="inEnd"/>
                  <c:showLegendKey val="0"/>
                  <c:showVal val="1"/>
                  <c:showCatName val="0"/>
                  <c:showSerName val="0"/>
                  <c:showPercent val="0"/>
                  <c:showBubbleSize val="0"/>
                  <c:showLeaderLines val="0"/>
                  <c:extLst>
                    <c:ext uri="{CE6537A1-D6FC-4f65-9D91-7224C49458BB}">
                      <c15:showLeaderLines val="0"/>
                    </c:ext>
                  </c:extLst>
                </c:dLbls>
                <c:cat>
                  <c:numRef>
                    <c:extLst>
                      <c:ext uri="{02D57815-91ED-43cb-92C2-25804820EDAC}">
                        <c15:formulaRef>
                          <c15:sqref>Eggs!$C$3:$H$3</c15:sqref>
                        </c15:formulaRef>
                      </c:ext>
                    </c:extLst>
                    <c:numCache>
                      <c:formatCode>General</c:formatCode>
                      <c:ptCount val="6"/>
                      <c:pt idx="0">
                        <c:v>2017</c:v>
                      </c:pt>
                      <c:pt idx="1">
                        <c:v>2018</c:v>
                      </c:pt>
                      <c:pt idx="2">
                        <c:v>2019</c:v>
                      </c:pt>
                      <c:pt idx="3">
                        <c:v>2020</c:v>
                      </c:pt>
                      <c:pt idx="4">
                        <c:v>2021</c:v>
                      </c:pt>
                      <c:pt idx="5">
                        <c:v>2022</c:v>
                      </c:pt>
                    </c:numCache>
                  </c:numRef>
                </c:cat>
                <c:val>
                  <c:numRef>
                    <c:extLst>
                      <c:ext uri="{02D57815-91ED-43cb-92C2-25804820EDAC}">
                        <c15:formulaRef>
                          <c15:sqref>Eggs!$C$5:$H$5</c15:sqref>
                        </c15:formulaRef>
                      </c:ext>
                    </c:extLst>
                    <c:numCache>
                      <c:formatCode>General</c:formatCode>
                      <c:ptCount val="6"/>
                    </c:numCache>
                  </c:numRef>
                </c:val>
                <c:extLst>
                  <c:ext xmlns:c16="http://schemas.microsoft.com/office/drawing/2014/chart" uri="{C3380CC4-5D6E-409C-BE32-E72D297353CC}">
                    <c16:uniqueId val="{00000006-C8B8-497D-A0FF-D5DC0EFE3F1C}"/>
                  </c:ext>
                </c:extLst>
              </c15:ser>
            </c15:filteredBarSeries>
          </c:ext>
        </c:extLst>
      </c:barChart>
      <c:catAx>
        <c:axId val="2217790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lang="en-US" sz="1800" b="1" i="0" u="none" strike="noStrike" kern="1200" baseline="0">
                <a:solidFill>
                  <a:schemeClr val="bg1"/>
                </a:solidFill>
                <a:latin typeface="+mn-lt"/>
                <a:ea typeface="+mn-ea"/>
                <a:cs typeface="+mn-cs"/>
              </a:defRPr>
            </a:pPr>
            <a:endParaRPr lang="en-US"/>
          </a:p>
        </c:txPr>
        <c:crossAx val="221778304"/>
        <c:crosses val="autoZero"/>
        <c:auto val="1"/>
        <c:lblAlgn val="ctr"/>
        <c:lblOffset val="100"/>
        <c:noMultiLvlLbl val="0"/>
      </c:catAx>
      <c:valAx>
        <c:axId val="221778304"/>
        <c:scaling>
          <c:orientation val="minMax"/>
        </c:scaling>
        <c:delete val="1"/>
        <c:axPos val="l"/>
        <c:title>
          <c:tx>
            <c:rich>
              <a:bodyPr rot="-5400000" spcFirstLastPara="1" vertOverflow="ellipsis" vert="horz" wrap="square" anchor="ctr" anchorCtr="1"/>
              <a:lstStyle/>
              <a:p>
                <a:pPr>
                  <a:defRPr lang="en-US" sz="2000" b="1" i="0" u="none" strike="noStrike" kern="1200" baseline="0">
                    <a:solidFill>
                      <a:schemeClr val="bg1"/>
                    </a:solidFill>
                    <a:latin typeface="+mn-lt"/>
                    <a:ea typeface="+mn-ea"/>
                    <a:cs typeface="+mn-cs"/>
                  </a:defRPr>
                </a:pPr>
                <a:r>
                  <a:rPr lang="en-US" sz="2000">
                    <a:solidFill>
                      <a:schemeClr val="bg1"/>
                    </a:solidFill>
                  </a:rPr>
                  <a:t>Million (Dozens)</a:t>
                </a:r>
              </a:p>
            </c:rich>
          </c:tx>
          <c:overlay val="0"/>
          <c:spPr>
            <a:noFill/>
            <a:ln>
              <a:noFill/>
            </a:ln>
            <a:effectLst/>
          </c:spPr>
          <c:txPr>
            <a:bodyPr rot="-5400000" spcFirstLastPara="1" vertOverflow="ellipsis" vert="horz" wrap="square" anchor="ctr" anchorCtr="1"/>
            <a:lstStyle/>
            <a:p>
              <a:pPr>
                <a:defRPr lang="en-US" sz="2000" b="1" i="0" u="none" strike="noStrike" kern="1200" baseline="0">
                  <a:solidFill>
                    <a:schemeClr val="bg1"/>
                  </a:solidFill>
                  <a:latin typeface="+mn-lt"/>
                  <a:ea typeface="+mn-ea"/>
                  <a:cs typeface="+mn-cs"/>
                </a:defRPr>
              </a:pPr>
              <a:endParaRPr lang="en-US"/>
            </a:p>
          </c:txPr>
        </c:title>
        <c:numFmt formatCode="General" sourceLinked="1"/>
        <c:majorTickMark val="none"/>
        <c:minorTickMark val="none"/>
        <c:tickLblPos val="nextTo"/>
        <c:crossAx val="221779088"/>
        <c:crosses val="autoZero"/>
        <c:crossBetween val="between"/>
      </c:valAx>
      <c:spPr>
        <a:noFill/>
        <a:ln>
          <a:noFill/>
        </a:ln>
        <a:effectLst/>
      </c:spPr>
    </c:plotArea>
    <c:plotVisOnly val="1"/>
    <c:dispBlanksAs val="gap"/>
    <c:showDLblsOverMax val="0"/>
  </c:chart>
  <c:spPr>
    <a:noFill/>
    <a:ln>
      <a:noFill/>
    </a:ln>
    <a:effectLst/>
  </c:spPr>
  <c:txPr>
    <a:bodyPr/>
    <a:lstStyle/>
    <a:p>
      <a:pPr>
        <a:defRPr lang="en-US"/>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Mining!$A$3</c:f>
              <c:strCache>
                <c:ptCount val="1"/>
                <c:pt idx="0">
                  <c:v>Growth</c:v>
                </c:pt>
              </c:strCache>
            </c:strRef>
          </c:tx>
          <c:spPr>
            <a:solidFill>
              <a:schemeClr val="accent1"/>
            </a:solidFill>
            <a:ln>
              <a:noFill/>
            </a:ln>
            <a:effectLst/>
          </c:spPr>
          <c:invertIfNegative val="0"/>
          <c:cat>
            <c:strRef>
              <c:f>Mining!$B$1:$G$2</c:f>
              <c:strCache>
                <c:ptCount val="6"/>
                <c:pt idx="0">
                  <c:v>2018</c:v>
                </c:pt>
                <c:pt idx="1">
                  <c:v>2019</c:v>
                </c:pt>
                <c:pt idx="2">
                  <c:v>2020</c:v>
                </c:pt>
                <c:pt idx="3">
                  <c:v>2021</c:v>
                </c:pt>
                <c:pt idx="4">
                  <c:v>2022</c:v>
                </c:pt>
                <c:pt idx="5">
                  <c:v>2023</c:v>
                </c:pt>
              </c:strCache>
            </c:strRef>
          </c:cat>
          <c:val>
            <c:numRef>
              <c:f>Mining!$B$3:$G$3</c:f>
              <c:numCache>
                <c:formatCode>0.0</c:formatCode>
                <c:ptCount val="6"/>
                <c:pt idx="0">
                  <c:v>8.7658118217937453</c:v>
                </c:pt>
                <c:pt idx="1">
                  <c:v>-1.7614744335983423</c:v>
                </c:pt>
                <c:pt idx="2">
                  <c:v>0.24277887051782354</c:v>
                </c:pt>
                <c:pt idx="3">
                  <c:v>5.87047822186193</c:v>
                </c:pt>
                <c:pt idx="4">
                  <c:v>10.499999999999998</c:v>
                </c:pt>
                <c:pt idx="5">
                  <c:v>4.8016498641985983</c:v>
                </c:pt>
              </c:numCache>
            </c:numRef>
          </c:val>
          <c:extLst>
            <c:ext xmlns:c16="http://schemas.microsoft.com/office/drawing/2014/chart" uri="{C3380CC4-5D6E-409C-BE32-E72D297353CC}">
              <c16:uniqueId val="{00000000-FC2B-4D49-A999-A9277616BD4C}"/>
            </c:ext>
          </c:extLst>
        </c:ser>
        <c:dLbls>
          <c:showLegendKey val="0"/>
          <c:showVal val="0"/>
          <c:showCatName val="0"/>
          <c:showSerName val="0"/>
          <c:showPercent val="0"/>
          <c:showBubbleSize val="0"/>
        </c:dLbls>
        <c:gapWidth val="219"/>
        <c:axId val="674862552"/>
        <c:axId val="674852472"/>
      </c:barChart>
      <c:lineChart>
        <c:grouping val="standard"/>
        <c:varyColors val="0"/>
        <c:ser>
          <c:idx val="1"/>
          <c:order val="1"/>
          <c:tx>
            <c:strRef>
              <c:f>Mining!$A$4</c:f>
              <c:strCache>
                <c:ptCount val="1"/>
                <c:pt idx="0">
                  <c:v>Contribution to GDP</c:v>
                </c:pt>
              </c:strCache>
            </c:strRef>
          </c:tx>
          <c:spPr>
            <a:ln w="28575" cap="rnd">
              <a:solidFill>
                <a:schemeClr val="accent2"/>
              </a:solidFill>
              <a:round/>
            </a:ln>
            <a:effectLst/>
          </c:spPr>
          <c:marker>
            <c:symbol val="none"/>
          </c:marker>
          <c:cat>
            <c:strRef>
              <c:f>Mining!$B$1:$G$2</c:f>
              <c:strCache>
                <c:ptCount val="6"/>
                <c:pt idx="0">
                  <c:v>2018</c:v>
                </c:pt>
                <c:pt idx="1">
                  <c:v>2019</c:v>
                </c:pt>
                <c:pt idx="2">
                  <c:v>2020</c:v>
                </c:pt>
                <c:pt idx="3">
                  <c:v>2021</c:v>
                </c:pt>
                <c:pt idx="4">
                  <c:v>2022</c:v>
                </c:pt>
                <c:pt idx="5">
                  <c:v>2023</c:v>
                </c:pt>
              </c:strCache>
            </c:strRef>
          </c:cat>
          <c:val>
            <c:numRef>
              <c:f>Mining!$B$4:$G$4</c:f>
              <c:numCache>
                <c:formatCode>0.0</c:formatCode>
                <c:ptCount val="6"/>
                <c:pt idx="0">
                  <c:v>11.471464830625578</c:v>
                </c:pt>
                <c:pt idx="1">
                  <c:v>12.031271750716744</c:v>
                </c:pt>
                <c:pt idx="2">
                  <c:v>13.083187437709491</c:v>
                </c:pt>
                <c:pt idx="3">
                  <c:v>12.769877703759915</c:v>
                </c:pt>
                <c:pt idx="4">
                  <c:v>13.247296374608586</c:v>
                </c:pt>
                <c:pt idx="5">
                  <c:v>13.164754801663969</c:v>
                </c:pt>
              </c:numCache>
            </c:numRef>
          </c:val>
          <c:smooth val="0"/>
          <c:extLst>
            <c:ext xmlns:c16="http://schemas.microsoft.com/office/drawing/2014/chart" uri="{C3380CC4-5D6E-409C-BE32-E72D297353CC}">
              <c16:uniqueId val="{00000001-FC2B-4D49-A999-A9277616BD4C}"/>
            </c:ext>
          </c:extLst>
        </c:ser>
        <c:dLbls>
          <c:showLegendKey val="0"/>
          <c:showVal val="0"/>
          <c:showCatName val="0"/>
          <c:showSerName val="0"/>
          <c:showPercent val="0"/>
          <c:showBubbleSize val="0"/>
        </c:dLbls>
        <c:marker val="1"/>
        <c:smooth val="0"/>
        <c:axId val="782378272"/>
        <c:axId val="782375752"/>
      </c:lineChart>
      <c:catAx>
        <c:axId val="674862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74852472"/>
        <c:crosses val="autoZero"/>
        <c:auto val="1"/>
        <c:lblAlgn val="ctr"/>
        <c:lblOffset val="100"/>
        <c:noMultiLvlLbl val="0"/>
      </c:catAx>
      <c:valAx>
        <c:axId val="674852472"/>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74862552"/>
        <c:crosses val="autoZero"/>
        <c:crossBetween val="between"/>
      </c:valAx>
      <c:valAx>
        <c:axId val="782375752"/>
        <c:scaling>
          <c:orientation val="minMax"/>
        </c:scaling>
        <c:delete val="0"/>
        <c:axPos val="r"/>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782378272"/>
        <c:crosses val="max"/>
        <c:crossBetween val="between"/>
      </c:valAx>
      <c:catAx>
        <c:axId val="782378272"/>
        <c:scaling>
          <c:orientation val="minMax"/>
        </c:scaling>
        <c:delete val="1"/>
        <c:axPos val="b"/>
        <c:numFmt formatCode="General" sourceLinked="1"/>
        <c:majorTickMark val="out"/>
        <c:minorTickMark val="none"/>
        <c:tickLblPos val="nextTo"/>
        <c:crossAx val="782375752"/>
        <c:crosses val="autoZero"/>
        <c:auto val="1"/>
        <c:lblAlgn val="ctr"/>
        <c:lblOffset val="100"/>
        <c:noMultiLvlLbl val="0"/>
      </c:catAx>
      <c:dTable>
        <c:showHorzBorder val="1"/>
        <c:showVertBorder val="1"/>
        <c:showOutline val="1"/>
        <c:showKeys val="0"/>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023527570556599E-2"/>
          <c:y val="0.20866651822763799"/>
          <c:w val="0.964734727946163"/>
          <c:h val="0.70715737910653198"/>
        </c:manualLayout>
      </c:layout>
      <c:barChart>
        <c:barDir val="col"/>
        <c:grouping val="clustered"/>
        <c:varyColors val="0"/>
        <c:ser>
          <c:idx val="0"/>
          <c:order val="0"/>
          <c:tx>
            <c:strRef>
              <c:f>Information!$B$35</c:f>
              <c:strCache>
                <c:ptCount val="1"/>
                <c:pt idx="0">
                  <c:v>Internet- data (tb)</c:v>
                </c:pt>
              </c:strCache>
            </c:strRef>
          </c:tx>
          <c:spPr>
            <a:solidFill>
              <a:schemeClr val="bg1"/>
            </a:solidFill>
            <a:ln>
              <a:noFill/>
            </a:ln>
            <a:effectLst>
              <a:outerShdw blurRad="76200" dir="18900000" sy="23000" kx="-1200000" algn="bl" rotWithShape="0">
                <a:prstClr val="black">
                  <a:alpha val="20000"/>
                </a:prstClr>
              </a:outerShdw>
            </a:effectLst>
          </c:spPr>
          <c:invertIfNegative val="0"/>
          <c:dLbls>
            <c:dLbl>
              <c:idx val="0"/>
              <c:layout>
                <c:manualLayout>
                  <c:x val="1.64446637066271E-3"/>
                  <c:y val="4.1020657670631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044-48E8-A486-B050B42F3B83}"/>
                </c:ext>
              </c:extLst>
            </c:dLbl>
            <c:spPr>
              <a:noFill/>
              <a:ln>
                <a:noFill/>
              </a:ln>
              <a:effectLst/>
            </c:spPr>
            <c:txPr>
              <a:bodyPr rot="0" spcFirstLastPara="0" vertOverflow="ellipsis" vert="horz" wrap="square" lIns="38100" tIns="19050" rIns="38100" bIns="19050" anchor="ctr" anchorCtr="1"/>
              <a:lstStyle/>
              <a:p>
                <a:pPr>
                  <a:defRPr lang="en-US" sz="14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Information!$A$36:$A$43</c:f>
              <c:numCache>
                <c:formatCode>General</c:formatCode>
                <c:ptCount val="8"/>
                <c:pt idx="0">
                  <c:v>2015</c:v>
                </c:pt>
                <c:pt idx="1">
                  <c:v>2016</c:v>
                </c:pt>
                <c:pt idx="2">
                  <c:v>2017</c:v>
                </c:pt>
                <c:pt idx="3">
                  <c:v>2018</c:v>
                </c:pt>
                <c:pt idx="4">
                  <c:v>2019</c:v>
                </c:pt>
                <c:pt idx="5">
                  <c:v>2020</c:v>
                </c:pt>
                <c:pt idx="6">
                  <c:v>2021</c:v>
                </c:pt>
                <c:pt idx="7">
                  <c:v>2022</c:v>
                </c:pt>
              </c:numCache>
            </c:numRef>
          </c:cat>
          <c:val>
            <c:numRef>
              <c:f>Information!$B$36:$B$43</c:f>
              <c:numCache>
                <c:formatCode>_-* #,##0_-;\-* #,##0_-;_-* "-"??_-;_-@_-</c:formatCode>
                <c:ptCount val="8"/>
                <c:pt idx="0">
                  <c:v>3682.8701820000001</c:v>
                </c:pt>
                <c:pt idx="1">
                  <c:v>8093.6683089999997</c:v>
                </c:pt>
                <c:pt idx="2">
                  <c:v>15360.926083</c:v>
                </c:pt>
                <c:pt idx="3">
                  <c:v>27279.187245000001</c:v>
                </c:pt>
                <c:pt idx="4">
                  <c:v>35733.078669000002</c:v>
                </c:pt>
                <c:pt idx="5">
                  <c:v>48780.806646999998</c:v>
                </c:pt>
                <c:pt idx="6">
                  <c:v>96194.7</c:v>
                </c:pt>
                <c:pt idx="7">
                  <c:v>113857.5</c:v>
                </c:pt>
              </c:numCache>
            </c:numRef>
          </c:val>
          <c:extLst>
            <c:ext xmlns:c16="http://schemas.microsoft.com/office/drawing/2014/chart" uri="{C3380CC4-5D6E-409C-BE32-E72D297353CC}">
              <c16:uniqueId val="{00000001-4044-48E8-A486-B050B42F3B83}"/>
            </c:ext>
          </c:extLst>
        </c:ser>
        <c:dLbls>
          <c:showLegendKey val="0"/>
          <c:showVal val="1"/>
          <c:showCatName val="0"/>
          <c:showSerName val="0"/>
          <c:showPercent val="0"/>
          <c:showBubbleSize val="0"/>
        </c:dLbls>
        <c:gapWidth val="41"/>
        <c:axId val="221780264"/>
        <c:axId val="221778696"/>
      </c:barChart>
      <c:catAx>
        <c:axId val="221780264"/>
        <c:scaling>
          <c:orientation val="minMax"/>
        </c:scaling>
        <c:delete val="0"/>
        <c:axPos val="b"/>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en-US" sz="1400" b="1" i="0" u="none" strike="noStrike" kern="1200" baseline="0">
                <a:solidFill>
                  <a:schemeClr val="bg1"/>
                </a:solidFill>
                <a:effectLst/>
                <a:latin typeface="+mn-lt"/>
                <a:ea typeface="+mn-ea"/>
                <a:cs typeface="+mn-cs"/>
              </a:defRPr>
            </a:pPr>
            <a:endParaRPr lang="en-US"/>
          </a:p>
        </c:txPr>
        <c:crossAx val="221778696"/>
        <c:crosses val="autoZero"/>
        <c:auto val="1"/>
        <c:lblAlgn val="ctr"/>
        <c:lblOffset val="100"/>
        <c:noMultiLvlLbl val="0"/>
      </c:catAx>
      <c:valAx>
        <c:axId val="221778696"/>
        <c:scaling>
          <c:orientation val="minMax"/>
        </c:scaling>
        <c:delete val="1"/>
        <c:axPos val="l"/>
        <c:title>
          <c:tx>
            <c:rich>
              <a:bodyPr rot="-5400000" spcFirstLastPara="0" vertOverflow="ellipsis" vert="horz" wrap="square" anchor="ctr" anchorCtr="1"/>
              <a:lstStyle/>
              <a:p>
                <a:pPr defTabSz="914400">
                  <a:defRPr lang="en-US" sz="1400" b="1" i="0" u="none" strike="noStrike" kern="1200" baseline="0">
                    <a:solidFill>
                      <a:schemeClr val="bg1"/>
                    </a:solidFill>
                    <a:latin typeface="+mn-lt"/>
                    <a:ea typeface="+mn-ea"/>
                    <a:cs typeface="+mn-cs"/>
                  </a:defRPr>
                </a:pPr>
                <a:r>
                  <a:rPr lang="en-US" altLang="en-US" sz="1400">
                    <a:solidFill>
                      <a:schemeClr val="bg1"/>
                    </a:solidFill>
                  </a:rPr>
                  <a:t>Terrabytes</a:t>
                </a:r>
              </a:p>
            </c:rich>
          </c:tx>
          <c:overlay val="0"/>
          <c:spPr>
            <a:noFill/>
            <a:ln>
              <a:noFill/>
            </a:ln>
            <a:effectLst/>
          </c:spPr>
          <c:txPr>
            <a:bodyPr rot="-5400000" spcFirstLastPara="0" vertOverflow="ellipsis" vert="horz" wrap="square" anchor="ctr" anchorCtr="1"/>
            <a:lstStyle/>
            <a:p>
              <a:pPr defTabSz="914400">
                <a:defRPr lang="en-US" sz="1400" b="1" i="0" u="none" strike="noStrike" kern="1200" baseline="0">
                  <a:solidFill>
                    <a:schemeClr val="bg1"/>
                  </a:solidFill>
                  <a:latin typeface="+mn-lt"/>
                  <a:ea typeface="+mn-ea"/>
                  <a:cs typeface="+mn-cs"/>
                </a:defRPr>
              </a:pPr>
              <a:endParaRPr lang="en-US"/>
            </a:p>
          </c:txPr>
        </c:title>
        <c:numFmt formatCode="_-* #,##0_-;\-* #,##0_-;_-* &quot;-&quot;??_-;_-@_-" sourceLinked="1"/>
        <c:majorTickMark val="none"/>
        <c:minorTickMark val="none"/>
        <c:tickLblPos val="nextTo"/>
        <c:crossAx val="221780264"/>
        <c:crosses val="autoZero"/>
        <c:crossBetween val="between"/>
      </c:valAx>
      <c:spPr>
        <a:noFill/>
        <a:ln>
          <a:noFill/>
        </a:ln>
        <a:effectLst/>
      </c:spPr>
    </c:plotArea>
    <c:plotVisOnly val="1"/>
    <c:dispBlanksAs val="gap"/>
    <c:showDLblsOverMax val="0"/>
  </c:chart>
  <c:spPr>
    <a:noFill/>
    <a:ln w="9525" cap="flat" cmpd="sng" algn="ctr">
      <a:solidFill>
        <a:schemeClr val="dk1">
          <a:lumMod val="15000"/>
          <a:lumOff val="85000"/>
        </a:schemeClr>
      </a:solidFill>
      <a:round/>
    </a:ln>
    <a:effectLst/>
  </c:spPr>
  <c:txPr>
    <a:bodyPr/>
    <a:lstStyle/>
    <a:p>
      <a:pPr>
        <a:defRPr lang="en-US" sz="1400"/>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832432030901798"/>
          <c:y val="3.1968998144572901E-2"/>
          <c:w val="0.78590521467835384"/>
          <c:h val="0.79713961256275634"/>
        </c:manualLayout>
      </c:layout>
      <c:barChart>
        <c:barDir val="col"/>
        <c:grouping val="clustered"/>
        <c:varyColors val="0"/>
        <c:ser>
          <c:idx val="1"/>
          <c:order val="1"/>
          <c:tx>
            <c:strRef>
              <c:f>Sheet6!$C$1</c:f>
              <c:strCache>
                <c:ptCount val="1"/>
                <c:pt idx="0">
                  <c:v>Y-O-Y</c:v>
                </c:pt>
              </c:strCache>
            </c:strRef>
          </c:tx>
          <c:spPr>
            <a:pattFill prst="dashVert">
              <a:fgClr>
                <a:sysClr val="windowText" lastClr="000000"/>
              </a:fgClr>
              <a:bgClr>
                <a:srgbClr val="5B9BD5">
                  <a:lumMod val="60000"/>
                  <a:lumOff val="40000"/>
                </a:srgbClr>
              </a:bgClr>
            </a:pattFill>
            <a:ln>
              <a:noFill/>
            </a:ln>
            <a:effectLst/>
          </c:spPr>
          <c:invertIfNegative val="0"/>
          <c:cat>
            <c:numRef>
              <c:f>Sheet6!$A$2:$A$22</c:f>
              <c:numCache>
                <c:formatCode>mmm\-yy</c:formatCode>
                <c:ptCount val="21"/>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pt idx="12">
                  <c:v>44927</c:v>
                </c:pt>
                <c:pt idx="13">
                  <c:v>44958</c:v>
                </c:pt>
                <c:pt idx="14">
                  <c:v>44986</c:v>
                </c:pt>
                <c:pt idx="15">
                  <c:v>45017</c:v>
                </c:pt>
                <c:pt idx="16">
                  <c:v>45047</c:v>
                </c:pt>
                <c:pt idx="17">
                  <c:v>45078</c:v>
                </c:pt>
                <c:pt idx="18">
                  <c:v>45108</c:v>
                </c:pt>
                <c:pt idx="19">
                  <c:v>45139</c:v>
                </c:pt>
                <c:pt idx="20">
                  <c:v>45170</c:v>
                </c:pt>
              </c:numCache>
            </c:numRef>
          </c:cat>
          <c:val>
            <c:numRef>
              <c:f>Sheet6!$C$2:$C$22</c:f>
              <c:numCache>
                <c:formatCode>#,##0.0</c:formatCode>
                <c:ptCount val="21"/>
                <c:pt idx="0">
                  <c:v>19.258187279471002</c:v>
                </c:pt>
                <c:pt idx="1">
                  <c:v>21.384283782143967</c:v>
                </c:pt>
                <c:pt idx="2">
                  <c:v>22.795164275734535</c:v>
                </c:pt>
                <c:pt idx="3">
                  <c:v>30.604642700234393</c:v>
                </c:pt>
                <c:pt idx="4">
                  <c:v>34.700265043080606</c:v>
                </c:pt>
                <c:pt idx="5">
                  <c:v>44.471709166141324</c:v>
                </c:pt>
                <c:pt idx="6">
                  <c:v>54.994916699426909</c:v>
                </c:pt>
                <c:pt idx="7">
                  <c:v>57.915502311712032</c:v>
                </c:pt>
                <c:pt idx="8">
                  <c:v>56.090347441410984</c:v>
                </c:pt>
                <c:pt idx="9">
                  <c:v>57.471066504688906</c:v>
                </c:pt>
                <c:pt idx="10">
                  <c:v>57.05991949787574</c:v>
                </c:pt>
                <c:pt idx="11">
                  <c:v>55.933095150866365</c:v>
                </c:pt>
                <c:pt idx="12">
                  <c:v>53.025535094718776</c:v>
                </c:pt>
                <c:pt idx="13">
                  <c:v>44.141913077091999</c:v>
                </c:pt>
                <c:pt idx="14">
                  <c:v>40.804137365212654</c:v>
                </c:pt>
                <c:pt idx="15">
                  <c:v>33.480763829271098</c:v>
                </c:pt>
                <c:pt idx="16">
                  <c:v>30.675467978566815</c:v>
                </c:pt>
                <c:pt idx="17">
                  <c:v>30.854756318799446</c:v>
                </c:pt>
                <c:pt idx="18">
                  <c:v>22.735739610035139</c:v>
                </c:pt>
                <c:pt idx="19">
                  <c:v>17.660035753740928</c:v>
                </c:pt>
                <c:pt idx="20">
                  <c:v>18.361690755882492</c:v>
                </c:pt>
              </c:numCache>
            </c:numRef>
          </c:val>
          <c:extLst>
            <c:ext xmlns:c16="http://schemas.microsoft.com/office/drawing/2014/chart" uri="{C3380CC4-5D6E-409C-BE32-E72D297353CC}">
              <c16:uniqueId val="{00000000-8547-4BB7-9D9F-5C157B589BB2}"/>
            </c:ext>
          </c:extLst>
        </c:ser>
        <c:dLbls>
          <c:showLegendKey val="0"/>
          <c:showVal val="0"/>
          <c:showCatName val="0"/>
          <c:showSerName val="0"/>
          <c:showPercent val="0"/>
          <c:showBubbleSize val="0"/>
        </c:dLbls>
        <c:gapWidth val="219"/>
        <c:overlap val="-27"/>
        <c:axId val="986954543"/>
        <c:axId val="786521679"/>
      </c:barChart>
      <c:lineChart>
        <c:grouping val="standard"/>
        <c:varyColors val="0"/>
        <c:ser>
          <c:idx val="0"/>
          <c:order val="0"/>
          <c:tx>
            <c:strRef>
              <c:f>Sheet6!$B$1</c:f>
              <c:strCache>
                <c:ptCount val="1"/>
                <c:pt idx="0">
                  <c:v>M-O-M</c:v>
                </c:pt>
              </c:strCache>
            </c:strRef>
          </c:tx>
          <c:spPr>
            <a:ln w="28575" cap="rnd">
              <a:solidFill>
                <a:srgbClr val="FFC000">
                  <a:lumMod val="75000"/>
                </a:srgbClr>
              </a:solidFill>
              <a:round/>
            </a:ln>
            <a:effectLst/>
          </c:spPr>
          <c:marker>
            <c:symbol val="none"/>
          </c:marker>
          <c:cat>
            <c:numRef>
              <c:f>Sheet6!$A$2:$A$22</c:f>
              <c:numCache>
                <c:formatCode>mmm\-yy</c:formatCode>
                <c:ptCount val="21"/>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pt idx="12">
                  <c:v>44927</c:v>
                </c:pt>
                <c:pt idx="13">
                  <c:v>44958</c:v>
                </c:pt>
                <c:pt idx="14">
                  <c:v>44986</c:v>
                </c:pt>
                <c:pt idx="15">
                  <c:v>45017</c:v>
                </c:pt>
                <c:pt idx="16">
                  <c:v>45047</c:v>
                </c:pt>
                <c:pt idx="17">
                  <c:v>45078</c:v>
                </c:pt>
                <c:pt idx="18">
                  <c:v>45108</c:v>
                </c:pt>
                <c:pt idx="19">
                  <c:v>45139</c:v>
                </c:pt>
                <c:pt idx="20">
                  <c:v>45170</c:v>
                </c:pt>
              </c:numCache>
            </c:numRef>
          </c:cat>
          <c:val>
            <c:numRef>
              <c:f>Sheet6!$B$2:$B$22</c:f>
              <c:numCache>
                <c:formatCode>#,##0.0</c:formatCode>
                <c:ptCount val="21"/>
                <c:pt idx="0">
                  <c:v>1.899502243608822</c:v>
                </c:pt>
                <c:pt idx="1">
                  <c:v>2.1996058455674614</c:v>
                </c:pt>
                <c:pt idx="2">
                  <c:v>2.0396848384304178</c:v>
                </c:pt>
                <c:pt idx="3">
                  <c:v>7.1105219133501976</c:v>
                </c:pt>
                <c:pt idx="4">
                  <c:v>4.8476642613149039</c:v>
                </c:pt>
                <c:pt idx="5">
                  <c:v>11.94995973317819</c:v>
                </c:pt>
                <c:pt idx="6">
                  <c:v>7.7091333688727985</c:v>
                </c:pt>
                <c:pt idx="7">
                  <c:v>2.9147372590110194</c:v>
                </c:pt>
                <c:pt idx="8">
                  <c:v>0.356436363196039</c:v>
                </c:pt>
                <c:pt idx="9">
                  <c:v>2.9294418930368522</c:v>
                </c:pt>
                <c:pt idx="10">
                  <c:v>1.2683658588291706</c:v>
                </c:pt>
                <c:pt idx="11">
                  <c:v>0.6570777641884149</c:v>
                </c:pt>
                <c:pt idx="12">
                  <c:v>-5.3650171454933115E-4</c:v>
                </c:pt>
                <c:pt idx="13">
                  <c:v>-3.7334083283120663</c:v>
                </c:pt>
                <c:pt idx="14">
                  <c:v>-0.32316420686684921</c:v>
                </c:pt>
                <c:pt idx="15">
                  <c:v>1.5395892953225001</c:v>
                </c:pt>
                <c:pt idx="16">
                  <c:v>2.6441353851653275</c:v>
                </c:pt>
                <c:pt idx="17">
                  <c:v>12.103556447084429</c:v>
                </c:pt>
                <c:pt idx="18">
                  <c:v>1.0262104235433327</c:v>
                </c:pt>
                <c:pt idx="19">
                  <c:v>-1.3412743186660663</c:v>
                </c:pt>
                <c:pt idx="20">
                  <c:v>0.9549029123539583</c:v>
                </c:pt>
              </c:numCache>
            </c:numRef>
          </c:val>
          <c:smooth val="0"/>
          <c:extLst>
            <c:ext xmlns:c16="http://schemas.microsoft.com/office/drawing/2014/chart" uri="{C3380CC4-5D6E-409C-BE32-E72D297353CC}">
              <c16:uniqueId val="{00000001-8547-4BB7-9D9F-5C157B589BB2}"/>
            </c:ext>
          </c:extLst>
        </c:ser>
        <c:dLbls>
          <c:showLegendKey val="0"/>
          <c:showVal val="0"/>
          <c:showCatName val="0"/>
          <c:showSerName val="0"/>
          <c:showPercent val="0"/>
          <c:showBubbleSize val="0"/>
        </c:dLbls>
        <c:marker val="1"/>
        <c:smooth val="0"/>
        <c:axId val="160090527"/>
        <c:axId val="786537903"/>
      </c:lineChart>
      <c:dateAx>
        <c:axId val="986954543"/>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86521679"/>
        <c:crosses val="autoZero"/>
        <c:auto val="1"/>
        <c:lblOffset val="100"/>
        <c:baseTimeUnit val="months"/>
      </c:dateAx>
      <c:valAx>
        <c:axId val="78652167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W"/>
                  <a:t>Y-O-Y</a:t>
                </a:r>
                <a:r>
                  <a:rPr lang="en-ZW" baseline="0"/>
                  <a:t> Rate</a:t>
                </a:r>
                <a:endParaRPr lang="en-ZW"/>
              </a:p>
            </c:rich>
          </c:tx>
          <c:layout>
            <c:manualLayout>
              <c:xMode val="edge"/>
              <c:yMode val="edge"/>
              <c:x val="3.0555555555555555E-2"/>
              <c:y val="0.30893883056284627"/>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986954543"/>
        <c:crosses val="autoZero"/>
        <c:crossBetween val="between"/>
      </c:valAx>
      <c:valAx>
        <c:axId val="786537903"/>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W"/>
                  <a:t>M-O-M</a:t>
                </a:r>
                <a:r>
                  <a:rPr lang="en-ZW" baseline="0"/>
                  <a:t> Rate</a:t>
                </a:r>
                <a:endParaRPr lang="en-ZW"/>
              </a:p>
            </c:rich>
          </c:tx>
          <c:layout>
            <c:manualLayout>
              <c:xMode val="edge"/>
              <c:yMode val="edge"/>
              <c:x val="0.92720822397200353"/>
              <c:y val="0.25985309128025663"/>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160090527"/>
        <c:crosses val="max"/>
        <c:crossBetween val="between"/>
      </c:valAx>
      <c:dateAx>
        <c:axId val="160090527"/>
        <c:scaling>
          <c:orientation val="minMax"/>
        </c:scaling>
        <c:delete val="1"/>
        <c:axPos val="b"/>
        <c:numFmt formatCode="mmm\-yy" sourceLinked="1"/>
        <c:majorTickMark val="out"/>
        <c:minorTickMark val="none"/>
        <c:tickLblPos val="nextTo"/>
        <c:crossAx val="786537903"/>
        <c:crosses val="autoZero"/>
        <c:auto val="1"/>
        <c:lblOffset val="100"/>
        <c:baseTimeUnit val="months"/>
      </c:date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areaChart>
        <c:grouping val="standard"/>
        <c:varyColors val="0"/>
        <c:ser>
          <c:idx val="3"/>
          <c:order val="3"/>
          <c:tx>
            <c:strRef>
              <c:f>Sheet2!$E$1</c:f>
              <c:strCache>
                <c:ptCount val="1"/>
                <c:pt idx="0">
                  <c:v>PREMIUM (%)</c:v>
                </c:pt>
              </c:strCache>
            </c:strRef>
          </c:tx>
          <c:spPr>
            <a:pattFill prst="wdUpDiag">
              <a:fgClr>
                <a:srgbClr val="4472C4"/>
              </a:fgClr>
              <a:bgClr>
                <a:sysClr val="window" lastClr="FFFFFF"/>
              </a:bgClr>
            </a:pattFill>
            <a:ln>
              <a:noFill/>
            </a:ln>
            <a:effectLst/>
          </c:spPr>
          <c:cat>
            <c:numRef>
              <c:f>Sheet2!$A$2:$A$189</c:f>
              <c:numCache>
                <c:formatCode>m/d/yyyy</c:formatCode>
                <c:ptCount val="188"/>
                <c:pt idx="0">
                  <c:v>44929</c:v>
                </c:pt>
                <c:pt idx="1">
                  <c:v>44930</c:v>
                </c:pt>
                <c:pt idx="2">
                  <c:v>44931</c:v>
                </c:pt>
                <c:pt idx="3">
                  <c:v>44932</c:v>
                </c:pt>
                <c:pt idx="4">
                  <c:v>44935</c:v>
                </c:pt>
                <c:pt idx="5">
                  <c:v>44936</c:v>
                </c:pt>
                <c:pt idx="6">
                  <c:v>44937</c:v>
                </c:pt>
                <c:pt idx="7">
                  <c:v>44938</c:v>
                </c:pt>
                <c:pt idx="8">
                  <c:v>44939</c:v>
                </c:pt>
                <c:pt idx="9">
                  <c:v>44942</c:v>
                </c:pt>
                <c:pt idx="10">
                  <c:v>44943</c:v>
                </c:pt>
                <c:pt idx="11">
                  <c:v>44944</c:v>
                </c:pt>
                <c:pt idx="12">
                  <c:v>44945</c:v>
                </c:pt>
                <c:pt idx="13">
                  <c:v>44946</c:v>
                </c:pt>
                <c:pt idx="14">
                  <c:v>44949</c:v>
                </c:pt>
                <c:pt idx="15">
                  <c:v>44950</c:v>
                </c:pt>
                <c:pt idx="16">
                  <c:v>44951</c:v>
                </c:pt>
                <c:pt idx="17">
                  <c:v>44952</c:v>
                </c:pt>
                <c:pt idx="18">
                  <c:v>44953</c:v>
                </c:pt>
                <c:pt idx="19">
                  <c:v>44956</c:v>
                </c:pt>
                <c:pt idx="20">
                  <c:v>44957</c:v>
                </c:pt>
                <c:pt idx="21">
                  <c:v>44958</c:v>
                </c:pt>
                <c:pt idx="22">
                  <c:v>44959</c:v>
                </c:pt>
                <c:pt idx="23">
                  <c:v>44960</c:v>
                </c:pt>
                <c:pt idx="24">
                  <c:v>44963</c:v>
                </c:pt>
                <c:pt idx="25">
                  <c:v>44964</c:v>
                </c:pt>
                <c:pt idx="26">
                  <c:v>44965</c:v>
                </c:pt>
                <c:pt idx="27">
                  <c:v>44966</c:v>
                </c:pt>
                <c:pt idx="28">
                  <c:v>44967</c:v>
                </c:pt>
                <c:pt idx="29">
                  <c:v>44970</c:v>
                </c:pt>
                <c:pt idx="30">
                  <c:v>44971</c:v>
                </c:pt>
                <c:pt idx="31">
                  <c:v>44972</c:v>
                </c:pt>
                <c:pt idx="32">
                  <c:v>44973</c:v>
                </c:pt>
                <c:pt idx="33">
                  <c:v>44974</c:v>
                </c:pt>
                <c:pt idx="34">
                  <c:v>44977</c:v>
                </c:pt>
                <c:pt idx="35">
                  <c:v>44979</c:v>
                </c:pt>
                <c:pt idx="36">
                  <c:v>44980</c:v>
                </c:pt>
                <c:pt idx="37">
                  <c:v>44981</c:v>
                </c:pt>
                <c:pt idx="38">
                  <c:v>44984</c:v>
                </c:pt>
                <c:pt idx="39">
                  <c:v>44985</c:v>
                </c:pt>
                <c:pt idx="40">
                  <c:v>44986</c:v>
                </c:pt>
                <c:pt idx="41">
                  <c:v>44987</c:v>
                </c:pt>
                <c:pt idx="42">
                  <c:v>44988</c:v>
                </c:pt>
                <c:pt idx="43">
                  <c:v>44991</c:v>
                </c:pt>
                <c:pt idx="44">
                  <c:v>44992</c:v>
                </c:pt>
                <c:pt idx="45">
                  <c:v>44993</c:v>
                </c:pt>
                <c:pt idx="46">
                  <c:v>44994</c:v>
                </c:pt>
                <c:pt idx="47">
                  <c:v>44995</c:v>
                </c:pt>
                <c:pt idx="48">
                  <c:v>44998</c:v>
                </c:pt>
                <c:pt idx="49">
                  <c:v>44999</c:v>
                </c:pt>
                <c:pt idx="50">
                  <c:v>45000</c:v>
                </c:pt>
                <c:pt idx="51">
                  <c:v>45001</c:v>
                </c:pt>
                <c:pt idx="52">
                  <c:v>45002</c:v>
                </c:pt>
                <c:pt idx="53">
                  <c:v>45005</c:v>
                </c:pt>
                <c:pt idx="54">
                  <c:v>45006</c:v>
                </c:pt>
                <c:pt idx="55">
                  <c:v>45007</c:v>
                </c:pt>
                <c:pt idx="56">
                  <c:v>45008</c:v>
                </c:pt>
                <c:pt idx="57">
                  <c:v>45009</c:v>
                </c:pt>
                <c:pt idx="58">
                  <c:v>45012</c:v>
                </c:pt>
                <c:pt idx="59">
                  <c:v>45013</c:v>
                </c:pt>
                <c:pt idx="60">
                  <c:v>45014</c:v>
                </c:pt>
                <c:pt idx="61">
                  <c:v>45015</c:v>
                </c:pt>
                <c:pt idx="62">
                  <c:v>45016</c:v>
                </c:pt>
                <c:pt idx="63">
                  <c:v>45019</c:v>
                </c:pt>
                <c:pt idx="64">
                  <c:v>45020</c:v>
                </c:pt>
                <c:pt idx="65">
                  <c:v>45021</c:v>
                </c:pt>
                <c:pt idx="66">
                  <c:v>45022</c:v>
                </c:pt>
                <c:pt idx="67">
                  <c:v>45027</c:v>
                </c:pt>
                <c:pt idx="68">
                  <c:v>45028</c:v>
                </c:pt>
                <c:pt idx="69">
                  <c:v>45029</c:v>
                </c:pt>
                <c:pt idx="70">
                  <c:v>45030</c:v>
                </c:pt>
                <c:pt idx="71">
                  <c:v>45033</c:v>
                </c:pt>
                <c:pt idx="72">
                  <c:v>45034</c:v>
                </c:pt>
                <c:pt idx="73">
                  <c:v>45035</c:v>
                </c:pt>
                <c:pt idx="74">
                  <c:v>45036</c:v>
                </c:pt>
                <c:pt idx="75">
                  <c:v>45037</c:v>
                </c:pt>
                <c:pt idx="76">
                  <c:v>45040</c:v>
                </c:pt>
                <c:pt idx="77">
                  <c:v>45041</c:v>
                </c:pt>
                <c:pt idx="78">
                  <c:v>45042</c:v>
                </c:pt>
                <c:pt idx="79">
                  <c:v>45043</c:v>
                </c:pt>
                <c:pt idx="80">
                  <c:v>45044</c:v>
                </c:pt>
                <c:pt idx="81">
                  <c:v>45048</c:v>
                </c:pt>
                <c:pt idx="82">
                  <c:v>45049</c:v>
                </c:pt>
                <c:pt idx="83">
                  <c:v>45050</c:v>
                </c:pt>
                <c:pt idx="84">
                  <c:v>45051</c:v>
                </c:pt>
                <c:pt idx="85">
                  <c:v>45054</c:v>
                </c:pt>
                <c:pt idx="86">
                  <c:v>45055</c:v>
                </c:pt>
                <c:pt idx="87">
                  <c:v>45056</c:v>
                </c:pt>
                <c:pt idx="88">
                  <c:v>45057</c:v>
                </c:pt>
                <c:pt idx="89">
                  <c:v>45058</c:v>
                </c:pt>
                <c:pt idx="90">
                  <c:v>45061</c:v>
                </c:pt>
                <c:pt idx="91">
                  <c:v>45062</c:v>
                </c:pt>
                <c:pt idx="92">
                  <c:v>45063</c:v>
                </c:pt>
                <c:pt idx="93">
                  <c:v>45064</c:v>
                </c:pt>
                <c:pt idx="94">
                  <c:v>45065</c:v>
                </c:pt>
                <c:pt idx="95">
                  <c:v>45068</c:v>
                </c:pt>
                <c:pt idx="96">
                  <c:v>45069</c:v>
                </c:pt>
                <c:pt idx="97">
                  <c:v>45070</c:v>
                </c:pt>
                <c:pt idx="98">
                  <c:v>45072</c:v>
                </c:pt>
                <c:pt idx="99">
                  <c:v>45075</c:v>
                </c:pt>
                <c:pt idx="100">
                  <c:v>45076</c:v>
                </c:pt>
                <c:pt idx="101">
                  <c:v>45077</c:v>
                </c:pt>
                <c:pt idx="102">
                  <c:v>45078</c:v>
                </c:pt>
                <c:pt idx="103">
                  <c:v>45079</c:v>
                </c:pt>
                <c:pt idx="104">
                  <c:v>45082</c:v>
                </c:pt>
                <c:pt idx="105">
                  <c:v>45083</c:v>
                </c:pt>
                <c:pt idx="106">
                  <c:v>45084</c:v>
                </c:pt>
                <c:pt idx="107">
                  <c:v>45085</c:v>
                </c:pt>
                <c:pt idx="108">
                  <c:v>45086</c:v>
                </c:pt>
                <c:pt idx="109">
                  <c:v>45089</c:v>
                </c:pt>
                <c:pt idx="110">
                  <c:v>45090</c:v>
                </c:pt>
                <c:pt idx="111">
                  <c:v>45091</c:v>
                </c:pt>
                <c:pt idx="112">
                  <c:v>45092</c:v>
                </c:pt>
                <c:pt idx="113">
                  <c:v>45093</c:v>
                </c:pt>
                <c:pt idx="114">
                  <c:v>45094</c:v>
                </c:pt>
                <c:pt idx="115">
                  <c:v>45095</c:v>
                </c:pt>
                <c:pt idx="116">
                  <c:v>45096</c:v>
                </c:pt>
                <c:pt idx="117">
                  <c:v>45097</c:v>
                </c:pt>
                <c:pt idx="118">
                  <c:v>45098</c:v>
                </c:pt>
                <c:pt idx="119">
                  <c:v>45099</c:v>
                </c:pt>
                <c:pt idx="120">
                  <c:v>45100</c:v>
                </c:pt>
                <c:pt idx="121">
                  <c:v>45103</c:v>
                </c:pt>
                <c:pt idx="122">
                  <c:v>45104</c:v>
                </c:pt>
                <c:pt idx="123">
                  <c:v>45105</c:v>
                </c:pt>
                <c:pt idx="124">
                  <c:v>45106</c:v>
                </c:pt>
                <c:pt idx="125">
                  <c:v>45107</c:v>
                </c:pt>
                <c:pt idx="126">
                  <c:v>45110</c:v>
                </c:pt>
                <c:pt idx="127">
                  <c:v>45111</c:v>
                </c:pt>
                <c:pt idx="128">
                  <c:v>45112</c:v>
                </c:pt>
                <c:pt idx="129">
                  <c:v>45113</c:v>
                </c:pt>
                <c:pt idx="130">
                  <c:v>45114</c:v>
                </c:pt>
                <c:pt idx="131">
                  <c:v>45117</c:v>
                </c:pt>
                <c:pt idx="132">
                  <c:v>45118</c:v>
                </c:pt>
                <c:pt idx="133">
                  <c:v>45119</c:v>
                </c:pt>
                <c:pt idx="134">
                  <c:v>45120</c:v>
                </c:pt>
                <c:pt idx="135">
                  <c:v>45121</c:v>
                </c:pt>
                <c:pt idx="136">
                  <c:v>45124</c:v>
                </c:pt>
                <c:pt idx="137">
                  <c:v>45125</c:v>
                </c:pt>
                <c:pt idx="138">
                  <c:v>45126</c:v>
                </c:pt>
                <c:pt idx="139">
                  <c:v>45127</c:v>
                </c:pt>
                <c:pt idx="140">
                  <c:v>45128</c:v>
                </c:pt>
                <c:pt idx="141">
                  <c:v>45131</c:v>
                </c:pt>
                <c:pt idx="142">
                  <c:v>45132</c:v>
                </c:pt>
                <c:pt idx="143">
                  <c:v>45133</c:v>
                </c:pt>
                <c:pt idx="144">
                  <c:v>45134</c:v>
                </c:pt>
                <c:pt idx="145">
                  <c:v>45135</c:v>
                </c:pt>
                <c:pt idx="146">
                  <c:v>45138</c:v>
                </c:pt>
                <c:pt idx="147">
                  <c:v>45139</c:v>
                </c:pt>
                <c:pt idx="148">
                  <c:v>45140</c:v>
                </c:pt>
                <c:pt idx="149">
                  <c:v>45141</c:v>
                </c:pt>
                <c:pt idx="150">
                  <c:v>45142</c:v>
                </c:pt>
                <c:pt idx="151">
                  <c:v>45145</c:v>
                </c:pt>
                <c:pt idx="152">
                  <c:v>45146</c:v>
                </c:pt>
                <c:pt idx="153">
                  <c:v>45147</c:v>
                </c:pt>
                <c:pt idx="154">
                  <c:v>45148</c:v>
                </c:pt>
                <c:pt idx="155">
                  <c:v>45149</c:v>
                </c:pt>
                <c:pt idx="156">
                  <c:v>45154</c:v>
                </c:pt>
                <c:pt idx="157">
                  <c:v>45155</c:v>
                </c:pt>
                <c:pt idx="158">
                  <c:v>45156</c:v>
                </c:pt>
                <c:pt idx="159">
                  <c:v>45159</c:v>
                </c:pt>
                <c:pt idx="160">
                  <c:v>45160</c:v>
                </c:pt>
                <c:pt idx="161">
                  <c:v>45162</c:v>
                </c:pt>
                <c:pt idx="162">
                  <c:v>45163</c:v>
                </c:pt>
                <c:pt idx="163">
                  <c:v>45166</c:v>
                </c:pt>
                <c:pt idx="164">
                  <c:v>45167</c:v>
                </c:pt>
                <c:pt idx="165">
                  <c:v>45168</c:v>
                </c:pt>
                <c:pt idx="166">
                  <c:v>45169</c:v>
                </c:pt>
                <c:pt idx="167">
                  <c:v>45170</c:v>
                </c:pt>
                <c:pt idx="168">
                  <c:v>45173</c:v>
                </c:pt>
                <c:pt idx="169">
                  <c:v>45174</c:v>
                </c:pt>
                <c:pt idx="170">
                  <c:v>45175</c:v>
                </c:pt>
                <c:pt idx="171">
                  <c:v>45176</c:v>
                </c:pt>
                <c:pt idx="172">
                  <c:v>45177</c:v>
                </c:pt>
                <c:pt idx="173">
                  <c:v>45180</c:v>
                </c:pt>
                <c:pt idx="174">
                  <c:v>45181</c:v>
                </c:pt>
                <c:pt idx="175">
                  <c:v>45182</c:v>
                </c:pt>
                <c:pt idx="176">
                  <c:v>45183</c:v>
                </c:pt>
                <c:pt idx="177">
                  <c:v>45184</c:v>
                </c:pt>
                <c:pt idx="178">
                  <c:v>45187</c:v>
                </c:pt>
                <c:pt idx="179">
                  <c:v>45188</c:v>
                </c:pt>
                <c:pt idx="180">
                  <c:v>45189</c:v>
                </c:pt>
                <c:pt idx="181">
                  <c:v>45190</c:v>
                </c:pt>
                <c:pt idx="182">
                  <c:v>45191</c:v>
                </c:pt>
                <c:pt idx="183">
                  <c:v>45194</c:v>
                </c:pt>
                <c:pt idx="184">
                  <c:v>45195</c:v>
                </c:pt>
                <c:pt idx="185">
                  <c:v>45196</c:v>
                </c:pt>
                <c:pt idx="186">
                  <c:v>45197</c:v>
                </c:pt>
                <c:pt idx="187">
                  <c:v>45198</c:v>
                </c:pt>
              </c:numCache>
            </c:numRef>
          </c:cat>
          <c:val>
            <c:numRef>
              <c:f>Sheet2!$E$2:$E$189</c:f>
              <c:numCache>
                <c:formatCode>0.0%</c:formatCode>
                <c:ptCount val="188"/>
                <c:pt idx="0">
                  <c:v>0.45500343671811755</c:v>
                </c:pt>
                <c:pt idx="1">
                  <c:v>0.44878214648375492</c:v>
                </c:pt>
                <c:pt idx="2">
                  <c:v>0.44050871853496804</c:v>
                </c:pt>
                <c:pt idx="3">
                  <c:v>0.50032599940644251</c:v>
                </c:pt>
                <c:pt idx="4">
                  <c:v>0.49110343784548327</c:v>
                </c:pt>
                <c:pt idx="5">
                  <c:v>0.48952481037639856</c:v>
                </c:pt>
                <c:pt idx="6">
                  <c:v>0.48848254732949231</c:v>
                </c:pt>
                <c:pt idx="7">
                  <c:v>0.55224679256422982</c:v>
                </c:pt>
                <c:pt idx="8">
                  <c:v>0.54516886799383568</c:v>
                </c:pt>
                <c:pt idx="9">
                  <c:v>0.53949138283693832</c:v>
                </c:pt>
                <c:pt idx="10">
                  <c:v>0.52305883382431206</c:v>
                </c:pt>
                <c:pt idx="11">
                  <c:v>0.50272484998707656</c:v>
                </c:pt>
                <c:pt idx="12">
                  <c:v>0.48968427496050637</c:v>
                </c:pt>
                <c:pt idx="13">
                  <c:v>0.47332353528536197</c:v>
                </c:pt>
                <c:pt idx="14">
                  <c:v>0.45686352910356409</c:v>
                </c:pt>
                <c:pt idx="15">
                  <c:v>0.43876046861736423</c:v>
                </c:pt>
                <c:pt idx="16">
                  <c:v>0.41150486821613108</c:v>
                </c:pt>
                <c:pt idx="17">
                  <c:v>0.40882049705748635</c:v>
                </c:pt>
                <c:pt idx="18">
                  <c:v>0.40882049705748635</c:v>
                </c:pt>
                <c:pt idx="19">
                  <c:v>0.400231470991532</c:v>
                </c:pt>
                <c:pt idx="20">
                  <c:v>0.38100478141519101</c:v>
                </c:pt>
                <c:pt idx="21">
                  <c:v>0.37225155167344204</c:v>
                </c:pt>
                <c:pt idx="22">
                  <c:v>0.36829773561651646</c:v>
                </c:pt>
                <c:pt idx="23">
                  <c:v>0.36497087648502619</c:v>
                </c:pt>
                <c:pt idx="24">
                  <c:v>0.35379283523602756</c:v>
                </c:pt>
                <c:pt idx="25">
                  <c:v>0.34629645472411147</c:v>
                </c:pt>
                <c:pt idx="26">
                  <c:v>0.322409906917971</c:v>
                </c:pt>
                <c:pt idx="27">
                  <c:v>0.31721099013792153</c:v>
                </c:pt>
                <c:pt idx="28" formatCode="0%">
                  <c:v>0.31131594131026691</c:v>
                </c:pt>
                <c:pt idx="29" formatCode="0%">
                  <c:v>0.30007673998429751</c:v>
                </c:pt>
                <c:pt idx="30" formatCode="0%">
                  <c:v>0.29399814252448458</c:v>
                </c:pt>
                <c:pt idx="31" formatCode="0%">
                  <c:v>0.45884828246290477</c:v>
                </c:pt>
                <c:pt idx="32" formatCode="0%">
                  <c:v>0.45219186870140826</c:v>
                </c:pt>
                <c:pt idx="33" formatCode="0%">
                  <c:v>0.44662162928480659</c:v>
                </c:pt>
                <c:pt idx="34" formatCode="0%">
                  <c:v>0.43490748807046614</c:v>
                </c:pt>
                <c:pt idx="35" formatCode="0%">
                  <c:v>0.42757620401777047</c:v>
                </c:pt>
                <c:pt idx="36" formatCode="0%">
                  <c:v>0.41763329410458477</c:v>
                </c:pt>
                <c:pt idx="37" formatCode="0%">
                  <c:v>0.41365566491972755</c:v>
                </c:pt>
                <c:pt idx="38" formatCode="0%">
                  <c:v>0.41089588615492378</c:v>
                </c:pt>
                <c:pt idx="39" formatCode="0%">
                  <c:v>0.4058647052042299</c:v>
                </c:pt>
                <c:pt idx="40" formatCode="0%">
                  <c:v>0.40034856356165321</c:v>
                </c:pt>
                <c:pt idx="41" formatCode="0%">
                  <c:v>0.39368471283962697</c:v>
                </c:pt>
                <c:pt idx="42" formatCode="0%">
                  <c:v>0.38977479310978569</c:v>
                </c:pt>
                <c:pt idx="43" formatCode="0%">
                  <c:v>0.3834134920001625</c:v>
                </c:pt>
                <c:pt idx="44" formatCode="0%">
                  <c:v>0.38164965874358747</c:v>
                </c:pt>
                <c:pt idx="45" formatCode="0%">
                  <c:v>0.37676782495795907</c:v>
                </c:pt>
                <c:pt idx="46" formatCode="0%">
                  <c:v>0.3756974786216612</c:v>
                </c:pt>
                <c:pt idx="47" formatCode="0%">
                  <c:v>0.37308935988661135</c:v>
                </c:pt>
                <c:pt idx="48" formatCode="0%">
                  <c:v>0.37220109398457779</c:v>
                </c:pt>
                <c:pt idx="49" formatCode="0%">
                  <c:v>0.425725304847488</c:v>
                </c:pt>
                <c:pt idx="50" formatCode="0%">
                  <c:v>0.42452827294137035</c:v>
                </c:pt>
                <c:pt idx="51" formatCode="0%">
                  <c:v>0.4236651031538452</c:v>
                </c:pt>
                <c:pt idx="52" formatCode="0%">
                  <c:v>0.42283708241783796</c:v>
                </c:pt>
                <c:pt idx="53" formatCode="0%">
                  <c:v>0.42159188109193124</c:v>
                </c:pt>
                <c:pt idx="54" formatCode="0%">
                  <c:v>0.42083537031942675</c:v>
                </c:pt>
                <c:pt idx="55" formatCode="0%">
                  <c:v>0.42048217283946304</c:v>
                </c:pt>
                <c:pt idx="56" formatCode="0%">
                  <c:v>0.41942533800884757</c:v>
                </c:pt>
                <c:pt idx="57" formatCode="0%">
                  <c:v>0.41903829809715704</c:v>
                </c:pt>
                <c:pt idx="58" formatCode="0%">
                  <c:v>0.41819569071421103</c:v>
                </c:pt>
                <c:pt idx="59" formatCode="0%">
                  <c:v>0.41771268416633039</c:v>
                </c:pt>
                <c:pt idx="60" formatCode="0%">
                  <c:v>0.39997396048433498</c:v>
                </c:pt>
                <c:pt idx="61" formatCode="0%">
                  <c:v>0.61442338769957916</c:v>
                </c:pt>
                <c:pt idx="62" formatCode="0%">
                  <c:v>0.7206858051379248</c:v>
                </c:pt>
                <c:pt idx="63" formatCode="0%">
                  <c:v>0.71584087892233184</c:v>
                </c:pt>
                <c:pt idx="64" formatCode="0%">
                  <c:v>0.70917747116083496</c:v>
                </c:pt>
                <c:pt idx="65" formatCode="0%">
                  <c:v>0.69363551883941932</c:v>
                </c:pt>
                <c:pt idx="66" formatCode="0%">
                  <c:v>0.69144546171968202</c:v>
                </c:pt>
                <c:pt idx="67" formatCode="0%">
                  <c:v>0.68451693107967437</c:v>
                </c:pt>
                <c:pt idx="68" formatCode="0%">
                  <c:v>0.66786353248701069</c:v>
                </c:pt>
                <c:pt idx="69" formatCode="0%">
                  <c:v>0.66052049222393816</c:v>
                </c:pt>
                <c:pt idx="70" formatCode="0%">
                  <c:v>0.65116889858262639</c:v>
                </c:pt>
                <c:pt idx="71" formatCode="0%">
                  <c:v>0.63440637900637686</c:v>
                </c:pt>
                <c:pt idx="72" formatCode="0%">
                  <c:v>0.61768469080838639</c:v>
                </c:pt>
                <c:pt idx="73" formatCode="0%">
                  <c:v>0.59996368082444529</c:v>
                </c:pt>
                <c:pt idx="74" formatCode="0%">
                  <c:v>0.59935370116935749</c:v>
                </c:pt>
                <c:pt idx="75" formatCode="0%">
                  <c:v>0.59935370116935749</c:v>
                </c:pt>
                <c:pt idx="76" formatCode="0%">
                  <c:v>0.79878510054309326</c:v>
                </c:pt>
                <c:pt idx="77" formatCode="0%">
                  <c:v>0.78048869270980881</c:v>
                </c:pt>
                <c:pt idx="78" formatCode="0%">
                  <c:v>0.76261977001337256</c:v>
                </c:pt>
                <c:pt idx="79" formatCode="0%">
                  <c:v>0.74148185593591354</c:v>
                </c:pt>
                <c:pt idx="80" formatCode="0%">
                  <c:v>0.71846748215586331</c:v>
                </c:pt>
                <c:pt idx="81" formatCode="0%">
                  <c:v>0.88739873515973766</c:v>
                </c:pt>
                <c:pt idx="82" formatCode="0%">
                  <c:v>0.86843053983349128</c:v>
                </c:pt>
                <c:pt idx="83" formatCode="0%">
                  <c:v>0.83664662854584149</c:v>
                </c:pt>
                <c:pt idx="84" formatCode="0%">
                  <c:v>0.82319710191881479</c:v>
                </c:pt>
                <c:pt idx="85" formatCode="0.00%">
                  <c:v>0.7973888074621831</c:v>
                </c:pt>
                <c:pt idx="86" formatCode="0.00%">
                  <c:v>0.77672421979819806</c:v>
                </c:pt>
                <c:pt idx="87" formatCode="0.00%">
                  <c:v>1.0617876523661076</c:v>
                </c:pt>
                <c:pt idx="88" formatCode="0.00%">
                  <c:v>1.0453678962327597</c:v>
                </c:pt>
                <c:pt idx="89" formatCode="0.00%">
                  <c:v>1.023719121385344</c:v>
                </c:pt>
                <c:pt idx="90" formatCode="0.00%">
                  <c:v>0.99416411859022791</c:v>
                </c:pt>
                <c:pt idx="91" formatCode="0.00%">
                  <c:v>0.97531566531989644</c:v>
                </c:pt>
                <c:pt idx="92" formatCode="0.00%">
                  <c:v>0.99316075361123346</c:v>
                </c:pt>
                <c:pt idx="93" formatCode="0.00%">
                  <c:v>0.98889359199083915</c:v>
                </c:pt>
                <c:pt idx="94" formatCode="0.00%">
                  <c:v>0.95462177998749331</c:v>
                </c:pt>
                <c:pt idx="95" formatCode="0.00%">
                  <c:v>1.0793898571105671</c:v>
                </c:pt>
                <c:pt idx="96" formatCode="0.00%">
                  <c:v>1.4155609608908259</c:v>
                </c:pt>
                <c:pt idx="97" formatCode="0.00%">
                  <c:v>0.85380187487165737</c:v>
                </c:pt>
                <c:pt idx="98" formatCode="0.00%">
                  <c:v>0.8118681401054475</c:v>
                </c:pt>
                <c:pt idx="99" formatCode="0.00%">
                  <c:v>0.78084032563326811</c:v>
                </c:pt>
                <c:pt idx="100" formatCode="0.00%">
                  <c:v>0.75957897196548285</c:v>
                </c:pt>
                <c:pt idx="101" formatCode="0.00%">
                  <c:v>0.74617831414166957</c:v>
                </c:pt>
                <c:pt idx="102" formatCode="0.00%">
                  <c:v>0.72336584992784647</c:v>
                </c:pt>
                <c:pt idx="103" formatCode="0.00%">
                  <c:v>0.68538063385292991</c:v>
                </c:pt>
                <c:pt idx="104" formatCode="0.00%">
                  <c:v>0.65014050946438084</c:v>
                </c:pt>
                <c:pt idx="105" formatCode="0.00%">
                  <c:v>0.8050954668059912</c:v>
                </c:pt>
                <c:pt idx="106" formatCode="0.00%">
                  <c:v>0.76929878987039968</c:v>
                </c:pt>
                <c:pt idx="107" formatCode="0.00%">
                  <c:v>0.54051074956076961</c:v>
                </c:pt>
                <c:pt idx="108" formatCode="0.00%">
                  <c:v>0.47454037937407401</c:v>
                </c:pt>
                <c:pt idx="109" formatCode="0.00%">
                  <c:v>0.42936128000179302</c:v>
                </c:pt>
                <c:pt idx="110" formatCode="0.00%">
                  <c:v>0.31077486298732504</c:v>
                </c:pt>
                <c:pt idx="111" formatCode="0.00%">
                  <c:v>0.42171864910501805</c:v>
                </c:pt>
                <c:pt idx="112" formatCode="0.00%">
                  <c:v>0.33825390927583138</c:v>
                </c:pt>
                <c:pt idx="113" formatCode="0.00%">
                  <c:v>0.28851132980432814</c:v>
                </c:pt>
                <c:pt idx="114" formatCode="0.00%">
                  <c:v>0.26613389738357146</c:v>
                </c:pt>
                <c:pt idx="115" formatCode="0.00%">
                  <c:v>0.32541524375976827</c:v>
                </c:pt>
                <c:pt idx="116" formatCode="0.00%">
                  <c:v>0.34061312077127798</c:v>
                </c:pt>
                <c:pt idx="117" formatCode="0.00%">
                  <c:v>0.32541524375976827</c:v>
                </c:pt>
                <c:pt idx="118" formatCode="0.00%">
                  <c:v>0.29934320799522257</c:v>
                </c:pt>
                <c:pt idx="119" formatCode="0.00%">
                  <c:v>0.31568443051644673</c:v>
                </c:pt>
                <c:pt idx="120" formatCode="0.00%">
                  <c:v>0.31190931009998307</c:v>
                </c:pt>
                <c:pt idx="121" formatCode="0.00%">
                  <c:v>0.31151779885577946</c:v>
                </c:pt>
                <c:pt idx="122" formatCode="0.00%">
                  <c:v>0.29512462423038294</c:v>
                </c:pt>
                <c:pt idx="123" formatCode="0.00%">
                  <c:v>0.42256731386998864</c:v>
                </c:pt>
                <c:pt idx="124" formatCode="0.00%">
                  <c:v>0.42872523197655982</c:v>
                </c:pt>
                <c:pt idx="125" formatCode="0.00%">
                  <c:v>0.56799995038151285</c:v>
                </c:pt>
                <c:pt idx="126" formatCode="0.00%">
                  <c:v>0.56002851940137277</c:v>
                </c:pt>
                <c:pt idx="127" formatCode="0.00%">
                  <c:v>0.37643044889199329</c:v>
                </c:pt>
                <c:pt idx="128" formatCode="0.00%">
                  <c:v>0.48259015690974388</c:v>
                </c:pt>
                <c:pt idx="129" formatCode="0.00%">
                  <c:v>0.29329097546730493</c:v>
                </c:pt>
                <c:pt idx="130" formatCode="0.00%">
                  <c:v>0.33306316586505125</c:v>
                </c:pt>
                <c:pt idx="131" formatCode="0.00%">
                  <c:v>0.32406998837239576</c:v>
                </c:pt>
                <c:pt idx="132" formatCode="0.00%">
                  <c:v>0.32137718536201754</c:v>
                </c:pt>
                <c:pt idx="133" formatCode="0.00%">
                  <c:v>0.20027961713960873</c:v>
                </c:pt>
                <c:pt idx="134" formatCode="0.00%">
                  <c:v>0.20282399016410718</c:v>
                </c:pt>
                <c:pt idx="135" formatCode="0.00%">
                  <c:v>0.20359591128840157</c:v>
                </c:pt>
                <c:pt idx="136" formatCode="0.00%">
                  <c:v>0.2285463053845054</c:v>
                </c:pt>
                <c:pt idx="137" formatCode="0.00%">
                  <c:v>0.23046579159494254</c:v>
                </c:pt>
                <c:pt idx="138" formatCode="0.00%">
                  <c:v>0.17366331380399494</c:v>
                </c:pt>
                <c:pt idx="139" formatCode="0.00%">
                  <c:v>0.17838387765479902</c:v>
                </c:pt>
                <c:pt idx="140" formatCode="0.00%">
                  <c:v>0.23416225473862665</c:v>
                </c:pt>
                <c:pt idx="141" formatCode="0.00%">
                  <c:v>0.23797317351924979</c:v>
                </c:pt>
                <c:pt idx="142" formatCode="0.00%">
                  <c:v>0.21652717191959769</c:v>
                </c:pt>
                <c:pt idx="143" formatCode="0.00%">
                  <c:v>0.22075102733967361</c:v>
                </c:pt>
                <c:pt idx="144" formatCode="0.00%">
                  <c:v>0.22100070598260815</c:v>
                </c:pt>
                <c:pt idx="145" formatCode="0.00%">
                  <c:v>0.21758568299882228</c:v>
                </c:pt>
                <c:pt idx="146" formatCode="0.00%">
                  <c:v>0.21767555698970684</c:v>
                </c:pt>
                <c:pt idx="147" formatCode="0.00%">
                  <c:v>0.21899121827644621</c:v>
                </c:pt>
                <c:pt idx="148" formatCode="0.00%">
                  <c:v>0.21082139701930994</c:v>
                </c:pt>
                <c:pt idx="149" formatCode="0.00%">
                  <c:v>0.21289225073217347</c:v>
                </c:pt>
                <c:pt idx="150" formatCode="0.00%">
                  <c:v>0.20715648013889576</c:v>
                </c:pt>
                <c:pt idx="151" formatCode="0.00%">
                  <c:v>0.2080960623514633</c:v>
                </c:pt>
                <c:pt idx="152" formatCode="0.00%">
                  <c:v>0.20942821862108246</c:v>
                </c:pt>
                <c:pt idx="153" formatCode="0.00%">
                  <c:v>0.20620875561057039</c:v>
                </c:pt>
                <c:pt idx="154" formatCode="0.00%">
                  <c:v>0.20692837452839535</c:v>
                </c:pt>
                <c:pt idx="155" formatCode="0.00%">
                  <c:v>0.20726554354387314</c:v>
                </c:pt>
                <c:pt idx="156" formatCode="0.00%">
                  <c:v>0.31662310399689914</c:v>
                </c:pt>
                <c:pt idx="157" formatCode="0.00%">
                  <c:v>0.3165105519198409</c:v>
                </c:pt>
                <c:pt idx="158" formatCode="0.00%">
                  <c:v>0.31182723760011699</c:v>
                </c:pt>
                <c:pt idx="159" formatCode="0.00%">
                  <c:v>0.31253697252584489</c:v>
                </c:pt>
                <c:pt idx="160" formatCode="0.00%">
                  <c:v>0.31337433381549495</c:v>
                </c:pt>
                <c:pt idx="161" formatCode="0.00%">
                  <c:v>0.31312492435853306</c:v>
                </c:pt>
                <c:pt idx="162" formatCode="0.00%">
                  <c:v>0.31383232451448195</c:v>
                </c:pt>
                <c:pt idx="163" formatCode="0.00%">
                  <c:v>0.4222153139025025</c:v>
                </c:pt>
                <c:pt idx="164" formatCode="0.00%">
                  <c:v>0.42059561159219994</c:v>
                </c:pt>
                <c:pt idx="165" formatCode="0.00%">
                  <c:v>0.41162470337150048</c:v>
                </c:pt>
                <c:pt idx="166" formatCode="0.00%">
                  <c:v>0.41055764638778103</c:v>
                </c:pt>
                <c:pt idx="167" formatCode="0.00%">
                  <c:v>0.41002140390798503</c:v>
                </c:pt>
                <c:pt idx="168" formatCode="0.00%">
                  <c:v>0.40988157363519712</c:v>
                </c:pt>
                <c:pt idx="169" formatCode="0.00%">
                  <c:v>0.40985921926681507</c:v>
                </c:pt>
                <c:pt idx="170" formatCode="0.00%">
                  <c:v>0.3984605445119126</c:v>
                </c:pt>
                <c:pt idx="171" formatCode="0.00%">
                  <c:v>0.39846018346119461</c:v>
                </c:pt>
                <c:pt idx="172" formatCode="0.00%">
                  <c:v>0.39833478978865383</c:v>
                </c:pt>
                <c:pt idx="173" formatCode="0.00%">
                  <c:v>0.50077043122065601</c:v>
                </c:pt>
                <c:pt idx="174" formatCode="0.00%">
                  <c:v>0.49080486467516993</c:v>
                </c:pt>
                <c:pt idx="175" formatCode="0.00%">
                  <c:v>0.48551595417607729</c:v>
                </c:pt>
                <c:pt idx="176" formatCode="0.00%">
                  <c:v>0.48477025545323771</c:v>
                </c:pt>
                <c:pt idx="177" formatCode="0.00%">
                  <c:v>0.44937048663442303</c:v>
                </c:pt>
                <c:pt idx="178" formatCode="0.00%">
                  <c:v>0.42141244129820438</c:v>
                </c:pt>
                <c:pt idx="179" formatCode="0.00%">
                  <c:v>0.40084908264597341</c:v>
                </c:pt>
                <c:pt idx="180" formatCode="0.00%">
                  <c:v>0.39569347612394157</c:v>
                </c:pt>
                <c:pt idx="181" formatCode="0.00%">
                  <c:v>0.36729576205115921</c:v>
                </c:pt>
                <c:pt idx="182" formatCode="0.00%">
                  <c:v>0.35375376773847744</c:v>
                </c:pt>
                <c:pt idx="183" formatCode="0.00%">
                  <c:v>0.36695987891892962</c:v>
                </c:pt>
                <c:pt idx="184" formatCode="0.00%">
                  <c:v>0.36120683601140546</c:v>
                </c:pt>
                <c:pt idx="185" formatCode="0.00%">
                  <c:v>0.35169717383728044</c:v>
                </c:pt>
                <c:pt idx="186" formatCode="0.00%">
                  <c:v>0.31899946273993707</c:v>
                </c:pt>
                <c:pt idx="187" formatCode="0.00%">
                  <c:v>0.29876149737761754</c:v>
                </c:pt>
              </c:numCache>
            </c:numRef>
          </c:val>
          <c:extLst>
            <c:ext xmlns:c16="http://schemas.microsoft.com/office/drawing/2014/chart" uri="{C3380CC4-5D6E-409C-BE32-E72D297353CC}">
              <c16:uniqueId val="{00000000-44A6-4595-98E4-7467B4A8B4B6}"/>
            </c:ext>
          </c:extLst>
        </c:ser>
        <c:dLbls>
          <c:showLegendKey val="0"/>
          <c:showVal val="0"/>
          <c:showCatName val="0"/>
          <c:showSerName val="0"/>
          <c:showPercent val="0"/>
          <c:showBubbleSize val="0"/>
        </c:dLbls>
        <c:axId val="698813311"/>
        <c:axId val="698584575"/>
      </c:areaChart>
      <c:lineChart>
        <c:grouping val="standard"/>
        <c:varyColors val="0"/>
        <c:ser>
          <c:idx val="0"/>
          <c:order val="0"/>
          <c:tx>
            <c:strRef>
              <c:f>Sheet2!$B$1</c:f>
              <c:strCache>
                <c:ptCount val="1"/>
                <c:pt idx="0">
                  <c:v>INTERBANK RATE</c:v>
                </c:pt>
              </c:strCache>
            </c:strRef>
          </c:tx>
          <c:spPr>
            <a:ln w="28575" cap="rnd">
              <a:solidFill>
                <a:schemeClr val="accent1"/>
              </a:solidFill>
              <a:round/>
            </a:ln>
            <a:effectLst/>
          </c:spPr>
          <c:marker>
            <c:symbol val="none"/>
          </c:marker>
          <c:cat>
            <c:numRef>
              <c:f>Sheet2!$A$2:$A$189</c:f>
              <c:numCache>
                <c:formatCode>m/d/yyyy</c:formatCode>
                <c:ptCount val="188"/>
                <c:pt idx="0">
                  <c:v>44929</c:v>
                </c:pt>
                <c:pt idx="1">
                  <c:v>44930</c:v>
                </c:pt>
                <c:pt idx="2">
                  <c:v>44931</c:v>
                </c:pt>
                <c:pt idx="3">
                  <c:v>44932</c:v>
                </c:pt>
                <c:pt idx="4">
                  <c:v>44935</c:v>
                </c:pt>
                <c:pt idx="5">
                  <c:v>44936</c:v>
                </c:pt>
                <c:pt idx="6">
                  <c:v>44937</c:v>
                </c:pt>
                <c:pt idx="7">
                  <c:v>44938</c:v>
                </c:pt>
                <c:pt idx="8">
                  <c:v>44939</c:v>
                </c:pt>
                <c:pt idx="9">
                  <c:v>44942</c:v>
                </c:pt>
                <c:pt idx="10">
                  <c:v>44943</c:v>
                </c:pt>
                <c:pt idx="11">
                  <c:v>44944</c:v>
                </c:pt>
                <c:pt idx="12">
                  <c:v>44945</c:v>
                </c:pt>
                <c:pt idx="13">
                  <c:v>44946</c:v>
                </c:pt>
                <c:pt idx="14">
                  <c:v>44949</c:v>
                </c:pt>
                <c:pt idx="15">
                  <c:v>44950</c:v>
                </c:pt>
                <c:pt idx="16">
                  <c:v>44951</c:v>
                </c:pt>
                <c:pt idx="17">
                  <c:v>44952</c:v>
                </c:pt>
                <c:pt idx="18">
                  <c:v>44953</c:v>
                </c:pt>
                <c:pt idx="19">
                  <c:v>44956</c:v>
                </c:pt>
                <c:pt idx="20">
                  <c:v>44957</c:v>
                </c:pt>
                <c:pt idx="21">
                  <c:v>44958</c:v>
                </c:pt>
                <c:pt idx="22">
                  <c:v>44959</c:v>
                </c:pt>
                <c:pt idx="23">
                  <c:v>44960</c:v>
                </c:pt>
                <c:pt idx="24">
                  <c:v>44963</c:v>
                </c:pt>
                <c:pt idx="25">
                  <c:v>44964</c:v>
                </c:pt>
                <c:pt idx="26">
                  <c:v>44965</c:v>
                </c:pt>
                <c:pt idx="27">
                  <c:v>44966</c:v>
                </c:pt>
                <c:pt idx="28">
                  <c:v>44967</c:v>
                </c:pt>
                <c:pt idx="29">
                  <c:v>44970</c:v>
                </c:pt>
                <c:pt idx="30">
                  <c:v>44971</c:v>
                </c:pt>
                <c:pt idx="31">
                  <c:v>44972</c:v>
                </c:pt>
                <c:pt idx="32">
                  <c:v>44973</c:v>
                </c:pt>
                <c:pt idx="33">
                  <c:v>44974</c:v>
                </c:pt>
                <c:pt idx="34">
                  <c:v>44977</c:v>
                </c:pt>
                <c:pt idx="35">
                  <c:v>44979</c:v>
                </c:pt>
                <c:pt idx="36">
                  <c:v>44980</c:v>
                </c:pt>
                <c:pt idx="37">
                  <c:v>44981</c:v>
                </c:pt>
                <c:pt idx="38">
                  <c:v>44984</c:v>
                </c:pt>
                <c:pt idx="39">
                  <c:v>44985</c:v>
                </c:pt>
                <c:pt idx="40">
                  <c:v>44986</c:v>
                </c:pt>
                <c:pt idx="41">
                  <c:v>44987</c:v>
                </c:pt>
                <c:pt idx="42">
                  <c:v>44988</c:v>
                </c:pt>
                <c:pt idx="43">
                  <c:v>44991</c:v>
                </c:pt>
                <c:pt idx="44">
                  <c:v>44992</c:v>
                </c:pt>
                <c:pt idx="45">
                  <c:v>44993</c:v>
                </c:pt>
                <c:pt idx="46">
                  <c:v>44994</c:v>
                </c:pt>
                <c:pt idx="47">
                  <c:v>44995</c:v>
                </c:pt>
                <c:pt idx="48">
                  <c:v>44998</c:v>
                </c:pt>
                <c:pt idx="49">
                  <c:v>44999</c:v>
                </c:pt>
                <c:pt idx="50">
                  <c:v>45000</c:v>
                </c:pt>
                <c:pt idx="51">
                  <c:v>45001</c:v>
                </c:pt>
                <c:pt idx="52">
                  <c:v>45002</c:v>
                </c:pt>
                <c:pt idx="53">
                  <c:v>45005</c:v>
                </c:pt>
                <c:pt idx="54">
                  <c:v>45006</c:v>
                </c:pt>
                <c:pt idx="55">
                  <c:v>45007</c:v>
                </c:pt>
                <c:pt idx="56">
                  <c:v>45008</c:v>
                </c:pt>
                <c:pt idx="57">
                  <c:v>45009</c:v>
                </c:pt>
                <c:pt idx="58">
                  <c:v>45012</c:v>
                </c:pt>
                <c:pt idx="59">
                  <c:v>45013</c:v>
                </c:pt>
                <c:pt idx="60">
                  <c:v>45014</c:v>
                </c:pt>
                <c:pt idx="61">
                  <c:v>45015</c:v>
                </c:pt>
                <c:pt idx="62">
                  <c:v>45016</c:v>
                </c:pt>
                <c:pt idx="63">
                  <c:v>45019</c:v>
                </c:pt>
                <c:pt idx="64">
                  <c:v>45020</c:v>
                </c:pt>
                <c:pt idx="65">
                  <c:v>45021</c:v>
                </c:pt>
                <c:pt idx="66">
                  <c:v>45022</c:v>
                </c:pt>
                <c:pt idx="67">
                  <c:v>45027</c:v>
                </c:pt>
                <c:pt idx="68">
                  <c:v>45028</c:v>
                </c:pt>
                <c:pt idx="69">
                  <c:v>45029</c:v>
                </c:pt>
                <c:pt idx="70">
                  <c:v>45030</c:v>
                </c:pt>
                <c:pt idx="71">
                  <c:v>45033</c:v>
                </c:pt>
                <c:pt idx="72">
                  <c:v>45034</c:v>
                </c:pt>
                <c:pt idx="73">
                  <c:v>45035</c:v>
                </c:pt>
                <c:pt idx="74">
                  <c:v>45036</c:v>
                </c:pt>
                <c:pt idx="75">
                  <c:v>45037</c:v>
                </c:pt>
                <c:pt idx="76">
                  <c:v>45040</c:v>
                </c:pt>
                <c:pt idx="77">
                  <c:v>45041</c:v>
                </c:pt>
                <c:pt idx="78">
                  <c:v>45042</c:v>
                </c:pt>
                <c:pt idx="79">
                  <c:v>45043</c:v>
                </c:pt>
                <c:pt idx="80">
                  <c:v>45044</c:v>
                </c:pt>
                <c:pt idx="81">
                  <c:v>45048</c:v>
                </c:pt>
                <c:pt idx="82">
                  <c:v>45049</c:v>
                </c:pt>
                <c:pt idx="83">
                  <c:v>45050</c:v>
                </c:pt>
                <c:pt idx="84">
                  <c:v>45051</c:v>
                </c:pt>
                <c:pt idx="85">
                  <c:v>45054</c:v>
                </c:pt>
                <c:pt idx="86">
                  <c:v>45055</c:v>
                </c:pt>
                <c:pt idx="87">
                  <c:v>45056</c:v>
                </c:pt>
                <c:pt idx="88">
                  <c:v>45057</c:v>
                </c:pt>
                <c:pt idx="89">
                  <c:v>45058</c:v>
                </c:pt>
                <c:pt idx="90">
                  <c:v>45061</c:v>
                </c:pt>
                <c:pt idx="91">
                  <c:v>45062</c:v>
                </c:pt>
                <c:pt idx="92">
                  <c:v>45063</c:v>
                </c:pt>
                <c:pt idx="93">
                  <c:v>45064</c:v>
                </c:pt>
                <c:pt idx="94">
                  <c:v>45065</c:v>
                </c:pt>
                <c:pt idx="95">
                  <c:v>45068</c:v>
                </c:pt>
                <c:pt idx="96">
                  <c:v>45069</c:v>
                </c:pt>
                <c:pt idx="97">
                  <c:v>45070</c:v>
                </c:pt>
                <c:pt idx="98">
                  <c:v>45072</c:v>
                </c:pt>
                <c:pt idx="99">
                  <c:v>45075</c:v>
                </c:pt>
                <c:pt idx="100">
                  <c:v>45076</c:v>
                </c:pt>
                <c:pt idx="101">
                  <c:v>45077</c:v>
                </c:pt>
                <c:pt idx="102">
                  <c:v>45078</c:v>
                </c:pt>
                <c:pt idx="103">
                  <c:v>45079</c:v>
                </c:pt>
                <c:pt idx="104">
                  <c:v>45082</c:v>
                </c:pt>
                <c:pt idx="105">
                  <c:v>45083</c:v>
                </c:pt>
                <c:pt idx="106">
                  <c:v>45084</c:v>
                </c:pt>
                <c:pt idx="107">
                  <c:v>45085</c:v>
                </c:pt>
                <c:pt idx="108">
                  <c:v>45086</c:v>
                </c:pt>
                <c:pt idx="109">
                  <c:v>45089</c:v>
                </c:pt>
                <c:pt idx="110">
                  <c:v>45090</c:v>
                </c:pt>
                <c:pt idx="111">
                  <c:v>45091</c:v>
                </c:pt>
                <c:pt idx="112">
                  <c:v>45092</c:v>
                </c:pt>
                <c:pt idx="113">
                  <c:v>45093</c:v>
                </c:pt>
                <c:pt idx="114">
                  <c:v>45094</c:v>
                </c:pt>
                <c:pt idx="115">
                  <c:v>45095</c:v>
                </c:pt>
                <c:pt idx="116">
                  <c:v>45096</c:v>
                </c:pt>
                <c:pt idx="117">
                  <c:v>45097</c:v>
                </c:pt>
                <c:pt idx="118">
                  <c:v>45098</c:v>
                </c:pt>
                <c:pt idx="119">
                  <c:v>45099</c:v>
                </c:pt>
                <c:pt idx="120">
                  <c:v>45100</c:v>
                </c:pt>
                <c:pt idx="121">
                  <c:v>45103</c:v>
                </c:pt>
                <c:pt idx="122">
                  <c:v>45104</c:v>
                </c:pt>
                <c:pt idx="123">
                  <c:v>45105</c:v>
                </c:pt>
                <c:pt idx="124">
                  <c:v>45106</c:v>
                </c:pt>
                <c:pt idx="125">
                  <c:v>45107</c:v>
                </c:pt>
                <c:pt idx="126">
                  <c:v>45110</c:v>
                </c:pt>
                <c:pt idx="127">
                  <c:v>45111</c:v>
                </c:pt>
                <c:pt idx="128">
                  <c:v>45112</c:v>
                </c:pt>
                <c:pt idx="129">
                  <c:v>45113</c:v>
                </c:pt>
                <c:pt idx="130">
                  <c:v>45114</c:v>
                </c:pt>
                <c:pt idx="131">
                  <c:v>45117</c:v>
                </c:pt>
                <c:pt idx="132">
                  <c:v>45118</c:v>
                </c:pt>
                <c:pt idx="133">
                  <c:v>45119</c:v>
                </c:pt>
                <c:pt idx="134">
                  <c:v>45120</c:v>
                </c:pt>
                <c:pt idx="135">
                  <c:v>45121</c:v>
                </c:pt>
                <c:pt idx="136">
                  <c:v>45124</c:v>
                </c:pt>
                <c:pt idx="137">
                  <c:v>45125</c:v>
                </c:pt>
                <c:pt idx="138">
                  <c:v>45126</c:v>
                </c:pt>
                <c:pt idx="139">
                  <c:v>45127</c:v>
                </c:pt>
                <c:pt idx="140">
                  <c:v>45128</c:v>
                </c:pt>
                <c:pt idx="141">
                  <c:v>45131</c:v>
                </c:pt>
                <c:pt idx="142">
                  <c:v>45132</c:v>
                </c:pt>
                <c:pt idx="143">
                  <c:v>45133</c:v>
                </c:pt>
                <c:pt idx="144">
                  <c:v>45134</c:v>
                </c:pt>
                <c:pt idx="145">
                  <c:v>45135</c:v>
                </c:pt>
                <c:pt idx="146">
                  <c:v>45138</c:v>
                </c:pt>
                <c:pt idx="147">
                  <c:v>45139</c:v>
                </c:pt>
                <c:pt idx="148">
                  <c:v>45140</c:v>
                </c:pt>
                <c:pt idx="149">
                  <c:v>45141</c:v>
                </c:pt>
                <c:pt idx="150">
                  <c:v>45142</c:v>
                </c:pt>
                <c:pt idx="151">
                  <c:v>45145</c:v>
                </c:pt>
                <c:pt idx="152">
                  <c:v>45146</c:v>
                </c:pt>
                <c:pt idx="153">
                  <c:v>45147</c:v>
                </c:pt>
                <c:pt idx="154">
                  <c:v>45148</c:v>
                </c:pt>
                <c:pt idx="155">
                  <c:v>45149</c:v>
                </c:pt>
                <c:pt idx="156">
                  <c:v>45154</c:v>
                </c:pt>
                <c:pt idx="157">
                  <c:v>45155</c:v>
                </c:pt>
                <c:pt idx="158">
                  <c:v>45156</c:v>
                </c:pt>
                <c:pt idx="159">
                  <c:v>45159</c:v>
                </c:pt>
                <c:pt idx="160">
                  <c:v>45160</c:v>
                </c:pt>
                <c:pt idx="161">
                  <c:v>45162</c:v>
                </c:pt>
                <c:pt idx="162">
                  <c:v>45163</c:v>
                </c:pt>
                <c:pt idx="163">
                  <c:v>45166</c:v>
                </c:pt>
                <c:pt idx="164">
                  <c:v>45167</c:v>
                </c:pt>
                <c:pt idx="165">
                  <c:v>45168</c:v>
                </c:pt>
                <c:pt idx="166">
                  <c:v>45169</c:v>
                </c:pt>
                <c:pt idx="167">
                  <c:v>45170</c:v>
                </c:pt>
                <c:pt idx="168">
                  <c:v>45173</c:v>
                </c:pt>
                <c:pt idx="169">
                  <c:v>45174</c:v>
                </c:pt>
                <c:pt idx="170">
                  <c:v>45175</c:v>
                </c:pt>
                <c:pt idx="171">
                  <c:v>45176</c:v>
                </c:pt>
                <c:pt idx="172">
                  <c:v>45177</c:v>
                </c:pt>
                <c:pt idx="173">
                  <c:v>45180</c:v>
                </c:pt>
                <c:pt idx="174">
                  <c:v>45181</c:v>
                </c:pt>
                <c:pt idx="175">
                  <c:v>45182</c:v>
                </c:pt>
                <c:pt idx="176">
                  <c:v>45183</c:v>
                </c:pt>
                <c:pt idx="177">
                  <c:v>45184</c:v>
                </c:pt>
                <c:pt idx="178">
                  <c:v>45187</c:v>
                </c:pt>
                <c:pt idx="179">
                  <c:v>45188</c:v>
                </c:pt>
                <c:pt idx="180">
                  <c:v>45189</c:v>
                </c:pt>
                <c:pt idx="181">
                  <c:v>45190</c:v>
                </c:pt>
                <c:pt idx="182">
                  <c:v>45191</c:v>
                </c:pt>
                <c:pt idx="183">
                  <c:v>45194</c:v>
                </c:pt>
                <c:pt idx="184">
                  <c:v>45195</c:v>
                </c:pt>
                <c:pt idx="185">
                  <c:v>45196</c:v>
                </c:pt>
                <c:pt idx="186">
                  <c:v>45197</c:v>
                </c:pt>
                <c:pt idx="187">
                  <c:v>45198</c:v>
                </c:pt>
              </c:numCache>
            </c:numRef>
          </c:cat>
          <c:val>
            <c:numRef>
              <c:f>Sheet2!$B$2:$B$189</c:f>
              <c:numCache>
                <c:formatCode>0.00</c:formatCode>
                <c:ptCount val="188"/>
                <c:pt idx="0">
                  <c:v>687.28359999999998</c:v>
                </c:pt>
                <c:pt idx="1">
                  <c:v>690.23490000000004</c:v>
                </c:pt>
                <c:pt idx="2">
                  <c:v>694.19920000000002</c:v>
                </c:pt>
                <c:pt idx="3">
                  <c:v>699.84789999999998</c:v>
                </c:pt>
                <c:pt idx="4">
                  <c:v>704.17650000000003</c:v>
                </c:pt>
                <c:pt idx="5">
                  <c:v>704.92280000000005</c:v>
                </c:pt>
                <c:pt idx="6">
                  <c:v>705.41639999999995</c:v>
                </c:pt>
                <c:pt idx="7">
                  <c:v>708.65020000000004</c:v>
                </c:pt>
                <c:pt idx="8">
                  <c:v>711.8963</c:v>
                </c:pt>
                <c:pt idx="9">
                  <c:v>714.52170000000001</c:v>
                </c:pt>
                <c:pt idx="10">
                  <c:v>722.23080000000004</c:v>
                </c:pt>
                <c:pt idx="11">
                  <c:v>732.00360000000001</c:v>
                </c:pt>
                <c:pt idx="12">
                  <c:v>738.41150000000005</c:v>
                </c:pt>
                <c:pt idx="13">
                  <c:v>746.61130000000003</c:v>
                </c:pt>
                <c:pt idx="14">
                  <c:v>755.04669999999999</c:v>
                </c:pt>
                <c:pt idx="15">
                  <c:v>764.54700000000003</c:v>
                </c:pt>
                <c:pt idx="16">
                  <c:v>779.31010000000003</c:v>
                </c:pt>
                <c:pt idx="17">
                  <c:v>780.79499999999996</c:v>
                </c:pt>
                <c:pt idx="18">
                  <c:v>780.79499999999996</c:v>
                </c:pt>
                <c:pt idx="19">
                  <c:v>785.58439999999996</c:v>
                </c:pt>
                <c:pt idx="20">
                  <c:v>796.52149999999995</c:v>
                </c:pt>
                <c:pt idx="21">
                  <c:v>801.60230000000001</c:v>
                </c:pt>
                <c:pt idx="22">
                  <c:v>803.91859999999997</c:v>
                </c:pt>
                <c:pt idx="23">
                  <c:v>805.87800000000004</c:v>
                </c:pt>
                <c:pt idx="24">
                  <c:v>812.53200000000004</c:v>
                </c:pt>
                <c:pt idx="25">
                  <c:v>817.05629999999996</c:v>
                </c:pt>
                <c:pt idx="26">
                  <c:v>831.81470000000002</c:v>
                </c:pt>
                <c:pt idx="27">
                  <c:v>835.09780000000001</c:v>
                </c:pt>
                <c:pt idx="28">
                  <c:v>838.85199999999998</c:v>
                </c:pt>
                <c:pt idx="29">
                  <c:v>846.10389999999995</c:v>
                </c:pt>
                <c:pt idx="30">
                  <c:v>850.07849999999996</c:v>
                </c:pt>
                <c:pt idx="31">
                  <c:v>856.84029999999996</c:v>
                </c:pt>
                <c:pt idx="32">
                  <c:v>860.76779999999997</c:v>
                </c:pt>
                <c:pt idx="33">
                  <c:v>864.08219999999994</c:v>
                </c:pt>
                <c:pt idx="34">
                  <c:v>871.13630000000001</c:v>
                </c:pt>
                <c:pt idx="35" formatCode="General">
                  <c:v>875.61</c:v>
                </c:pt>
                <c:pt idx="36">
                  <c:v>881.75130000000001</c:v>
                </c:pt>
                <c:pt idx="37">
                  <c:v>884.23230000000001</c:v>
                </c:pt>
                <c:pt idx="38">
                  <c:v>885.96190000000001</c:v>
                </c:pt>
                <c:pt idx="39">
                  <c:v>889.13250000000005</c:v>
                </c:pt>
                <c:pt idx="40">
                  <c:v>892.63490000000002</c:v>
                </c:pt>
                <c:pt idx="41">
                  <c:v>896.90300000000002</c:v>
                </c:pt>
                <c:pt idx="42">
                  <c:v>899.42629999999997</c:v>
                </c:pt>
                <c:pt idx="43">
                  <c:v>903.56209999999999</c:v>
                </c:pt>
                <c:pt idx="44">
                  <c:v>904.71559999999999</c:v>
                </c:pt>
                <c:pt idx="45">
                  <c:v>907.92359999999996</c:v>
                </c:pt>
                <c:pt idx="46" formatCode="General">
                  <c:v>908.63</c:v>
                </c:pt>
                <c:pt idx="47">
                  <c:v>910.35590000000002</c:v>
                </c:pt>
                <c:pt idx="48">
                  <c:v>910.9452</c:v>
                </c:pt>
                <c:pt idx="49">
                  <c:v>911.81659999999999</c:v>
                </c:pt>
                <c:pt idx="50">
                  <c:v>912.58280000000002</c:v>
                </c:pt>
                <c:pt idx="51">
                  <c:v>913.13610000000006</c:v>
                </c:pt>
                <c:pt idx="52">
                  <c:v>913.66750000000002</c:v>
                </c:pt>
                <c:pt idx="53">
                  <c:v>914.46780000000001</c:v>
                </c:pt>
                <c:pt idx="54">
                  <c:v>914.9547</c:v>
                </c:pt>
                <c:pt idx="55">
                  <c:v>915.18219999999997</c:v>
                </c:pt>
                <c:pt idx="56">
                  <c:v>915.86360000000002</c:v>
                </c:pt>
                <c:pt idx="57">
                  <c:v>916.11339999999996</c:v>
                </c:pt>
                <c:pt idx="58">
                  <c:v>916.65769999999998</c:v>
                </c:pt>
                <c:pt idx="59" formatCode="General">
                  <c:v>916.97</c:v>
                </c:pt>
                <c:pt idx="60">
                  <c:v>928.58870000000002</c:v>
                </c:pt>
                <c:pt idx="61">
                  <c:v>929.12429999999995</c:v>
                </c:pt>
                <c:pt idx="62">
                  <c:v>929.86180000000002</c:v>
                </c:pt>
                <c:pt idx="63">
                  <c:v>932.48739999999998</c:v>
                </c:pt>
                <c:pt idx="64">
                  <c:v>936.12279999999998</c:v>
                </c:pt>
                <c:pt idx="65">
                  <c:v>944.7133</c:v>
                </c:pt>
                <c:pt idx="66">
                  <c:v>945.93650000000002</c:v>
                </c:pt>
                <c:pt idx="67">
                  <c:v>949.82719999999995</c:v>
                </c:pt>
                <c:pt idx="68">
                  <c:v>959.31110000000001</c:v>
                </c:pt>
                <c:pt idx="69">
                  <c:v>963.55330000000004</c:v>
                </c:pt>
                <c:pt idx="70">
                  <c:v>969.01049999999998</c:v>
                </c:pt>
                <c:pt idx="71">
                  <c:v>978.94870000000003</c:v>
                </c:pt>
                <c:pt idx="72">
                  <c:v>989.06790000000001</c:v>
                </c:pt>
                <c:pt idx="73">
                  <c:v>1000.0227</c:v>
                </c:pt>
                <c:pt idx="74">
                  <c:v>1000.4041</c:v>
                </c:pt>
                <c:pt idx="75">
                  <c:v>1000.4041</c:v>
                </c:pt>
                <c:pt idx="76">
                  <c:v>1000.6754</c:v>
                </c:pt>
                <c:pt idx="77">
                  <c:v>1010.9584</c:v>
                </c:pt>
                <c:pt idx="78">
                  <c:v>1021.2071999999999</c:v>
                </c:pt>
                <c:pt idx="79">
                  <c:v>1033.6025</c:v>
                </c:pt>
                <c:pt idx="80">
                  <c:v>1047.4449</c:v>
                </c:pt>
                <c:pt idx="81">
                  <c:v>1059.6595</c:v>
                </c:pt>
                <c:pt idx="82">
                  <c:v>1070.4170999999999</c:v>
                </c:pt>
                <c:pt idx="83">
                  <c:v>1088.9411</c:v>
                </c:pt>
                <c:pt idx="84">
                  <c:v>1096.9740999999999</c:v>
                </c:pt>
                <c:pt idx="85">
                  <c:v>1112.7253000000001</c:v>
                </c:pt>
                <c:pt idx="86">
                  <c:v>1125.6670999999999</c:v>
                </c:pt>
                <c:pt idx="87">
                  <c:v>1212.54</c:v>
                </c:pt>
                <c:pt idx="88">
                  <c:v>1222.2739999999999</c:v>
                </c:pt>
                <c:pt idx="89">
                  <c:v>1235.3493000000001</c:v>
                </c:pt>
                <c:pt idx="90">
                  <c:v>1253.6581000000001</c:v>
                </c:pt>
                <c:pt idx="91">
                  <c:v>1265.6205</c:v>
                </c:pt>
                <c:pt idx="92">
                  <c:v>1404.8039000000001</c:v>
                </c:pt>
                <c:pt idx="93">
                  <c:v>1407.8179</c:v>
                </c:pt>
                <c:pt idx="94">
                  <c:v>1432.5021999999999</c:v>
                </c:pt>
                <c:pt idx="95">
                  <c:v>1442.7309</c:v>
                </c:pt>
                <c:pt idx="96">
                  <c:v>1448.9387999999999</c:v>
                </c:pt>
                <c:pt idx="97">
                  <c:v>1888.0119</c:v>
                </c:pt>
                <c:pt idx="98">
                  <c:v>1931.7079000000001</c:v>
                </c:pt>
                <c:pt idx="99">
                  <c:v>1965.3643</c:v>
                </c:pt>
                <c:pt idx="100">
                  <c:v>1989.1122</c:v>
                </c:pt>
                <c:pt idx="101">
                  <c:v>2577.0563999999999</c:v>
                </c:pt>
                <c:pt idx="102">
                  <c:v>2611.1693</c:v>
                </c:pt>
                <c:pt idx="103" formatCode="General">
                  <c:v>2670.02</c:v>
                </c:pt>
                <c:pt idx="104" formatCode="0.000">
                  <c:v>2727.0405000000001</c:v>
                </c:pt>
                <c:pt idx="105">
                  <c:v>2769.9366</c:v>
                </c:pt>
                <c:pt idx="106">
                  <c:v>3673.7718</c:v>
                </c:pt>
                <c:pt idx="107">
                  <c:v>4868.5151999999998</c:v>
                </c:pt>
                <c:pt idx="108">
                  <c:v>5086.3307000000004</c:v>
                </c:pt>
                <c:pt idx="109">
                  <c:v>5247.0989</c:v>
                </c:pt>
                <c:pt idx="110">
                  <c:v>5721.8064000000004</c:v>
                </c:pt>
                <c:pt idx="111">
                  <c:v>5978.6794</c:v>
                </c:pt>
                <c:pt idx="112" formatCode="General">
                  <c:v>6351.56</c:v>
                </c:pt>
                <c:pt idx="113" formatCode="General">
                  <c:v>6596.76</c:v>
                </c:pt>
                <c:pt idx="114" formatCode="General">
                  <c:v>6713.35</c:v>
                </c:pt>
                <c:pt idx="115">
                  <c:v>6790.3248000000003</c:v>
                </c:pt>
                <c:pt idx="116">
                  <c:v>6713.3462</c:v>
                </c:pt>
                <c:pt idx="117">
                  <c:v>6790.3248000000003</c:v>
                </c:pt>
                <c:pt idx="118">
                  <c:v>6926.5763999999999</c:v>
                </c:pt>
                <c:pt idx="119">
                  <c:v>6840.5460999999996</c:v>
                </c:pt>
                <c:pt idx="120">
                  <c:v>6860.2303000000002</c:v>
                </c:pt>
                <c:pt idx="121" formatCode="0.000">
                  <c:v>6862.2781999999997</c:v>
                </c:pt>
                <c:pt idx="122">
                  <c:v>6949.1382000000003</c:v>
                </c:pt>
                <c:pt idx="123">
                  <c:v>6326.5898999999999</c:v>
                </c:pt>
                <c:pt idx="124">
                  <c:v>6299.3217999999997</c:v>
                </c:pt>
                <c:pt idx="125">
                  <c:v>5739.7960999999996</c:v>
                </c:pt>
                <c:pt idx="126">
                  <c:v>5769.1252999999997</c:v>
                </c:pt>
                <c:pt idx="127">
                  <c:v>5812.1352999999999</c:v>
                </c:pt>
                <c:pt idx="128">
                  <c:v>5395.9619000000002</c:v>
                </c:pt>
                <c:pt idx="129">
                  <c:v>5412.5483999999997</c:v>
                </c:pt>
                <c:pt idx="130">
                  <c:v>5251.0640000000003</c:v>
                </c:pt>
                <c:pt idx="131" formatCode="General">
                  <c:v>5286.7295999999997</c:v>
                </c:pt>
                <c:pt idx="132" formatCode="General">
                  <c:v>5297.5033000000003</c:v>
                </c:pt>
                <c:pt idx="133" formatCode="General">
                  <c:v>4998.8352000000004</c:v>
                </c:pt>
                <c:pt idx="134" formatCode="General">
                  <c:v>4988.2610000000004</c:v>
                </c:pt>
                <c:pt idx="135" formatCode="General">
                  <c:v>4985.0618000000004</c:v>
                </c:pt>
                <c:pt idx="136" formatCode="General">
                  <c:v>4883.8208000000004</c:v>
                </c:pt>
                <c:pt idx="137" formatCode="General">
                  <c:v>4876.2021999999997</c:v>
                </c:pt>
                <c:pt idx="138" formatCode="General">
                  <c:v>4771.3854000000001</c:v>
                </c:pt>
                <c:pt idx="139" formatCode="General">
                  <c:v>4752.2713999999996</c:v>
                </c:pt>
                <c:pt idx="140" formatCode="General">
                  <c:v>4537.4908999999998</c:v>
                </c:pt>
                <c:pt idx="141" formatCode="General">
                  <c:v>4523.5228999999999</c:v>
                </c:pt>
                <c:pt idx="142" formatCode="General">
                  <c:v>4521.0663000000004</c:v>
                </c:pt>
                <c:pt idx="143" formatCode="General">
                  <c:v>4505.4232000000002</c:v>
                </c:pt>
                <c:pt idx="144" formatCode="General">
                  <c:v>4504.5019000000002</c:v>
                </c:pt>
                <c:pt idx="145" formatCode="General">
                  <c:v>4517.1359000000002</c:v>
                </c:pt>
                <c:pt idx="146" formatCode="General">
                  <c:v>4516.8024999999998</c:v>
                </c:pt>
                <c:pt idx="147" formatCode="General">
                  <c:v>4511.9274999999998</c:v>
                </c:pt>
                <c:pt idx="148" formatCode="General">
                  <c:v>4542.3710000000001</c:v>
                </c:pt>
                <c:pt idx="149" formatCode="General">
                  <c:v>4534.6154999999999</c:v>
                </c:pt>
                <c:pt idx="150" formatCode="General">
                  <c:v>4556.1616000000004</c:v>
                </c:pt>
                <c:pt idx="151" formatCode="General">
                  <c:v>4552.6180999999997</c:v>
                </c:pt>
                <c:pt idx="152" formatCode="General">
                  <c:v>4547.6035000000002</c:v>
                </c:pt>
                <c:pt idx="153" formatCode="General">
                  <c:v>4559.7413999999999</c:v>
                </c:pt>
                <c:pt idx="154" formatCode="General">
                  <c:v>4557.0227000000004</c:v>
                </c:pt>
                <c:pt idx="155" formatCode="General">
                  <c:v>4555.75</c:v>
                </c:pt>
                <c:pt idx="156" formatCode="General">
                  <c:v>4557.1127999999999</c:v>
                </c:pt>
                <c:pt idx="157" formatCode="General">
                  <c:v>4557.5024000000003</c:v>
                </c:pt>
                <c:pt idx="158" formatCode="General">
                  <c:v>4573.7730000000001</c:v>
                </c:pt>
                <c:pt idx="159" formatCode="General">
                  <c:v>4571.2997999999998</c:v>
                </c:pt>
                <c:pt idx="160" formatCode="General">
                  <c:v>4568.3852999999999</c:v>
                </c:pt>
                <c:pt idx="161" formatCode="General">
                  <c:v>4569.2529999999997</c:v>
                </c:pt>
                <c:pt idx="162" formatCode="General">
                  <c:v>4566.7928000000002</c:v>
                </c:pt>
                <c:pt idx="163" formatCode="General">
                  <c:v>4570.3347000000003</c:v>
                </c:pt>
                <c:pt idx="164" formatCode="General">
                  <c:v>4575.5456000000004</c:v>
                </c:pt>
                <c:pt idx="165" formatCode="General">
                  <c:v>4604.6233000000002</c:v>
                </c:pt>
                <c:pt idx="166" formatCode="General">
                  <c:v>4608.1066000000001</c:v>
                </c:pt>
                <c:pt idx="167" formatCode="General">
                  <c:v>4609.8590999999997</c:v>
                </c:pt>
                <c:pt idx="168" formatCode="General">
                  <c:v>4610.3163000000004</c:v>
                </c:pt>
                <c:pt idx="169" formatCode="General">
                  <c:v>4610.3894</c:v>
                </c:pt>
                <c:pt idx="170" formatCode="General">
                  <c:v>4647.9681</c:v>
                </c:pt>
                <c:pt idx="171" formatCode="General">
                  <c:v>4647.9692999999997</c:v>
                </c:pt>
                <c:pt idx="172" formatCode="General">
                  <c:v>4648.3860999999997</c:v>
                </c:pt>
                <c:pt idx="173" formatCode="General">
                  <c:v>4664.2709999999997</c:v>
                </c:pt>
                <c:pt idx="174" formatCode="General">
                  <c:v>4695.4502000000002</c:v>
                </c:pt>
                <c:pt idx="175" formatCode="General">
                  <c:v>4712.1674999999996</c:v>
                </c:pt>
                <c:pt idx="176" formatCode="General">
                  <c:v>4714.5340999999999</c:v>
                </c:pt>
                <c:pt idx="177" formatCode="General">
                  <c:v>4829.683</c:v>
                </c:pt>
                <c:pt idx="178" formatCode="General">
                  <c:v>4924.6790000000001</c:v>
                </c:pt>
                <c:pt idx="179" formatCode="General">
                  <c:v>4996.9694</c:v>
                </c:pt>
                <c:pt idx="180" formatCode="General">
                  <c:v>5015.4278999999997</c:v>
                </c:pt>
                <c:pt idx="181" formatCode="General">
                  <c:v>5119.5946000000004</c:v>
                </c:pt>
                <c:pt idx="182" formatCode="General">
                  <c:v>5170.8073999999997</c:v>
                </c:pt>
                <c:pt idx="183" formatCode="General">
                  <c:v>5194.0075999999999</c:v>
                </c:pt>
                <c:pt idx="184" formatCode="General">
                  <c:v>5215.9597000000003</c:v>
                </c:pt>
                <c:pt idx="185" formatCode="General">
                  <c:v>5252.6558000000005</c:v>
                </c:pt>
                <c:pt idx="186" formatCode="General">
                  <c:v>5382.8680000000004</c:v>
                </c:pt>
                <c:pt idx="187" formatCode="General">
                  <c:v>5466.7466000000004</c:v>
                </c:pt>
              </c:numCache>
            </c:numRef>
          </c:val>
          <c:smooth val="0"/>
          <c:extLst>
            <c:ext xmlns:c16="http://schemas.microsoft.com/office/drawing/2014/chart" uri="{C3380CC4-5D6E-409C-BE32-E72D297353CC}">
              <c16:uniqueId val="{00000001-44A6-4595-98E4-7467B4A8B4B6}"/>
            </c:ext>
          </c:extLst>
        </c:ser>
        <c:ser>
          <c:idx val="1"/>
          <c:order val="1"/>
          <c:tx>
            <c:strRef>
              <c:f>Sheet2!$C$1</c:f>
              <c:strCache>
                <c:ptCount val="1"/>
                <c:pt idx="0">
                  <c:v>AUCTION RATE</c:v>
                </c:pt>
              </c:strCache>
            </c:strRef>
          </c:tx>
          <c:spPr>
            <a:ln w="28575" cap="rnd">
              <a:solidFill>
                <a:srgbClr val="FFC000">
                  <a:lumMod val="75000"/>
                </a:srgbClr>
              </a:solidFill>
              <a:round/>
            </a:ln>
            <a:effectLst/>
          </c:spPr>
          <c:marker>
            <c:symbol val="none"/>
          </c:marker>
          <c:cat>
            <c:numRef>
              <c:f>Sheet2!$A$2:$A$189</c:f>
              <c:numCache>
                <c:formatCode>m/d/yyyy</c:formatCode>
                <c:ptCount val="188"/>
                <c:pt idx="0">
                  <c:v>44929</c:v>
                </c:pt>
                <c:pt idx="1">
                  <c:v>44930</c:v>
                </c:pt>
                <c:pt idx="2">
                  <c:v>44931</c:v>
                </c:pt>
                <c:pt idx="3">
                  <c:v>44932</c:v>
                </c:pt>
                <c:pt idx="4">
                  <c:v>44935</c:v>
                </c:pt>
                <c:pt idx="5">
                  <c:v>44936</c:v>
                </c:pt>
                <c:pt idx="6">
                  <c:v>44937</c:v>
                </c:pt>
                <c:pt idx="7">
                  <c:v>44938</c:v>
                </c:pt>
                <c:pt idx="8">
                  <c:v>44939</c:v>
                </c:pt>
                <c:pt idx="9">
                  <c:v>44942</c:v>
                </c:pt>
                <c:pt idx="10">
                  <c:v>44943</c:v>
                </c:pt>
                <c:pt idx="11">
                  <c:v>44944</c:v>
                </c:pt>
                <c:pt idx="12">
                  <c:v>44945</c:v>
                </c:pt>
                <c:pt idx="13">
                  <c:v>44946</c:v>
                </c:pt>
                <c:pt idx="14">
                  <c:v>44949</c:v>
                </c:pt>
                <c:pt idx="15">
                  <c:v>44950</c:v>
                </c:pt>
                <c:pt idx="16">
                  <c:v>44951</c:v>
                </c:pt>
                <c:pt idx="17">
                  <c:v>44952</c:v>
                </c:pt>
                <c:pt idx="18">
                  <c:v>44953</c:v>
                </c:pt>
                <c:pt idx="19">
                  <c:v>44956</c:v>
                </c:pt>
                <c:pt idx="20">
                  <c:v>44957</c:v>
                </c:pt>
                <c:pt idx="21">
                  <c:v>44958</c:v>
                </c:pt>
                <c:pt idx="22">
                  <c:v>44959</c:v>
                </c:pt>
                <c:pt idx="23">
                  <c:v>44960</c:v>
                </c:pt>
                <c:pt idx="24">
                  <c:v>44963</c:v>
                </c:pt>
                <c:pt idx="25">
                  <c:v>44964</c:v>
                </c:pt>
                <c:pt idx="26">
                  <c:v>44965</c:v>
                </c:pt>
                <c:pt idx="27">
                  <c:v>44966</c:v>
                </c:pt>
                <c:pt idx="28">
                  <c:v>44967</c:v>
                </c:pt>
                <c:pt idx="29">
                  <c:v>44970</c:v>
                </c:pt>
                <c:pt idx="30">
                  <c:v>44971</c:v>
                </c:pt>
                <c:pt idx="31">
                  <c:v>44972</c:v>
                </c:pt>
                <c:pt idx="32">
                  <c:v>44973</c:v>
                </c:pt>
                <c:pt idx="33">
                  <c:v>44974</c:v>
                </c:pt>
                <c:pt idx="34">
                  <c:v>44977</c:v>
                </c:pt>
                <c:pt idx="35">
                  <c:v>44979</c:v>
                </c:pt>
                <c:pt idx="36">
                  <c:v>44980</c:v>
                </c:pt>
                <c:pt idx="37">
                  <c:v>44981</c:v>
                </c:pt>
                <c:pt idx="38">
                  <c:v>44984</c:v>
                </c:pt>
                <c:pt idx="39">
                  <c:v>44985</c:v>
                </c:pt>
                <c:pt idx="40">
                  <c:v>44986</c:v>
                </c:pt>
                <c:pt idx="41">
                  <c:v>44987</c:v>
                </c:pt>
                <c:pt idx="42">
                  <c:v>44988</c:v>
                </c:pt>
                <c:pt idx="43">
                  <c:v>44991</c:v>
                </c:pt>
                <c:pt idx="44">
                  <c:v>44992</c:v>
                </c:pt>
                <c:pt idx="45">
                  <c:v>44993</c:v>
                </c:pt>
                <c:pt idx="46">
                  <c:v>44994</c:v>
                </c:pt>
                <c:pt idx="47">
                  <c:v>44995</c:v>
                </c:pt>
                <c:pt idx="48">
                  <c:v>44998</c:v>
                </c:pt>
                <c:pt idx="49">
                  <c:v>44999</c:v>
                </c:pt>
                <c:pt idx="50">
                  <c:v>45000</c:v>
                </c:pt>
                <c:pt idx="51">
                  <c:v>45001</c:v>
                </c:pt>
                <c:pt idx="52">
                  <c:v>45002</c:v>
                </c:pt>
                <c:pt idx="53">
                  <c:v>45005</c:v>
                </c:pt>
                <c:pt idx="54">
                  <c:v>45006</c:v>
                </c:pt>
                <c:pt idx="55">
                  <c:v>45007</c:v>
                </c:pt>
                <c:pt idx="56">
                  <c:v>45008</c:v>
                </c:pt>
                <c:pt idx="57">
                  <c:v>45009</c:v>
                </c:pt>
                <c:pt idx="58">
                  <c:v>45012</c:v>
                </c:pt>
                <c:pt idx="59">
                  <c:v>45013</c:v>
                </c:pt>
                <c:pt idx="60">
                  <c:v>45014</c:v>
                </c:pt>
                <c:pt idx="61">
                  <c:v>45015</c:v>
                </c:pt>
                <c:pt idx="62">
                  <c:v>45016</c:v>
                </c:pt>
                <c:pt idx="63">
                  <c:v>45019</c:v>
                </c:pt>
                <c:pt idx="64">
                  <c:v>45020</c:v>
                </c:pt>
                <c:pt idx="65">
                  <c:v>45021</c:v>
                </c:pt>
                <c:pt idx="66">
                  <c:v>45022</c:v>
                </c:pt>
                <c:pt idx="67">
                  <c:v>45027</c:v>
                </c:pt>
                <c:pt idx="68">
                  <c:v>45028</c:v>
                </c:pt>
                <c:pt idx="69">
                  <c:v>45029</c:v>
                </c:pt>
                <c:pt idx="70">
                  <c:v>45030</c:v>
                </c:pt>
                <c:pt idx="71">
                  <c:v>45033</c:v>
                </c:pt>
                <c:pt idx="72">
                  <c:v>45034</c:v>
                </c:pt>
                <c:pt idx="73">
                  <c:v>45035</c:v>
                </c:pt>
                <c:pt idx="74">
                  <c:v>45036</c:v>
                </c:pt>
                <c:pt idx="75">
                  <c:v>45037</c:v>
                </c:pt>
                <c:pt idx="76">
                  <c:v>45040</c:v>
                </c:pt>
                <c:pt idx="77">
                  <c:v>45041</c:v>
                </c:pt>
                <c:pt idx="78">
                  <c:v>45042</c:v>
                </c:pt>
                <c:pt idx="79">
                  <c:v>45043</c:v>
                </c:pt>
                <c:pt idx="80">
                  <c:v>45044</c:v>
                </c:pt>
                <c:pt idx="81">
                  <c:v>45048</c:v>
                </c:pt>
                <c:pt idx="82">
                  <c:v>45049</c:v>
                </c:pt>
                <c:pt idx="83">
                  <c:v>45050</c:v>
                </c:pt>
                <c:pt idx="84">
                  <c:v>45051</c:v>
                </c:pt>
                <c:pt idx="85">
                  <c:v>45054</c:v>
                </c:pt>
                <c:pt idx="86">
                  <c:v>45055</c:v>
                </c:pt>
                <c:pt idx="87">
                  <c:v>45056</c:v>
                </c:pt>
                <c:pt idx="88">
                  <c:v>45057</c:v>
                </c:pt>
                <c:pt idx="89">
                  <c:v>45058</c:v>
                </c:pt>
                <c:pt idx="90">
                  <c:v>45061</c:v>
                </c:pt>
                <c:pt idx="91">
                  <c:v>45062</c:v>
                </c:pt>
                <c:pt idx="92">
                  <c:v>45063</c:v>
                </c:pt>
                <c:pt idx="93">
                  <c:v>45064</c:v>
                </c:pt>
                <c:pt idx="94">
                  <c:v>45065</c:v>
                </c:pt>
                <c:pt idx="95">
                  <c:v>45068</c:v>
                </c:pt>
                <c:pt idx="96">
                  <c:v>45069</c:v>
                </c:pt>
                <c:pt idx="97">
                  <c:v>45070</c:v>
                </c:pt>
                <c:pt idx="98">
                  <c:v>45072</c:v>
                </c:pt>
                <c:pt idx="99">
                  <c:v>45075</c:v>
                </c:pt>
                <c:pt idx="100">
                  <c:v>45076</c:v>
                </c:pt>
                <c:pt idx="101">
                  <c:v>45077</c:v>
                </c:pt>
                <c:pt idx="102">
                  <c:v>45078</c:v>
                </c:pt>
                <c:pt idx="103">
                  <c:v>45079</c:v>
                </c:pt>
                <c:pt idx="104">
                  <c:v>45082</c:v>
                </c:pt>
                <c:pt idx="105">
                  <c:v>45083</c:v>
                </c:pt>
                <c:pt idx="106">
                  <c:v>45084</c:v>
                </c:pt>
                <c:pt idx="107">
                  <c:v>45085</c:v>
                </c:pt>
                <c:pt idx="108">
                  <c:v>45086</c:v>
                </c:pt>
                <c:pt idx="109">
                  <c:v>45089</c:v>
                </c:pt>
                <c:pt idx="110">
                  <c:v>45090</c:v>
                </c:pt>
                <c:pt idx="111">
                  <c:v>45091</c:v>
                </c:pt>
                <c:pt idx="112">
                  <c:v>45092</c:v>
                </c:pt>
                <c:pt idx="113">
                  <c:v>45093</c:v>
                </c:pt>
                <c:pt idx="114">
                  <c:v>45094</c:v>
                </c:pt>
                <c:pt idx="115">
                  <c:v>45095</c:v>
                </c:pt>
                <c:pt idx="116">
                  <c:v>45096</c:v>
                </c:pt>
                <c:pt idx="117">
                  <c:v>45097</c:v>
                </c:pt>
                <c:pt idx="118">
                  <c:v>45098</c:v>
                </c:pt>
                <c:pt idx="119">
                  <c:v>45099</c:v>
                </c:pt>
                <c:pt idx="120">
                  <c:v>45100</c:v>
                </c:pt>
                <c:pt idx="121">
                  <c:v>45103</c:v>
                </c:pt>
                <c:pt idx="122">
                  <c:v>45104</c:v>
                </c:pt>
                <c:pt idx="123">
                  <c:v>45105</c:v>
                </c:pt>
                <c:pt idx="124">
                  <c:v>45106</c:v>
                </c:pt>
                <c:pt idx="125">
                  <c:v>45107</c:v>
                </c:pt>
                <c:pt idx="126">
                  <c:v>45110</c:v>
                </c:pt>
                <c:pt idx="127">
                  <c:v>45111</c:v>
                </c:pt>
                <c:pt idx="128">
                  <c:v>45112</c:v>
                </c:pt>
                <c:pt idx="129">
                  <c:v>45113</c:v>
                </c:pt>
                <c:pt idx="130">
                  <c:v>45114</c:v>
                </c:pt>
                <c:pt idx="131">
                  <c:v>45117</c:v>
                </c:pt>
                <c:pt idx="132">
                  <c:v>45118</c:v>
                </c:pt>
                <c:pt idx="133">
                  <c:v>45119</c:v>
                </c:pt>
                <c:pt idx="134">
                  <c:v>45120</c:v>
                </c:pt>
                <c:pt idx="135">
                  <c:v>45121</c:v>
                </c:pt>
                <c:pt idx="136">
                  <c:v>45124</c:v>
                </c:pt>
                <c:pt idx="137">
                  <c:v>45125</c:v>
                </c:pt>
                <c:pt idx="138">
                  <c:v>45126</c:v>
                </c:pt>
                <c:pt idx="139">
                  <c:v>45127</c:v>
                </c:pt>
                <c:pt idx="140">
                  <c:v>45128</c:v>
                </c:pt>
                <c:pt idx="141">
                  <c:v>45131</c:v>
                </c:pt>
                <c:pt idx="142">
                  <c:v>45132</c:v>
                </c:pt>
                <c:pt idx="143">
                  <c:v>45133</c:v>
                </c:pt>
                <c:pt idx="144">
                  <c:v>45134</c:v>
                </c:pt>
                <c:pt idx="145">
                  <c:v>45135</c:v>
                </c:pt>
                <c:pt idx="146">
                  <c:v>45138</c:v>
                </c:pt>
                <c:pt idx="147">
                  <c:v>45139</c:v>
                </c:pt>
                <c:pt idx="148">
                  <c:v>45140</c:v>
                </c:pt>
                <c:pt idx="149">
                  <c:v>45141</c:v>
                </c:pt>
                <c:pt idx="150">
                  <c:v>45142</c:v>
                </c:pt>
                <c:pt idx="151">
                  <c:v>45145</c:v>
                </c:pt>
                <c:pt idx="152">
                  <c:v>45146</c:v>
                </c:pt>
                <c:pt idx="153">
                  <c:v>45147</c:v>
                </c:pt>
                <c:pt idx="154">
                  <c:v>45148</c:v>
                </c:pt>
                <c:pt idx="155">
                  <c:v>45149</c:v>
                </c:pt>
                <c:pt idx="156">
                  <c:v>45154</c:v>
                </c:pt>
                <c:pt idx="157">
                  <c:v>45155</c:v>
                </c:pt>
                <c:pt idx="158">
                  <c:v>45156</c:v>
                </c:pt>
                <c:pt idx="159">
                  <c:v>45159</c:v>
                </c:pt>
                <c:pt idx="160">
                  <c:v>45160</c:v>
                </c:pt>
                <c:pt idx="161">
                  <c:v>45162</c:v>
                </c:pt>
                <c:pt idx="162">
                  <c:v>45163</c:v>
                </c:pt>
                <c:pt idx="163">
                  <c:v>45166</c:v>
                </c:pt>
                <c:pt idx="164">
                  <c:v>45167</c:v>
                </c:pt>
                <c:pt idx="165">
                  <c:v>45168</c:v>
                </c:pt>
                <c:pt idx="166">
                  <c:v>45169</c:v>
                </c:pt>
                <c:pt idx="167">
                  <c:v>45170</c:v>
                </c:pt>
                <c:pt idx="168">
                  <c:v>45173</c:v>
                </c:pt>
                <c:pt idx="169">
                  <c:v>45174</c:v>
                </c:pt>
                <c:pt idx="170">
                  <c:v>45175</c:v>
                </c:pt>
                <c:pt idx="171">
                  <c:v>45176</c:v>
                </c:pt>
                <c:pt idx="172">
                  <c:v>45177</c:v>
                </c:pt>
                <c:pt idx="173">
                  <c:v>45180</c:v>
                </c:pt>
                <c:pt idx="174">
                  <c:v>45181</c:v>
                </c:pt>
                <c:pt idx="175">
                  <c:v>45182</c:v>
                </c:pt>
                <c:pt idx="176">
                  <c:v>45183</c:v>
                </c:pt>
                <c:pt idx="177">
                  <c:v>45184</c:v>
                </c:pt>
                <c:pt idx="178">
                  <c:v>45187</c:v>
                </c:pt>
                <c:pt idx="179">
                  <c:v>45188</c:v>
                </c:pt>
                <c:pt idx="180">
                  <c:v>45189</c:v>
                </c:pt>
                <c:pt idx="181">
                  <c:v>45190</c:v>
                </c:pt>
                <c:pt idx="182">
                  <c:v>45191</c:v>
                </c:pt>
                <c:pt idx="183">
                  <c:v>45194</c:v>
                </c:pt>
                <c:pt idx="184">
                  <c:v>45195</c:v>
                </c:pt>
                <c:pt idx="185">
                  <c:v>45196</c:v>
                </c:pt>
                <c:pt idx="186">
                  <c:v>45197</c:v>
                </c:pt>
                <c:pt idx="187">
                  <c:v>45198</c:v>
                </c:pt>
              </c:numCache>
            </c:numRef>
          </c:cat>
          <c:val>
            <c:numRef>
              <c:f>Sheet2!$C$2:$C$189</c:f>
              <c:numCache>
                <c:formatCode>0.00</c:formatCode>
                <c:ptCount val="188"/>
                <c:pt idx="0">
                  <c:v>671.44659999999999</c:v>
                </c:pt>
                <c:pt idx="1">
                  <c:v>671.44659999999999</c:v>
                </c:pt>
                <c:pt idx="2">
                  <c:v>671.44659999999999</c:v>
                </c:pt>
                <c:pt idx="3">
                  <c:v>671.44659999999999</c:v>
                </c:pt>
                <c:pt idx="4">
                  <c:v>705.41639999999995</c:v>
                </c:pt>
                <c:pt idx="5">
                  <c:v>705.41639999999995</c:v>
                </c:pt>
                <c:pt idx="6">
                  <c:v>705.41639999999995</c:v>
                </c:pt>
                <c:pt idx="7">
                  <c:v>705.41639999999995</c:v>
                </c:pt>
                <c:pt idx="8">
                  <c:v>705.41639999999995</c:v>
                </c:pt>
                <c:pt idx="9">
                  <c:v>732.00360000000001</c:v>
                </c:pt>
                <c:pt idx="10">
                  <c:v>732.00360000000001</c:v>
                </c:pt>
                <c:pt idx="11">
                  <c:v>732.00360000000001</c:v>
                </c:pt>
                <c:pt idx="12">
                  <c:v>732.00360000000001</c:v>
                </c:pt>
                <c:pt idx="13">
                  <c:v>732.00360000000001</c:v>
                </c:pt>
                <c:pt idx="14">
                  <c:v>779.31010000000003</c:v>
                </c:pt>
                <c:pt idx="15">
                  <c:v>779.31010000000003</c:v>
                </c:pt>
                <c:pt idx="16">
                  <c:v>779.31010000000003</c:v>
                </c:pt>
                <c:pt idx="17">
                  <c:v>779.31010000000003</c:v>
                </c:pt>
                <c:pt idx="18">
                  <c:v>779.31010000000003</c:v>
                </c:pt>
                <c:pt idx="19">
                  <c:v>779.31010000000003</c:v>
                </c:pt>
                <c:pt idx="20">
                  <c:v>779.31010000000003</c:v>
                </c:pt>
                <c:pt idx="21">
                  <c:v>779.31010000000003</c:v>
                </c:pt>
                <c:pt idx="22">
                  <c:v>779.31010000000003</c:v>
                </c:pt>
                <c:pt idx="23">
                  <c:v>779.31010000000003</c:v>
                </c:pt>
                <c:pt idx="24">
                  <c:v>779.31010000000003</c:v>
                </c:pt>
                <c:pt idx="25" formatCode="General">
                  <c:v>831.81470000000002</c:v>
                </c:pt>
                <c:pt idx="26" formatCode="General">
                  <c:v>831.81470000000002</c:v>
                </c:pt>
                <c:pt idx="27" formatCode="General">
                  <c:v>831.81470000000002</c:v>
                </c:pt>
                <c:pt idx="28" formatCode="General">
                  <c:v>831.81470000000002</c:v>
                </c:pt>
                <c:pt idx="29" formatCode="General">
                  <c:v>831.81470000000002</c:v>
                </c:pt>
                <c:pt idx="30" formatCode="General">
                  <c:v>831.81470000000002</c:v>
                </c:pt>
                <c:pt idx="31" formatCode="General">
                  <c:v>831.81470000000002</c:v>
                </c:pt>
                <c:pt idx="32" formatCode="General">
                  <c:v>831.81470000000002</c:v>
                </c:pt>
                <c:pt idx="33" formatCode="General">
                  <c:v>831.81470000000002</c:v>
                </c:pt>
                <c:pt idx="34" formatCode="General">
                  <c:v>831.81470000000002</c:v>
                </c:pt>
                <c:pt idx="35" formatCode="General">
                  <c:v>881.75130000000001</c:v>
                </c:pt>
                <c:pt idx="36" formatCode="General">
                  <c:v>881.75130000000001</c:v>
                </c:pt>
                <c:pt idx="37" formatCode="General">
                  <c:v>881.75130000000001</c:v>
                </c:pt>
                <c:pt idx="38" formatCode="General">
                  <c:v>881.75130000000001</c:v>
                </c:pt>
                <c:pt idx="39" formatCode="General">
                  <c:v>892.63490000000002</c:v>
                </c:pt>
                <c:pt idx="40" formatCode="General">
                  <c:v>892.63490000000002</c:v>
                </c:pt>
                <c:pt idx="41" formatCode="General">
                  <c:v>892.63490000000002</c:v>
                </c:pt>
                <c:pt idx="42" formatCode="General">
                  <c:v>892.63490000000002</c:v>
                </c:pt>
                <c:pt idx="43" formatCode="General">
                  <c:v>892.63490000000002</c:v>
                </c:pt>
                <c:pt idx="44" formatCode="General">
                  <c:v>907.92359999999996</c:v>
                </c:pt>
                <c:pt idx="45" formatCode="General">
                  <c:v>907.92359999999996</c:v>
                </c:pt>
                <c:pt idx="46" formatCode="General">
                  <c:v>907.92359999999996</c:v>
                </c:pt>
                <c:pt idx="47" formatCode="General">
                  <c:v>907.92359999999996</c:v>
                </c:pt>
                <c:pt idx="48" formatCode="General">
                  <c:v>907.92359999999996</c:v>
                </c:pt>
                <c:pt idx="49" formatCode="General">
                  <c:v>912.58280000000002</c:v>
                </c:pt>
                <c:pt idx="50" formatCode="General">
                  <c:v>912.58280000000002</c:v>
                </c:pt>
                <c:pt idx="51" formatCode="General">
                  <c:v>912.58280000000002</c:v>
                </c:pt>
                <c:pt idx="52" formatCode="General">
                  <c:v>912.58280000000002</c:v>
                </c:pt>
                <c:pt idx="53" formatCode="General">
                  <c:v>912.58280000000002</c:v>
                </c:pt>
                <c:pt idx="54" formatCode="General">
                  <c:v>915.18219999999997</c:v>
                </c:pt>
                <c:pt idx="55" formatCode="General">
                  <c:v>915.18219999999997</c:v>
                </c:pt>
                <c:pt idx="56" formatCode="General">
                  <c:v>915.18219999999997</c:v>
                </c:pt>
                <c:pt idx="57" formatCode="General">
                  <c:v>915.18219999999997</c:v>
                </c:pt>
                <c:pt idx="58" formatCode="General">
                  <c:v>915.18219999999997</c:v>
                </c:pt>
                <c:pt idx="59" formatCode="General">
                  <c:v>928.58870000000002</c:v>
                </c:pt>
                <c:pt idx="60" formatCode="General">
                  <c:v>928.58870000000002</c:v>
                </c:pt>
                <c:pt idx="61" formatCode="General">
                  <c:v>928.58870000000002</c:v>
                </c:pt>
                <c:pt idx="62" formatCode="General">
                  <c:v>928.58870000000002</c:v>
                </c:pt>
                <c:pt idx="63" formatCode="General">
                  <c:v>928.58870000000002</c:v>
                </c:pt>
                <c:pt idx="64" formatCode="General">
                  <c:v>944.7133</c:v>
                </c:pt>
                <c:pt idx="65" formatCode="General">
                  <c:v>944.7133</c:v>
                </c:pt>
                <c:pt idx="66" formatCode="General">
                  <c:v>944.7133</c:v>
                </c:pt>
                <c:pt idx="67" formatCode="General">
                  <c:v>959.31110000000001</c:v>
                </c:pt>
                <c:pt idx="68" formatCode="General">
                  <c:v>959.31110000000001</c:v>
                </c:pt>
                <c:pt idx="69" formatCode="General">
                  <c:v>959.31110000000001</c:v>
                </c:pt>
                <c:pt idx="70" formatCode="General">
                  <c:v>959.31110000000001</c:v>
                </c:pt>
                <c:pt idx="71" formatCode="General">
                  <c:v>959.31110000000001</c:v>
                </c:pt>
                <c:pt idx="72" formatCode="General">
                  <c:v>959.31110000000001</c:v>
                </c:pt>
                <c:pt idx="73" formatCode="General">
                  <c:v>1000.0227</c:v>
                </c:pt>
                <c:pt idx="74" formatCode="General">
                  <c:v>1000.0227</c:v>
                </c:pt>
                <c:pt idx="75" formatCode="General">
                  <c:v>1000.0227</c:v>
                </c:pt>
                <c:pt idx="76" formatCode="General">
                  <c:v>1000.0227</c:v>
                </c:pt>
                <c:pt idx="77" formatCode="General">
                  <c:v>1021.21</c:v>
                </c:pt>
                <c:pt idx="78" formatCode="General">
                  <c:v>1021.21</c:v>
                </c:pt>
                <c:pt idx="79" formatCode="General">
                  <c:v>1021.21</c:v>
                </c:pt>
                <c:pt idx="80" formatCode="General">
                  <c:v>1021.21</c:v>
                </c:pt>
                <c:pt idx="81" formatCode="General">
                  <c:v>1070.42</c:v>
                </c:pt>
                <c:pt idx="82" formatCode="General">
                  <c:v>1070.42</c:v>
                </c:pt>
                <c:pt idx="83" formatCode="General">
                  <c:v>1070.42</c:v>
                </c:pt>
                <c:pt idx="84" formatCode="General">
                  <c:v>1070.42</c:v>
                </c:pt>
                <c:pt idx="85" formatCode="General">
                  <c:v>1070.42</c:v>
                </c:pt>
                <c:pt idx="86" formatCode="General">
                  <c:v>1212.54</c:v>
                </c:pt>
                <c:pt idx="87" formatCode="General">
                  <c:v>1212.54</c:v>
                </c:pt>
                <c:pt idx="88" formatCode="General">
                  <c:v>1212.54</c:v>
                </c:pt>
                <c:pt idx="89" formatCode="General">
                  <c:v>1212.54</c:v>
                </c:pt>
                <c:pt idx="90" formatCode="General">
                  <c:v>1212.54</c:v>
                </c:pt>
                <c:pt idx="91" formatCode="#,##0.00">
                  <c:v>1404.8</c:v>
                </c:pt>
                <c:pt idx="92" formatCode="#,##0.00">
                  <c:v>1404.8</c:v>
                </c:pt>
                <c:pt idx="93" formatCode="#,##0.00">
                  <c:v>1404.8</c:v>
                </c:pt>
                <c:pt idx="94" formatCode="#,##0.00">
                  <c:v>1404.8</c:v>
                </c:pt>
                <c:pt idx="95" formatCode="#,##0.00">
                  <c:v>1404.8</c:v>
                </c:pt>
                <c:pt idx="96" formatCode="General">
                  <c:v>1888.19</c:v>
                </c:pt>
                <c:pt idx="97" formatCode="General">
                  <c:v>1888.19</c:v>
                </c:pt>
                <c:pt idx="98" formatCode="General">
                  <c:v>1888.19</c:v>
                </c:pt>
                <c:pt idx="99" formatCode="General">
                  <c:v>1888.19</c:v>
                </c:pt>
                <c:pt idx="100" formatCode="General">
                  <c:v>2577.06</c:v>
                </c:pt>
                <c:pt idx="101" formatCode="General">
                  <c:v>2577.06</c:v>
                </c:pt>
                <c:pt idx="102" formatCode="General">
                  <c:v>2577.06</c:v>
                </c:pt>
                <c:pt idx="103" formatCode="General">
                  <c:v>2577.06</c:v>
                </c:pt>
                <c:pt idx="104" formatCode="General">
                  <c:v>2577.06</c:v>
                </c:pt>
                <c:pt idx="105" formatCode="General">
                  <c:v>3673.77</c:v>
                </c:pt>
                <c:pt idx="106" formatCode="General">
                  <c:v>3673.77</c:v>
                </c:pt>
                <c:pt idx="107" formatCode="General">
                  <c:v>3673.77</c:v>
                </c:pt>
                <c:pt idx="108" formatCode="General">
                  <c:v>3673.77</c:v>
                </c:pt>
                <c:pt idx="109" formatCode="General">
                  <c:v>3673.77</c:v>
                </c:pt>
                <c:pt idx="110" formatCode="General">
                  <c:v>5978.68</c:v>
                </c:pt>
                <c:pt idx="111" formatCode="General">
                  <c:v>5978.68</c:v>
                </c:pt>
                <c:pt idx="112" formatCode="General">
                  <c:v>5978.68</c:v>
                </c:pt>
                <c:pt idx="113" formatCode="General">
                  <c:v>5978.68</c:v>
                </c:pt>
                <c:pt idx="114" formatCode="General">
                  <c:v>5978.68</c:v>
                </c:pt>
                <c:pt idx="115" formatCode="General">
                  <c:v>5978.68</c:v>
                </c:pt>
                <c:pt idx="116" formatCode="General">
                  <c:v>5978.68</c:v>
                </c:pt>
                <c:pt idx="117" formatCode="General">
                  <c:v>6926.58</c:v>
                </c:pt>
                <c:pt idx="118" formatCode="General">
                  <c:v>6926.58</c:v>
                </c:pt>
                <c:pt idx="119" formatCode="General">
                  <c:v>6926.58</c:v>
                </c:pt>
                <c:pt idx="120" formatCode="General">
                  <c:v>6926.58</c:v>
                </c:pt>
                <c:pt idx="121" formatCode="General">
                  <c:v>6926.58</c:v>
                </c:pt>
                <c:pt idx="122" formatCode="General">
                  <c:v>6326.59</c:v>
                </c:pt>
                <c:pt idx="123" formatCode="General">
                  <c:v>6326.59</c:v>
                </c:pt>
                <c:pt idx="124" formatCode="General">
                  <c:v>5739.8</c:v>
                </c:pt>
                <c:pt idx="125" formatCode="General">
                  <c:v>5739.8</c:v>
                </c:pt>
                <c:pt idx="126" formatCode="General">
                  <c:v>5739.8</c:v>
                </c:pt>
                <c:pt idx="127">
                  <c:v>5395.9619000000002</c:v>
                </c:pt>
                <c:pt idx="128">
                  <c:v>5395.9619000000002</c:v>
                </c:pt>
                <c:pt idx="129" formatCode="General">
                  <c:v>5251.0640000000003</c:v>
                </c:pt>
                <c:pt idx="130" formatCode="General">
                  <c:v>5251.0640000000003</c:v>
                </c:pt>
                <c:pt idx="131" formatCode="General">
                  <c:v>5251.0640000000003</c:v>
                </c:pt>
                <c:pt idx="132" formatCode="General">
                  <c:v>4998.8352000000004</c:v>
                </c:pt>
                <c:pt idx="133" formatCode="General">
                  <c:v>4998.8352000000004</c:v>
                </c:pt>
                <c:pt idx="134" formatCode="General">
                  <c:v>4998.8352000000004</c:v>
                </c:pt>
                <c:pt idx="135" formatCode="General">
                  <c:v>4883.8208000000004</c:v>
                </c:pt>
                <c:pt idx="136" formatCode="General">
                  <c:v>4883.8208000000004</c:v>
                </c:pt>
                <c:pt idx="137" formatCode="0.0000">
                  <c:v>4771.3854000000001</c:v>
                </c:pt>
                <c:pt idx="138" formatCode="0.0000">
                  <c:v>4771.3854000000001</c:v>
                </c:pt>
                <c:pt idx="139" formatCode="0.0000">
                  <c:v>4537.4908999999998</c:v>
                </c:pt>
                <c:pt idx="140" formatCode="0.0000">
                  <c:v>4537.4908999999998</c:v>
                </c:pt>
                <c:pt idx="141" formatCode="0.0000">
                  <c:v>4537.4908999999998</c:v>
                </c:pt>
                <c:pt idx="142" formatCode="General">
                  <c:v>4505.4232000000002</c:v>
                </c:pt>
                <c:pt idx="143" formatCode="General">
                  <c:v>4505.4232000000002</c:v>
                </c:pt>
                <c:pt idx="144" formatCode="#,##0.00">
                  <c:v>4517.1359000000002</c:v>
                </c:pt>
                <c:pt idx="145" formatCode="#,##0.00">
                  <c:v>4517.1359000000002</c:v>
                </c:pt>
                <c:pt idx="146" formatCode="#,##0.00">
                  <c:v>4517.1359000000002</c:v>
                </c:pt>
                <c:pt idx="147" formatCode="General">
                  <c:v>4542.37</c:v>
                </c:pt>
                <c:pt idx="148" formatCode="General">
                  <c:v>4542.37</c:v>
                </c:pt>
                <c:pt idx="149" formatCode="General">
                  <c:v>4556.16</c:v>
                </c:pt>
                <c:pt idx="150" formatCode="General">
                  <c:v>4556.16</c:v>
                </c:pt>
                <c:pt idx="151" formatCode="General">
                  <c:v>4556.16</c:v>
                </c:pt>
                <c:pt idx="152" formatCode="General">
                  <c:v>4559.74</c:v>
                </c:pt>
                <c:pt idx="153" formatCode="General">
                  <c:v>4559.74</c:v>
                </c:pt>
                <c:pt idx="154" formatCode="General">
                  <c:v>4559.74</c:v>
                </c:pt>
                <c:pt idx="155" formatCode="General">
                  <c:v>4559.74</c:v>
                </c:pt>
                <c:pt idx="156" formatCode="General">
                  <c:v>4577.5024000000003</c:v>
                </c:pt>
                <c:pt idx="157" formatCode="General">
                  <c:v>4577.5024000000003</c:v>
                </c:pt>
                <c:pt idx="158" formatCode="General">
                  <c:v>4577.5024000000003</c:v>
                </c:pt>
                <c:pt idx="159" formatCode="General">
                  <c:v>4577.5024000000003</c:v>
                </c:pt>
                <c:pt idx="160" formatCode="General">
                  <c:v>4577.5024000000003</c:v>
                </c:pt>
                <c:pt idx="161" formatCode="General">
                  <c:v>4577.5024000000003</c:v>
                </c:pt>
                <c:pt idx="162" formatCode="General">
                  <c:v>4577.5024000000003</c:v>
                </c:pt>
                <c:pt idx="163" formatCode="General">
                  <c:v>4577.5024000000003</c:v>
                </c:pt>
                <c:pt idx="164" formatCode="General">
                  <c:v>4604.62</c:v>
                </c:pt>
                <c:pt idx="165" formatCode="General">
                  <c:v>4604.62</c:v>
                </c:pt>
                <c:pt idx="166" formatCode="General">
                  <c:v>4604.62</c:v>
                </c:pt>
                <c:pt idx="167" formatCode="General">
                  <c:v>4604.62</c:v>
                </c:pt>
                <c:pt idx="168" formatCode="General">
                  <c:v>4604.62</c:v>
                </c:pt>
                <c:pt idx="169" formatCode="General">
                  <c:v>4647.9681</c:v>
                </c:pt>
                <c:pt idx="170" formatCode="General">
                  <c:v>4647.9681</c:v>
                </c:pt>
                <c:pt idx="171" formatCode="General">
                  <c:v>4647.9681</c:v>
                </c:pt>
                <c:pt idx="172" formatCode="General">
                  <c:v>4647.9681</c:v>
                </c:pt>
                <c:pt idx="173" formatCode="General">
                  <c:v>4647.9681</c:v>
                </c:pt>
                <c:pt idx="174" formatCode="General">
                  <c:v>4712.1674999999996</c:v>
                </c:pt>
                <c:pt idx="175" formatCode="General">
                  <c:v>4712.1674999999996</c:v>
                </c:pt>
                <c:pt idx="176" formatCode="General">
                  <c:v>4712.1674999999996</c:v>
                </c:pt>
                <c:pt idx="177" formatCode="General">
                  <c:v>4712.1674999999996</c:v>
                </c:pt>
                <c:pt idx="178" formatCode="General">
                  <c:v>4712.1674999999996</c:v>
                </c:pt>
                <c:pt idx="179" formatCode="#,##0.00">
                  <c:v>5015.4278999999997</c:v>
                </c:pt>
                <c:pt idx="180" formatCode="#,##0.00">
                  <c:v>5015.4278999999997</c:v>
                </c:pt>
                <c:pt idx="181" formatCode="#,##0.00">
                  <c:v>5015.4278999999997</c:v>
                </c:pt>
                <c:pt idx="182" formatCode="#,##0.00">
                  <c:v>5015.4278999999997</c:v>
                </c:pt>
                <c:pt idx="183" formatCode="#,##0.00">
                  <c:v>5015.4278999999997</c:v>
                </c:pt>
                <c:pt idx="184" formatCode="General">
                  <c:v>5252.66</c:v>
                </c:pt>
                <c:pt idx="185" formatCode="General">
                  <c:v>5252.66</c:v>
                </c:pt>
                <c:pt idx="186" formatCode="General">
                  <c:v>5252.66</c:v>
                </c:pt>
                <c:pt idx="187" formatCode="General">
                  <c:v>5252.66</c:v>
                </c:pt>
              </c:numCache>
            </c:numRef>
          </c:val>
          <c:smooth val="0"/>
          <c:extLst>
            <c:ext xmlns:c16="http://schemas.microsoft.com/office/drawing/2014/chart" uri="{C3380CC4-5D6E-409C-BE32-E72D297353CC}">
              <c16:uniqueId val="{00000002-44A6-4595-98E4-7467B4A8B4B6}"/>
            </c:ext>
          </c:extLst>
        </c:ser>
        <c:ser>
          <c:idx val="2"/>
          <c:order val="2"/>
          <c:tx>
            <c:strRef>
              <c:f>Sheet2!$D$1</c:f>
              <c:strCache>
                <c:ptCount val="1"/>
                <c:pt idx="0">
                  <c:v>PARALLEL RATES (Transfer)</c:v>
                </c:pt>
              </c:strCache>
            </c:strRef>
          </c:tx>
          <c:spPr>
            <a:ln w="28575" cap="rnd">
              <a:solidFill>
                <a:sysClr val="windowText" lastClr="000000"/>
              </a:solidFill>
              <a:round/>
            </a:ln>
            <a:effectLst/>
          </c:spPr>
          <c:marker>
            <c:symbol val="none"/>
          </c:marker>
          <c:cat>
            <c:numRef>
              <c:f>Sheet2!$A$2:$A$189</c:f>
              <c:numCache>
                <c:formatCode>m/d/yyyy</c:formatCode>
                <c:ptCount val="188"/>
                <c:pt idx="0">
                  <c:v>44929</c:v>
                </c:pt>
                <c:pt idx="1">
                  <c:v>44930</c:v>
                </c:pt>
                <c:pt idx="2">
                  <c:v>44931</c:v>
                </c:pt>
                <c:pt idx="3">
                  <c:v>44932</c:v>
                </c:pt>
                <c:pt idx="4">
                  <c:v>44935</c:v>
                </c:pt>
                <c:pt idx="5">
                  <c:v>44936</c:v>
                </c:pt>
                <c:pt idx="6">
                  <c:v>44937</c:v>
                </c:pt>
                <c:pt idx="7">
                  <c:v>44938</c:v>
                </c:pt>
                <c:pt idx="8">
                  <c:v>44939</c:v>
                </c:pt>
                <c:pt idx="9">
                  <c:v>44942</c:v>
                </c:pt>
                <c:pt idx="10">
                  <c:v>44943</c:v>
                </c:pt>
                <c:pt idx="11">
                  <c:v>44944</c:v>
                </c:pt>
                <c:pt idx="12">
                  <c:v>44945</c:v>
                </c:pt>
                <c:pt idx="13">
                  <c:v>44946</c:v>
                </c:pt>
                <c:pt idx="14">
                  <c:v>44949</c:v>
                </c:pt>
                <c:pt idx="15">
                  <c:v>44950</c:v>
                </c:pt>
                <c:pt idx="16">
                  <c:v>44951</c:v>
                </c:pt>
                <c:pt idx="17">
                  <c:v>44952</c:v>
                </c:pt>
                <c:pt idx="18">
                  <c:v>44953</c:v>
                </c:pt>
                <c:pt idx="19">
                  <c:v>44956</c:v>
                </c:pt>
                <c:pt idx="20">
                  <c:v>44957</c:v>
                </c:pt>
                <c:pt idx="21">
                  <c:v>44958</c:v>
                </c:pt>
                <c:pt idx="22">
                  <c:v>44959</c:v>
                </c:pt>
                <c:pt idx="23">
                  <c:v>44960</c:v>
                </c:pt>
                <c:pt idx="24">
                  <c:v>44963</c:v>
                </c:pt>
                <c:pt idx="25">
                  <c:v>44964</c:v>
                </c:pt>
                <c:pt idx="26">
                  <c:v>44965</c:v>
                </c:pt>
                <c:pt idx="27">
                  <c:v>44966</c:v>
                </c:pt>
                <c:pt idx="28">
                  <c:v>44967</c:v>
                </c:pt>
                <c:pt idx="29">
                  <c:v>44970</c:v>
                </c:pt>
                <c:pt idx="30">
                  <c:v>44971</c:v>
                </c:pt>
                <c:pt idx="31">
                  <c:v>44972</c:v>
                </c:pt>
                <c:pt idx="32">
                  <c:v>44973</c:v>
                </c:pt>
                <c:pt idx="33">
                  <c:v>44974</c:v>
                </c:pt>
                <c:pt idx="34">
                  <c:v>44977</c:v>
                </c:pt>
                <c:pt idx="35">
                  <c:v>44979</c:v>
                </c:pt>
                <c:pt idx="36">
                  <c:v>44980</c:v>
                </c:pt>
                <c:pt idx="37">
                  <c:v>44981</c:v>
                </c:pt>
                <c:pt idx="38">
                  <c:v>44984</c:v>
                </c:pt>
                <c:pt idx="39">
                  <c:v>44985</c:v>
                </c:pt>
                <c:pt idx="40">
                  <c:v>44986</c:v>
                </c:pt>
                <c:pt idx="41">
                  <c:v>44987</c:v>
                </c:pt>
                <c:pt idx="42">
                  <c:v>44988</c:v>
                </c:pt>
                <c:pt idx="43">
                  <c:v>44991</c:v>
                </c:pt>
                <c:pt idx="44">
                  <c:v>44992</c:v>
                </c:pt>
                <c:pt idx="45">
                  <c:v>44993</c:v>
                </c:pt>
                <c:pt idx="46">
                  <c:v>44994</c:v>
                </c:pt>
                <c:pt idx="47">
                  <c:v>44995</c:v>
                </c:pt>
                <c:pt idx="48">
                  <c:v>44998</c:v>
                </c:pt>
                <c:pt idx="49">
                  <c:v>44999</c:v>
                </c:pt>
                <c:pt idx="50">
                  <c:v>45000</c:v>
                </c:pt>
                <c:pt idx="51">
                  <c:v>45001</c:v>
                </c:pt>
                <c:pt idx="52">
                  <c:v>45002</c:v>
                </c:pt>
                <c:pt idx="53">
                  <c:v>45005</c:v>
                </c:pt>
                <c:pt idx="54">
                  <c:v>45006</c:v>
                </c:pt>
                <c:pt idx="55">
                  <c:v>45007</c:v>
                </c:pt>
                <c:pt idx="56">
                  <c:v>45008</c:v>
                </c:pt>
                <c:pt idx="57">
                  <c:v>45009</c:v>
                </c:pt>
                <c:pt idx="58">
                  <c:v>45012</c:v>
                </c:pt>
                <c:pt idx="59">
                  <c:v>45013</c:v>
                </c:pt>
                <c:pt idx="60">
                  <c:v>45014</c:v>
                </c:pt>
                <c:pt idx="61">
                  <c:v>45015</c:v>
                </c:pt>
                <c:pt idx="62">
                  <c:v>45016</c:v>
                </c:pt>
                <c:pt idx="63">
                  <c:v>45019</c:v>
                </c:pt>
                <c:pt idx="64">
                  <c:v>45020</c:v>
                </c:pt>
                <c:pt idx="65">
                  <c:v>45021</c:v>
                </c:pt>
                <c:pt idx="66">
                  <c:v>45022</c:v>
                </c:pt>
                <c:pt idx="67">
                  <c:v>45027</c:v>
                </c:pt>
                <c:pt idx="68">
                  <c:v>45028</c:v>
                </c:pt>
                <c:pt idx="69">
                  <c:v>45029</c:v>
                </c:pt>
                <c:pt idx="70">
                  <c:v>45030</c:v>
                </c:pt>
                <c:pt idx="71">
                  <c:v>45033</c:v>
                </c:pt>
                <c:pt idx="72">
                  <c:v>45034</c:v>
                </c:pt>
                <c:pt idx="73">
                  <c:v>45035</c:v>
                </c:pt>
                <c:pt idx="74">
                  <c:v>45036</c:v>
                </c:pt>
                <c:pt idx="75">
                  <c:v>45037</c:v>
                </c:pt>
                <c:pt idx="76">
                  <c:v>45040</c:v>
                </c:pt>
                <c:pt idx="77">
                  <c:v>45041</c:v>
                </c:pt>
                <c:pt idx="78">
                  <c:v>45042</c:v>
                </c:pt>
                <c:pt idx="79">
                  <c:v>45043</c:v>
                </c:pt>
                <c:pt idx="80">
                  <c:v>45044</c:v>
                </c:pt>
                <c:pt idx="81">
                  <c:v>45048</c:v>
                </c:pt>
                <c:pt idx="82">
                  <c:v>45049</c:v>
                </c:pt>
                <c:pt idx="83">
                  <c:v>45050</c:v>
                </c:pt>
                <c:pt idx="84">
                  <c:v>45051</c:v>
                </c:pt>
                <c:pt idx="85">
                  <c:v>45054</c:v>
                </c:pt>
                <c:pt idx="86">
                  <c:v>45055</c:v>
                </c:pt>
                <c:pt idx="87">
                  <c:v>45056</c:v>
                </c:pt>
                <c:pt idx="88">
                  <c:v>45057</c:v>
                </c:pt>
                <c:pt idx="89">
                  <c:v>45058</c:v>
                </c:pt>
                <c:pt idx="90">
                  <c:v>45061</c:v>
                </c:pt>
                <c:pt idx="91">
                  <c:v>45062</c:v>
                </c:pt>
                <c:pt idx="92">
                  <c:v>45063</c:v>
                </c:pt>
                <c:pt idx="93">
                  <c:v>45064</c:v>
                </c:pt>
                <c:pt idx="94">
                  <c:v>45065</c:v>
                </c:pt>
                <c:pt idx="95">
                  <c:v>45068</c:v>
                </c:pt>
                <c:pt idx="96">
                  <c:v>45069</c:v>
                </c:pt>
                <c:pt idx="97">
                  <c:v>45070</c:v>
                </c:pt>
                <c:pt idx="98">
                  <c:v>45072</c:v>
                </c:pt>
                <c:pt idx="99">
                  <c:v>45075</c:v>
                </c:pt>
                <c:pt idx="100">
                  <c:v>45076</c:v>
                </c:pt>
                <c:pt idx="101">
                  <c:v>45077</c:v>
                </c:pt>
                <c:pt idx="102">
                  <c:v>45078</c:v>
                </c:pt>
                <c:pt idx="103">
                  <c:v>45079</c:v>
                </c:pt>
                <c:pt idx="104">
                  <c:v>45082</c:v>
                </c:pt>
                <c:pt idx="105">
                  <c:v>45083</c:v>
                </c:pt>
                <c:pt idx="106">
                  <c:v>45084</c:v>
                </c:pt>
                <c:pt idx="107">
                  <c:v>45085</c:v>
                </c:pt>
                <c:pt idx="108">
                  <c:v>45086</c:v>
                </c:pt>
                <c:pt idx="109">
                  <c:v>45089</c:v>
                </c:pt>
                <c:pt idx="110">
                  <c:v>45090</c:v>
                </c:pt>
                <c:pt idx="111">
                  <c:v>45091</c:v>
                </c:pt>
                <c:pt idx="112">
                  <c:v>45092</c:v>
                </c:pt>
                <c:pt idx="113">
                  <c:v>45093</c:v>
                </c:pt>
                <c:pt idx="114">
                  <c:v>45094</c:v>
                </c:pt>
                <c:pt idx="115">
                  <c:v>45095</c:v>
                </c:pt>
                <c:pt idx="116">
                  <c:v>45096</c:v>
                </c:pt>
                <c:pt idx="117">
                  <c:v>45097</c:v>
                </c:pt>
                <c:pt idx="118">
                  <c:v>45098</c:v>
                </c:pt>
                <c:pt idx="119">
                  <c:v>45099</c:v>
                </c:pt>
                <c:pt idx="120">
                  <c:v>45100</c:v>
                </c:pt>
                <c:pt idx="121">
                  <c:v>45103</c:v>
                </c:pt>
                <c:pt idx="122">
                  <c:v>45104</c:v>
                </c:pt>
                <c:pt idx="123">
                  <c:v>45105</c:v>
                </c:pt>
                <c:pt idx="124">
                  <c:v>45106</c:v>
                </c:pt>
                <c:pt idx="125">
                  <c:v>45107</c:v>
                </c:pt>
                <c:pt idx="126">
                  <c:v>45110</c:v>
                </c:pt>
                <c:pt idx="127">
                  <c:v>45111</c:v>
                </c:pt>
                <c:pt idx="128">
                  <c:v>45112</c:v>
                </c:pt>
                <c:pt idx="129">
                  <c:v>45113</c:v>
                </c:pt>
                <c:pt idx="130">
                  <c:v>45114</c:v>
                </c:pt>
                <c:pt idx="131">
                  <c:v>45117</c:v>
                </c:pt>
                <c:pt idx="132">
                  <c:v>45118</c:v>
                </c:pt>
                <c:pt idx="133">
                  <c:v>45119</c:v>
                </c:pt>
                <c:pt idx="134">
                  <c:v>45120</c:v>
                </c:pt>
                <c:pt idx="135">
                  <c:v>45121</c:v>
                </c:pt>
                <c:pt idx="136">
                  <c:v>45124</c:v>
                </c:pt>
                <c:pt idx="137">
                  <c:v>45125</c:v>
                </c:pt>
                <c:pt idx="138">
                  <c:v>45126</c:v>
                </c:pt>
                <c:pt idx="139">
                  <c:v>45127</c:v>
                </c:pt>
                <c:pt idx="140">
                  <c:v>45128</c:v>
                </c:pt>
                <c:pt idx="141">
                  <c:v>45131</c:v>
                </c:pt>
                <c:pt idx="142">
                  <c:v>45132</c:v>
                </c:pt>
                <c:pt idx="143">
                  <c:v>45133</c:v>
                </c:pt>
                <c:pt idx="144">
                  <c:v>45134</c:v>
                </c:pt>
                <c:pt idx="145">
                  <c:v>45135</c:v>
                </c:pt>
                <c:pt idx="146">
                  <c:v>45138</c:v>
                </c:pt>
                <c:pt idx="147">
                  <c:v>45139</c:v>
                </c:pt>
                <c:pt idx="148">
                  <c:v>45140</c:v>
                </c:pt>
                <c:pt idx="149">
                  <c:v>45141</c:v>
                </c:pt>
                <c:pt idx="150">
                  <c:v>45142</c:v>
                </c:pt>
                <c:pt idx="151">
                  <c:v>45145</c:v>
                </c:pt>
                <c:pt idx="152">
                  <c:v>45146</c:v>
                </c:pt>
                <c:pt idx="153">
                  <c:v>45147</c:v>
                </c:pt>
                <c:pt idx="154">
                  <c:v>45148</c:v>
                </c:pt>
                <c:pt idx="155">
                  <c:v>45149</c:v>
                </c:pt>
                <c:pt idx="156">
                  <c:v>45154</c:v>
                </c:pt>
                <c:pt idx="157">
                  <c:v>45155</c:v>
                </c:pt>
                <c:pt idx="158">
                  <c:v>45156</c:v>
                </c:pt>
                <c:pt idx="159">
                  <c:v>45159</c:v>
                </c:pt>
                <c:pt idx="160">
                  <c:v>45160</c:v>
                </c:pt>
                <c:pt idx="161">
                  <c:v>45162</c:v>
                </c:pt>
                <c:pt idx="162">
                  <c:v>45163</c:v>
                </c:pt>
                <c:pt idx="163">
                  <c:v>45166</c:v>
                </c:pt>
                <c:pt idx="164">
                  <c:v>45167</c:v>
                </c:pt>
                <c:pt idx="165">
                  <c:v>45168</c:v>
                </c:pt>
                <c:pt idx="166">
                  <c:v>45169</c:v>
                </c:pt>
                <c:pt idx="167">
                  <c:v>45170</c:v>
                </c:pt>
                <c:pt idx="168">
                  <c:v>45173</c:v>
                </c:pt>
                <c:pt idx="169">
                  <c:v>45174</c:v>
                </c:pt>
                <c:pt idx="170">
                  <c:v>45175</c:v>
                </c:pt>
                <c:pt idx="171">
                  <c:v>45176</c:v>
                </c:pt>
                <c:pt idx="172">
                  <c:v>45177</c:v>
                </c:pt>
                <c:pt idx="173">
                  <c:v>45180</c:v>
                </c:pt>
                <c:pt idx="174">
                  <c:v>45181</c:v>
                </c:pt>
                <c:pt idx="175">
                  <c:v>45182</c:v>
                </c:pt>
                <c:pt idx="176">
                  <c:v>45183</c:v>
                </c:pt>
                <c:pt idx="177">
                  <c:v>45184</c:v>
                </c:pt>
                <c:pt idx="178">
                  <c:v>45187</c:v>
                </c:pt>
                <c:pt idx="179">
                  <c:v>45188</c:v>
                </c:pt>
                <c:pt idx="180">
                  <c:v>45189</c:v>
                </c:pt>
                <c:pt idx="181">
                  <c:v>45190</c:v>
                </c:pt>
                <c:pt idx="182">
                  <c:v>45191</c:v>
                </c:pt>
                <c:pt idx="183">
                  <c:v>45194</c:v>
                </c:pt>
                <c:pt idx="184">
                  <c:v>45195</c:v>
                </c:pt>
                <c:pt idx="185">
                  <c:v>45196</c:v>
                </c:pt>
                <c:pt idx="186">
                  <c:v>45197</c:v>
                </c:pt>
                <c:pt idx="187">
                  <c:v>45198</c:v>
                </c:pt>
              </c:numCache>
            </c:numRef>
          </c:cat>
          <c:val>
            <c:numRef>
              <c:f>Sheet2!$D$2:$D$189</c:f>
              <c:numCache>
                <c:formatCode>0.00</c:formatCode>
                <c:ptCount val="188"/>
                <c:pt idx="0">
                  <c:v>1000</c:v>
                </c:pt>
                <c:pt idx="1">
                  <c:v>1000</c:v>
                </c:pt>
                <c:pt idx="2">
                  <c:v>1000</c:v>
                </c:pt>
                <c:pt idx="3">
                  <c:v>1050</c:v>
                </c:pt>
                <c:pt idx="4">
                  <c:v>1050</c:v>
                </c:pt>
                <c:pt idx="5">
                  <c:v>1050</c:v>
                </c:pt>
                <c:pt idx="6">
                  <c:v>1050</c:v>
                </c:pt>
                <c:pt idx="7">
                  <c:v>1100</c:v>
                </c:pt>
                <c:pt idx="8">
                  <c:v>1100</c:v>
                </c:pt>
                <c:pt idx="9">
                  <c:v>1100</c:v>
                </c:pt>
                <c:pt idx="10">
                  <c:v>1100</c:v>
                </c:pt>
                <c:pt idx="11">
                  <c:v>1100</c:v>
                </c:pt>
                <c:pt idx="12">
                  <c:v>1100</c:v>
                </c:pt>
                <c:pt idx="13">
                  <c:v>1100</c:v>
                </c:pt>
                <c:pt idx="14">
                  <c:v>1100</c:v>
                </c:pt>
                <c:pt idx="15">
                  <c:v>1100</c:v>
                </c:pt>
                <c:pt idx="16">
                  <c:v>1100</c:v>
                </c:pt>
                <c:pt idx="17">
                  <c:v>1100</c:v>
                </c:pt>
                <c:pt idx="18">
                  <c:v>1100</c:v>
                </c:pt>
                <c:pt idx="19">
                  <c:v>1100</c:v>
                </c:pt>
                <c:pt idx="20">
                  <c:v>1100</c:v>
                </c:pt>
                <c:pt idx="21">
                  <c:v>1100</c:v>
                </c:pt>
                <c:pt idx="22">
                  <c:v>1100</c:v>
                </c:pt>
                <c:pt idx="23">
                  <c:v>1100</c:v>
                </c:pt>
                <c:pt idx="24">
                  <c:v>1100</c:v>
                </c:pt>
                <c:pt idx="25">
                  <c:v>1100</c:v>
                </c:pt>
                <c:pt idx="26">
                  <c:v>1100</c:v>
                </c:pt>
                <c:pt idx="27">
                  <c:v>1100</c:v>
                </c:pt>
                <c:pt idx="28">
                  <c:v>1100</c:v>
                </c:pt>
                <c:pt idx="29">
                  <c:v>1100</c:v>
                </c:pt>
                <c:pt idx="30">
                  <c:v>1100</c:v>
                </c:pt>
                <c:pt idx="31">
                  <c:v>1250</c:v>
                </c:pt>
                <c:pt idx="32">
                  <c:v>1250</c:v>
                </c:pt>
                <c:pt idx="33">
                  <c:v>1250</c:v>
                </c:pt>
                <c:pt idx="34">
                  <c:v>1250</c:v>
                </c:pt>
                <c:pt idx="35">
                  <c:v>1250</c:v>
                </c:pt>
                <c:pt idx="36">
                  <c:v>1250</c:v>
                </c:pt>
                <c:pt idx="37">
                  <c:v>1250</c:v>
                </c:pt>
                <c:pt idx="38">
                  <c:v>1250</c:v>
                </c:pt>
                <c:pt idx="39">
                  <c:v>1250</c:v>
                </c:pt>
                <c:pt idx="40">
                  <c:v>1250</c:v>
                </c:pt>
                <c:pt idx="41">
                  <c:v>1250</c:v>
                </c:pt>
                <c:pt idx="42">
                  <c:v>1250</c:v>
                </c:pt>
                <c:pt idx="43">
                  <c:v>1250</c:v>
                </c:pt>
                <c:pt idx="44">
                  <c:v>1250</c:v>
                </c:pt>
                <c:pt idx="45">
                  <c:v>1250</c:v>
                </c:pt>
                <c:pt idx="46">
                  <c:v>1250</c:v>
                </c:pt>
                <c:pt idx="47">
                  <c:v>1250</c:v>
                </c:pt>
                <c:pt idx="48">
                  <c:v>1250</c:v>
                </c:pt>
                <c:pt idx="49">
                  <c:v>1300</c:v>
                </c:pt>
                <c:pt idx="50">
                  <c:v>1300</c:v>
                </c:pt>
                <c:pt idx="51">
                  <c:v>1300</c:v>
                </c:pt>
                <c:pt idx="52">
                  <c:v>1300</c:v>
                </c:pt>
                <c:pt idx="53">
                  <c:v>1300</c:v>
                </c:pt>
                <c:pt idx="54">
                  <c:v>1300</c:v>
                </c:pt>
                <c:pt idx="55">
                  <c:v>1300</c:v>
                </c:pt>
                <c:pt idx="56">
                  <c:v>1300</c:v>
                </c:pt>
                <c:pt idx="57">
                  <c:v>1300</c:v>
                </c:pt>
                <c:pt idx="58">
                  <c:v>1300</c:v>
                </c:pt>
                <c:pt idx="59">
                  <c:v>1300</c:v>
                </c:pt>
                <c:pt idx="60">
                  <c:v>1300</c:v>
                </c:pt>
                <c:pt idx="61">
                  <c:v>1500</c:v>
                </c:pt>
                <c:pt idx="62">
                  <c:v>1600</c:v>
                </c:pt>
                <c:pt idx="63">
                  <c:v>1600</c:v>
                </c:pt>
                <c:pt idx="64">
                  <c:v>1600</c:v>
                </c:pt>
                <c:pt idx="65">
                  <c:v>1600</c:v>
                </c:pt>
                <c:pt idx="66">
                  <c:v>1600</c:v>
                </c:pt>
                <c:pt idx="67">
                  <c:v>1600</c:v>
                </c:pt>
                <c:pt idx="68">
                  <c:v>1600</c:v>
                </c:pt>
                <c:pt idx="69">
                  <c:v>1600</c:v>
                </c:pt>
                <c:pt idx="70">
                  <c:v>1600</c:v>
                </c:pt>
                <c:pt idx="71">
                  <c:v>1600</c:v>
                </c:pt>
                <c:pt idx="72">
                  <c:v>1600</c:v>
                </c:pt>
                <c:pt idx="73">
                  <c:v>1600</c:v>
                </c:pt>
                <c:pt idx="74">
                  <c:v>1600</c:v>
                </c:pt>
                <c:pt idx="75">
                  <c:v>1600</c:v>
                </c:pt>
                <c:pt idx="76">
                  <c:v>1800</c:v>
                </c:pt>
                <c:pt idx="77">
                  <c:v>1800</c:v>
                </c:pt>
                <c:pt idx="78">
                  <c:v>1800</c:v>
                </c:pt>
                <c:pt idx="79">
                  <c:v>1800</c:v>
                </c:pt>
                <c:pt idx="80">
                  <c:v>1800</c:v>
                </c:pt>
                <c:pt idx="81">
                  <c:v>2000</c:v>
                </c:pt>
                <c:pt idx="82">
                  <c:v>2000</c:v>
                </c:pt>
                <c:pt idx="83">
                  <c:v>2000</c:v>
                </c:pt>
                <c:pt idx="84">
                  <c:v>2000</c:v>
                </c:pt>
                <c:pt idx="85">
                  <c:v>2000</c:v>
                </c:pt>
                <c:pt idx="86">
                  <c:v>2000</c:v>
                </c:pt>
                <c:pt idx="87">
                  <c:v>2500</c:v>
                </c:pt>
                <c:pt idx="88">
                  <c:v>2500</c:v>
                </c:pt>
                <c:pt idx="89">
                  <c:v>2500</c:v>
                </c:pt>
                <c:pt idx="90">
                  <c:v>2500</c:v>
                </c:pt>
                <c:pt idx="91">
                  <c:v>2500</c:v>
                </c:pt>
                <c:pt idx="92">
                  <c:v>2800</c:v>
                </c:pt>
                <c:pt idx="93">
                  <c:v>2800</c:v>
                </c:pt>
                <c:pt idx="94">
                  <c:v>2800</c:v>
                </c:pt>
                <c:pt idx="95">
                  <c:v>3000</c:v>
                </c:pt>
                <c:pt idx="96">
                  <c:v>3500</c:v>
                </c:pt>
                <c:pt idx="97">
                  <c:v>3500</c:v>
                </c:pt>
                <c:pt idx="98">
                  <c:v>3500</c:v>
                </c:pt>
                <c:pt idx="99">
                  <c:v>3500</c:v>
                </c:pt>
                <c:pt idx="100">
                  <c:v>3500</c:v>
                </c:pt>
                <c:pt idx="101">
                  <c:v>4500</c:v>
                </c:pt>
                <c:pt idx="102">
                  <c:v>4500</c:v>
                </c:pt>
                <c:pt idx="103">
                  <c:v>4500</c:v>
                </c:pt>
                <c:pt idx="104">
                  <c:v>4500</c:v>
                </c:pt>
                <c:pt idx="105">
                  <c:v>5000</c:v>
                </c:pt>
                <c:pt idx="106">
                  <c:v>6500</c:v>
                </c:pt>
                <c:pt idx="107">
                  <c:v>7500</c:v>
                </c:pt>
                <c:pt idx="108">
                  <c:v>7500</c:v>
                </c:pt>
                <c:pt idx="109">
                  <c:v>7500</c:v>
                </c:pt>
                <c:pt idx="110">
                  <c:v>7500</c:v>
                </c:pt>
                <c:pt idx="111">
                  <c:v>8500</c:v>
                </c:pt>
                <c:pt idx="112">
                  <c:v>8500</c:v>
                </c:pt>
                <c:pt idx="113">
                  <c:v>8500</c:v>
                </c:pt>
                <c:pt idx="114">
                  <c:v>8500</c:v>
                </c:pt>
                <c:pt idx="115">
                  <c:v>9000</c:v>
                </c:pt>
                <c:pt idx="116">
                  <c:v>9000</c:v>
                </c:pt>
                <c:pt idx="117">
                  <c:v>9000</c:v>
                </c:pt>
                <c:pt idx="118">
                  <c:v>9000</c:v>
                </c:pt>
                <c:pt idx="119">
                  <c:v>9000</c:v>
                </c:pt>
                <c:pt idx="120">
                  <c:v>9000</c:v>
                </c:pt>
                <c:pt idx="121">
                  <c:v>9000</c:v>
                </c:pt>
                <c:pt idx="122">
                  <c:v>9000</c:v>
                </c:pt>
                <c:pt idx="123">
                  <c:v>9000</c:v>
                </c:pt>
                <c:pt idx="124">
                  <c:v>9000</c:v>
                </c:pt>
                <c:pt idx="125">
                  <c:v>9000</c:v>
                </c:pt>
                <c:pt idx="126">
                  <c:v>9000</c:v>
                </c:pt>
                <c:pt idx="127">
                  <c:v>8000</c:v>
                </c:pt>
                <c:pt idx="128">
                  <c:v>8000</c:v>
                </c:pt>
                <c:pt idx="129">
                  <c:v>7000</c:v>
                </c:pt>
                <c:pt idx="130">
                  <c:v>7000</c:v>
                </c:pt>
                <c:pt idx="131">
                  <c:v>7000</c:v>
                </c:pt>
                <c:pt idx="132">
                  <c:v>7000</c:v>
                </c:pt>
                <c:pt idx="133">
                  <c:v>6000</c:v>
                </c:pt>
                <c:pt idx="134">
                  <c:v>6000</c:v>
                </c:pt>
                <c:pt idx="135">
                  <c:v>6000</c:v>
                </c:pt>
                <c:pt idx="136">
                  <c:v>6000</c:v>
                </c:pt>
                <c:pt idx="137">
                  <c:v>6000</c:v>
                </c:pt>
                <c:pt idx="138">
                  <c:v>5600</c:v>
                </c:pt>
                <c:pt idx="139">
                  <c:v>5600</c:v>
                </c:pt>
                <c:pt idx="140">
                  <c:v>5600</c:v>
                </c:pt>
                <c:pt idx="141">
                  <c:v>5600</c:v>
                </c:pt>
                <c:pt idx="142">
                  <c:v>5500</c:v>
                </c:pt>
                <c:pt idx="143">
                  <c:v>5500</c:v>
                </c:pt>
                <c:pt idx="144">
                  <c:v>5500</c:v>
                </c:pt>
                <c:pt idx="145">
                  <c:v>5500</c:v>
                </c:pt>
                <c:pt idx="146">
                  <c:v>5500</c:v>
                </c:pt>
                <c:pt idx="147">
                  <c:v>5500</c:v>
                </c:pt>
                <c:pt idx="148">
                  <c:v>5500</c:v>
                </c:pt>
                <c:pt idx="149">
                  <c:v>5500</c:v>
                </c:pt>
                <c:pt idx="150">
                  <c:v>5500</c:v>
                </c:pt>
                <c:pt idx="151">
                  <c:v>5500</c:v>
                </c:pt>
                <c:pt idx="152">
                  <c:v>5500</c:v>
                </c:pt>
                <c:pt idx="153">
                  <c:v>5500</c:v>
                </c:pt>
                <c:pt idx="154">
                  <c:v>5500</c:v>
                </c:pt>
                <c:pt idx="155">
                  <c:v>5500</c:v>
                </c:pt>
                <c:pt idx="156">
                  <c:v>6000</c:v>
                </c:pt>
                <c:pt idx="157">
                  <c:v>6000</c:v>
                </c:pt>
                <c:pt idx="158">
                  <c:v>6000</c:v>
                </c:pt>
                <c:pt idx="159">
                  <c:v>6000</c:v>
                </c:pt>
                <c:pt idx="160">
                  <c:v>6000</c:v>
                </c:pt>
                <c:pt idx="161">
                  <c:v>6000</c:v>
                </c:pt>
                <c:pt idx="162">
                  <c:v>6000</c:v>
                </c:pt>
                <c:pt idx="163">
                  <c:v>6500</c:v>
                </c:pt>
                <c:pt idx="164">
                  <c:v>6500</c:v>
                </c:pt>
                <c:pt idx="165">
                  <c:v>6500</c:v>
                </c:pt>
                <c:pt idx="166">
                  <c:v>6500</c:v>
                </c:pt>
                <c:pt idx="167">
                  <c:v>6500</c:v>
                </c:pt>
                <c:pt idx="168">
                  <c:v>6500</c:v>
                </c:pt>
                <c:pt idx="169">
                  <c:v>6500</c:v>
                </c:pt>
                <c:pt idx="170">
                  <c:v>6500</c:v>
                </c:pt>
                <c:pt idx="171">
                  <c:v>6500</c:v>
                </c:pt>
                <c:pt idx="172">
                  <c:v>6500</c:v>
                </c:pt>
                <c:pt idx="173">
                  <c:v>7000</c:v>
                </c:pt>
                <c:pt idx="174">
                  <c:v>7000</c:v>
                </c:pt>
                <c:pt idx="175">
                  <c:v>7000</c:v>
                </c:pt>
                <c:pt idx="176">
                  <c:v>7000</c:v>
                </c:pt>
                <c:pt idx="177">
                  <c:v>7000</c:v>
                </c:pt>
                <c:pt idx="178">
                  <c:v>7000</c:v>
                </c:pt>
                <c:pt idx="179">
                  <c:v>7000</c:v>
                </c:pt>
                <c:pt idx="180">
                  <c:v>7000</c:v>
                </c:pt>
                <c:pt idx="181">
                  <c:v>7000</c:v>
                </c:pt>
                <c:pt idx="182">
                  <c:v>7000</c:v>
                </c:pt>
                <c:pt idx="183">
                  <c:v>7100</c:v>
                </c:pt>
                <c:pt idx="184">
                  <c:v>7100</c:v>
                </c:pt>
                <c:pt idx="185">
                  <c:v>7100</c:v>
                </c:pt>
                <c:pt idx="186">
                  <c:v>7100</c:v>
                </c:pt>
                <c:pt idx="187">
                  <c:v>7100</c:v>
                </c:pt>
              </c:numCache>
            </c:numRef>
          </c:val>
          <c:smooth val="0"/>
          <c:extLst>
            <c:ext xmlns:c16="http://schemas.microsoft.com/office/drawing/2014/chart" uri="{C3380CC4-5D6E-409C-BE32-E72D297353CC}">
              <c16:uniqueId val="{00000003-44A6-4595-98E4-7467B4A8B4B6}"/>
            </c:ext>
          </c:extLst>
        </c:ser>
        <c:dLbls>
          <c:showLegendKey val="0"/>
          <c:showVal val="0"/>
          <c:showCatName val="0"/>
          <c:showSerName val="0"/>
          <c:showPercent val="0"/>
          <c:showBubbleSize val="0"/>
        </c:dLbls>
        <c:marker val="1"/>
        <c:smooth val="0"/>
        <c:axId val="691370911"/>
        <c:axId val="695552127"/>
      </c:lineChart>
      <c:dateAx>
        <c:axId val="691370911"/>
        <c:scaling>
          <c:orientation val="minMax"/>
        </c:scaling>
        <c:delete val="0"/>
        <c:axPos val="b"/>
        <c:title>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5552127"/>
        <c:crosses val="autoZero"/>
        <c:auto val="1"/>
        <c:lblOffset val="100"/>
        <c:baseTimeUnit val="days"/>
      </c:dateAx>
      <c:valAx>
        <c:axId val="69555212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W"/>
                  <a:t>Rate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1370911"/>
        <c:crosses val="autoZero"/>
        <c:crossBetween val="between"/>
      </c:valAx>
      <c:valAx>
        <c:axId val="698584575"/>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W"/>
                  <a:t>Premium</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8813311"/>
        <c:crosses val="max"/>
        <c:crossBetween val="between"/>
      </c:valAx>
      <c:dateAx>
        <c:axId val="698813311"/>
        <c:scaling>
          <c:orientation val="minMax"/>
        </c:scaling>
        <c:delete val="1"/>
        <c:axPos val="b"/>
        <c:numFmt formatCode="m/d/yyyy" sourceLinked="1"/>
        <c:majorTickMark val="out"/>
        <c:minorTickMark val="none"/>
        <c:tickLblPos val="nextTo"/>
        <c:crossAx val="698584575"/>
        <c:crosses val="autoZero"/>
        <c:auto val="1"/>
        <c:lblOffset val="100"/>
        <c:baseTimeUnit val="days"/>
      </c:date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1"/>
          <c:order val="1"/>
          <c:tx>
            <c:strRef>
              <c:f>Sheet1!$D$9</c:f>
              <c:strCache>
                <c:ptCount val="1"/>
                <c:pt idx="0">
                  <c:v>M3</c:v>
                </c:pt>
              </c:strCache>
            </c:strRef>
          </c:tx>
          <c:spPr>
            <a:solidFill>
              <a:srgbClr val="0070C0"/>
            </a:solidFill>
            <a:ln>
              <a:noFill/>
            </a:ln>
            <a:effectLst/>
          </c:spPr>
          <c:invertIfNegative val="0"/>
          <c:cat>
            <c:numRef>
              <c:f>Sheet1!$E$7:$Q$7</c:f>
              <c:numCache>
                <c:formatCode>mmm\-yy</c:formatCode>
                <c:ptCount val="13"/>
                <c:pt idx="0">
                  <c:v>44743</c:v>
                </c:pt>
                <c:pt idx="1">
                  <c:v>44774</c:v>
                </c:pt>
                <c:pt idx="2">
                  <c:v>44805</c:v>
                </c:pt>
                <c:pt idx="3">
                  <c:v>44835</c:v>
                </c:pt>
                <c:pt idx="4">
                  <c:v>44866</c:v>
                </c:pt>
                <c:pt idx="5">
                  <c:v>44896</c:v>
                </c:pt>
                <c:pt idx="6">
                  <c:v>44927</c:v>
                </c:pt>
                <c:pt idx="7">
                  <c:v>44958</c:v>
                </c:pt>
                <c:pt idx="8">
                  <c:v>44986</c:v>
                </c:pt>
                <c:pt idx="9">
                  <c:v>45017</c:v>
                </c:pt>
                <c:pt idx="10">
                  <c:v>45047</c:v>
                </c:pt>
                <c:pt idx="11">
                  <c:v>45078</c:v>
                </c:pt>
                <c:pt idx="12">
                  <c:v>45108</c:v>
                </c:pt>
              </c:numCache>
            </c:numRef>
          </c:cat>
          <c:val>
            <c:numRef>
              <c:f>Sheet1!$E$9:$Q$9</c:f>
              <c:numCache>
                <c:formatCode>_(* #,##0.00_);_(* \(#,##0.00\);_(* "-"??_);_(@_)</c:formatCode>
                <c:ptCount val="13"/>
                <c:pt idx="0">
                  <c:v>1207.3136393656073</c:v>
                </c:pt>
                <c:pt idx="1">
                  <c:v>1608.9137258349081</c:v>
                </c:pt>
                <c:pt idx="2">
                  <c:v>1917.1535254503951</c:v>
                </c:pt>
                <c:pt idx="3">
                  <c:v>1880.8128089262457</c:v>
                </c:pt>
                <c:pt idx="4">
                  <c:v>2071.3116085629595</c:v>
                </c:pt>
                <c:pt idx="5">
                  <c:v>2338.2269828274925</c:v>
                </c:pt>
                <c:pt idx="6">
                  <c:v>2697.3604666900674</c:v>
                </c:pt>
                <c:pt idx="7">
                  <c:v>2928.2432881022532</c:v>
                </c:pt>
                <c:pt idx="8">
                  <c:v>3195.3256674357308</c:v>
                </c:pt>
                <c:pt idx="9">
                  <c:v>3598.6028756129099</c:v>
                </c:pt>
                <c:pt idx="10">
                  <c:v>7238.9654322940714</c:v>
                </c:pt>
                <c:pt idx="11">
                  <c:v>14275.475061316603</c:v>
                </c:pt>
                <c:pt idx="12">
                  <c:v>13003.452218333037</c:v>
                </c:pt>
              </c:numCache>
            </c:numRef>
          </c:val>
          <c:extLst>
            <c:ext xmlns:c16="http://schemas.microsoft.com/office/drawing/2014/chart" uri="{C3380CC4-5D6E-409C-BE32-E72D297353CC}">
              <c16:uniqueId val="{00000000-5518-4D84-B5DB-BD02B325DD45}"/>
            </c:ext>
          </c:extLst>
        </c:ser>
        <c:dLbls>
          <c:showLegendKey val="0"/>
          <c:showVal val="0"/>
          <c:showCatName val="0"/>
          <c:showSerName val="0"/>
          <c:showPercent val="0"/>
          <c:showBubbleSize val="0"/>
        </c:dLbls>
        <c:gapWidth val="150"/>
        <c:axId val="367951983"/>
        <c:axId val="367953423"/>
      </c:barChart>
      <c:lineChart>
        <c:grouping val="standard"/>
        <c:varyColors val="0"/>
        <c:ser>
          <c:idx val="0"/>
          <c:order val="0"/>
          <c:tx>
            <c:strRef>
              <c:f>Sheet1!$D$8</c:f>
              <c:strCache>
                <c:ptCount val="1"/>
                <c:pt idx="0">
                  <c:v>Exchange Rate</c:v>
                </c:pt>
              </c:strCache>
            </c:strRef>
          </c:tx>
          <c:spPr>
            <a:ln w="31750" cap="rnd">
              <a:solidFill>
                <a:srgbClr val="00B050"/>
              </a:solidFill>
              <a:round/>
            </a:ln>
            <a:effectLst/>
          </c:spPr>
          <c:marker>
            <c:symbol val="none"/>
          </c:marker>
          <c:cat>
            <c:numRef>
              <c:f>Sheet1!$E$7:$Q$7</c:f>
              <c:numCache>
                <c:formatCode>mmm\-yy</c:formatCode>
                <c:ptCount val="13"/>
                <c:pt idx="0">
                  <c:v>44743</c:v>
                </c:pt>
                <c:pt idx="1">
                  <c:v>44774</c:v>
                </c:pt>
                <c:pt idx="2">
                  <c:v>44805</c:v>
                </c:pt>
                <c:pt idx="3">
                  <c:v>44835</c:v>
                </c:pt>
                <c:pt idx="4">
                  <c:v>44866</c:v>
                </c:pt>
                <c:pt idx="5">
                  <c:v>44896</c:v>
                </c:pt>
                <c:pt idx="6">
                  <c:v>44927</c:v>
                </c:pt>
                <c:pt idx="7">
                  <c:v>44958</c:v>
                </c:pt>
                <c:pt idx="8">
                  <c:v>44986</c:v>
                </c:pt>
                <c:pt idx="9">
                  <c:v>45017</c:v>
                </c:pt>
                <c:pt idx="10">
                  <c:v>45047</c:v>
                </c:pt>
                <c:pt idx="11">
                  <c:v>45078</c:v>
                </c:pt>
                <c:pt idx="12">
                  <c:v>45108</c:v>
                </c:pt>
              </c:numCache>
            </c:numRef>
          </c:cat>
          <c:val>
            <c:numRef>
              <c:f>Sheet1!$E$8:$Q$8</c:f>
              <c:numCache>
                <c:formatCode>General</c:formatCode>
                <c:ptCount val="13"/>
                <c:pt idx="0">
                  <c:v>443.88229999999999</c:v>
                </c:pt>
                <c:pt idx="1">
                  <c:v>546.82539999999995</c:v>
                </c:pt>
                <c:pt idx="2">
                  <c:v>621.89220000000944</c:v>
                </c:pt>
                <c:pt idx="3">
                  <c:v>632.77030000000002</c:v>
                </c:pt>
                <c:pt idx="4">
                  <c:v>654.92840000000001</c:v>
                </c:pt>
                <c:pt idx="5">
                  <c:v>684.33389999999997</c:v>
                </c:pt>
                <c:pt idx="6">
                  <c:v>796.52149999999995</c:v>
                </c:pt>
                <c:pt idx="7">
                  <c:v>889.13250000000005</c:v>
                </c:pt>
                <c:pt idx="8">
                  <c:v>929.86180000000002</c:v>
                </c:pt>
                <c:pt idx="9">
                  <c:v>1047.4449</c:v>
                </c:pt>
                <c:pt idx="10">
                  <c:v>2577.0563999999999</c:v>
                </c:pt>
                <c:pt idx="11">
                  <c:v>5739.7960999999996</c:v>
                </c:pt>
                <c:pt idx="12">
                  <c:v>4516.8024999999998</c:v>
                </c:pt>
              </c:numCache>
            </c:numRef>
          </c:val>
          <c:smooth val="0"/>
          <c:extLst>
            <c:ext xmlns:c16="http://schemas.microsoft.com/office/drawing/2014/chart" uri="{C3380CC4-5D6E-409C-BE32-E72D297353CC}">
              <c16:uniqueId val="{00000001-5518-4D84-B5DB-BD02B325DD45}"/>
            </c:ext>
          </c:extLst>
        </c:ser>
        <c:dLbls>
          <c:showLegendKey val="0"/>
          <c:showVal val="0"/>
          <c:showCatName val="0"/>
          <c:showSerName val="0"/>
          <c:showPercent val="0"/>
          <c:showBubbleSize val="0"/>
        </c:dLbls>
        <c:marker val="1"/>
        <c:smooth val="0"/>
        <c:axId val="367898703"/>
        <c:axId val="367920783"/>
      </c:lineChart>
      <c:dateAx>
        <c:axId val="367951983"/>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67953423"/>
        <c:crosses val="autoZero"/>
        <c:auto val="1"/>
        <c:lblOffset val="100"/>
        <c:baseTimeUnit val="months"/>
      </c:dateAx>
      <c:valAx>
        <c:axId val="36795342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en-US" b="1"/>
                  <a:t>ZW$ Billion</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title>
        <c:numFmt formatCode="_(* #,##0_);_(* \(#,##0\);_(* &quot;-&quot;_);_(@_)"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67951983"/>
        <c:crosses val="autoZero"/>
        <c:crossBetween val="between"/>
      </c:valAx>
      <c:valAx>
        <c:axId val="367920783"/>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ZW$</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67898703"/>
        <c:crosses val="max"/>
        <c:crossBetween val="between"/>
      </c:valAx>
      <c:dateAx>
        <c:axId val="367898703"/>
        <c:scaling>
          <c:orientation val="minMax"/>
        </c:scaling>
        <c:delete val="1"/>
        <c:axPos val="b"/>
        <c:numFmt formatCode="mmm\-yy" sourceLinked="1"/>
        <c:majorTickMark val="out"/>
        <c:minorTickMark val="none"/>
        <c:tickLblPos val="nextTo"/>
        <c:crossAx val="367920783"/>
        <c:crosses val="autoZero"/>
        <c:auto val="1"/>
        <c:lblOffset val="100"/>
        <c:baseTimeUnit val="months"/>
      </c:date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lumMod val="95000"/>
      </a:schemeClr>
    </a:solidFill>
    <a:ln w="9525" cap="flat" cmpd="sng" algn="ctr">
      <a:noFill/>
      <a:round/>
    </a:ln>
    <a:effectLst/>
  </c:spPr>
  <c:txPr>
    <a:bodyPr/>
    <a:lstStyle/>
    <a:p>
      <a:pPr>
        <a:defRPr/>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dLbls>
          <c:showLegendKey val="0"/>
          <c:showVal val="0"/>
          <c:showCatName val="0"/>
          <c:showSerName val="0"/>
          <c:showPercent val="0"/>
          <c:showBubbleSize val="0"/>
        </c:dLbls>
        <c:gapWidth val="219"/>
        <c:overlap val="-27"/>
        <c:axId val="76652863"/>
        <c:axId val="1210887023"/>
      </c:barChart>
      <c:catAx>
        <c:axId val="7665286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210887023"/>
        <c:crosses val="autoZero"/>
        <c:auto val="1"/>
        <c:lblAlgn val="ctr"/>
        <c:lblOffset val="100"/>
        <c:noMultiLvlLbl val="0"/>
      </c:catAx>
      <c:valAx>
        <c:axId val="1210887023"/>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7665286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imports!$A$2</c:f>
              <c:strCache>
                <c:ptCount val="1"/>
                <c:pt idx="0">
                  <c:v>Imports</c:v>
                </c:pt>
              </c:strCache>
            </c:strRef>
          </c:tx>
          <c:spPr>
            <a:pattFill prst="pct5">
              <a:fgClr>
                <a:srgbClr val="00B050"/>
              </a:fgClr>
              <a:bgClr>
                <a:schemeClr val="bg1"/>
              </a:bgClr>
            </a:pattFill>
            <a:ln>
              <a:noFill/>
            </a:ln>
            <a:effectLst/>
          </c:spPr>
          <c:invertIfNegative val="0"/>
          <c:dPt>
            <c:idx val="0"/>
            <c:invertIfNegative val="0"/>
            <c:bubble3D val="0"/>
            <c:spPr>
              <a:pattFill prst="pct90">
                <a:fgClr>
                  <a:schemeClr val="tx2"/>
                </a:fgClr>
                <a:bgClr>
                  <a:schemeClr val="bg1"/>
                </a:bgClr>
              </a:pattFill>
              <a:ln>
                <a:noFill/>
              </a:ln>
              <a:effectLst/>
            </c:spPr>
            <c:extLst>
              <c:ext xmlns:c16="http://schemas.microsoft.com/office/drawing/2014/chart" uri="{C3380CC4-5D6E-409C-BE32-E72D297353CC}">
                <c16:uniqueId val="{00000002-9E0A-49FE-AC23-308205019298}"/>
              </c:ext>
            </c:extLst>
          </c:dPt>
          <c:dPt>
            <c:idx val="1"/>
            <c:invertIfNegative val="0"/>
            <c:bubble3D val="0"/>
            <c:spPr>
              <a:pattFill prst="sphere">
                <a:fgClr>
                  <a:srgbClr val="FFC000"/>
                </a:fgClr>
                <a:bgClr>
                  <a:schemeClr val="bg1"/>
                </a:bgClr>
              </a:pattFill>
              <a:ln>
                <a:noFill/>
              </a:ln>
              <a:effectLst/>
            </c:spPr>
            <c:extLst>
              <c:ext xmlns:c16="http://schemas.microsoft.com/office/drawing/2014/chart" uri="{C3380CC4-5D6E-409C-BE32-E72D297353CC}">
                <c16:uniqueId val="{00000003-9E0A-49FE-AC23-308205019298}"/>
              </c:ext>
            </c:extLst>
          </c:dPt>
          <c:dPt>
            <c:idx val="2"/>
            <c:invertIfNegative val="0"/>
            <c:bubble3D val="0"/>
            <c:spPr>
              <a:pattFill prst="dkUpDiag">
                <a:fgClr>
                  <a:srgbClr val="00B050"/>
                </a:fgClr>
                <a:bgClr>
                  <a:schemeClr val="bg1"/>
                </a:bgClr>
              </a:pattFill>
              <a:ln>
                <a:noFill/>
              </a:ln>
              <a:effectLst/>
            </c:spPr>
            <c:extLst>
              <c:ext xmlns:c16="http://schemas.microsoft.com/office/drawing/2014/chart" uri="{C3380CC4-5D6E-409C-BE32-E72D297353CC}">
                <c16:uniqueId val="{00000004-9E0A-49FE-AC23-308205019298}"/>
              </c:ext>
            </c:extLst>
          </c:dPt>
          <c:dPt>
            <c:idx val="3"/>
            <c:invertIfNegative val="0"/>
            <c:bubble3D val="0"/>
            <c:spPr>
              <a:pattFill prst="wdUpDiag">
                <a:fgClr>
                  <a:srgbClr val="7030A0"/>
                </a:fgClr>
                <a:bgClr>
                  <a:schemeClr val="bg1"/>
                </a:bgClr>
              </a:pattFill>
              <a:ln>
                <a:noFill/>
              </a:ln>
              <a:effectLst/>
            </c:spPr>
            <c:extLst>
              <c:ext xmlns:c16="http://schemas.microsoft.com/office/drawing/2014/chart" uri="{C3380CC4-5D6E-409C-BE32-E72D297353CC}">
                <c16:uniqueId val="{00000005-9E0A-49FE-AC23-308205019298}"/>
              </c:ext>
            </c:extLst>
          </c:dPt>
          <c:dPt>
            <c:idx val="4"/>
            <c:invertIfNegative val="0"/>
            <c:bubble3D val="0"/>
            <c:spPr>
              <a:pattFill prst="lgConfetti">
                <a:fgClr>
                  <a:srgbClr val="0070C0"/>
                </a:fgClr>
                <a:bgClr>
                  <a:schemeClr val="bg1"/>
                </a:bgClr>
              </a:pattFill>
              <a:ln>
                <a:noFill/>
              </a:ln>
              <a:effectLst/>
            </c:spPr>
            <c:extLst>
              <c:ext xmlns:c16="http://schemas.microsoft.com/office/drawing/2014/chart" uri="{C3380CC4-5D6E-409C-BE32-E72D297353CC}">
                <c16:uniqueId val="{00000006-9E0A-49FE-AC23-308205019298}"/>
              </c:ext>
            </c:extLst>
          </c:dPt>
          <c:dPt>
            <c:idx val="5"/>
            <c:invertIfNegative val="0"/>
            <c:bubble3D val="0"/>
            <c:spPr>
              <a:pattFill prst="pct90">
                <a:fgClr>
                  <a:srgbClr val="00B050"/>
                </a:fgClr>
                <a:bgClr>
                  <a:schemeClr val="bg1"/>
                </a:bgClr>
              </a:pattFill>
              <a:ln>
                <a:noFill/>
              </a:ln>
              <a:effectLst/>
            </c:spPr>
            <c:extLst>
              <c:ext xmlns:c16="http://schemas.microsoft.com/office/drawing/2014/chart" uri="{C3380CC4-5D6E-409C-BE32-E72D297353CC}">
                <c16:uniqueId val="{00000007-9E0A-49FE-AC23-308205019298}"/>
              </c:ext>
            </c:extLst>
          </c:dPt>
          <c:dPt>
            <c:idx val="6"/>
            <c:invertIfNegative val="0"/>
            <c:bubble3D val="0"/>
            <c:spPr>
              <a:pattFill prst="pct90">
                <a:fgClr>
                  <a:srgbClr val="FF0000"/>
                </a:fgClr>
                <a:bgClr>
                  <a:schemeClr val="bg1"/>
                </a:bgClr>
              </a:pattFill>
              <a:ln>
                <a:noFill/>
              </a:ln>
              <a:effectLst/>
            </c:spPr>
            <c:extLst>
              <c:ext xmlns:c16="http://schemas.microsoft.com/office/drawing/2014/chart" uri="{C3380CC4-5D6E-409C-BE32-E72D297353CC}">
                <c16:uniqueId val="{00000001-9E0A-49FE-AC23-308205019298}"/>
              </c:ext>
            </c:extLst>
          </c:dPt>
          <c:dLbls>
            <c:dLbl>
              <c:idx val="0"/>
              <c:layout>
                <c:manualLayout>
                  <c:x val="0"/>
                  <c:y val="-0.3240740740740741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E0A-49FE-AC23-308205019298}"/>
                </c:ext>
              </c:extLst>
            </c:dLbl>
            <c:dLbl>
              <c:idx val="1"/>
              <c:layout>
                <c:manualLayout>
                  <c:x val="2.7777777777777779E-3"/>
                  <c:y val="-0.2453703703703704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E0A-49FE-AC23-308205019298}"/>
                </c:ext>
              </c:extLst>
            </c:dLbl>
            <c:dLbl>
              <c:idx val="2"/>
              <c:layout>
                <c:manualLayout>
                  <c:x val="5.5555555555555558E-3"/>
                  <c:y val="-0.263888888888888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E0A-49FE-AC23-308205019298}"/>
                </c:ext>
              </c:extLst>
            </c:dLbl>
            <c:dLbl>
              <c:idx val="3"/>
              <c:layout>
                <c:manualLayout>
                  <c:x val="2.777777777777676E-3"/>
                  <c:y val="-0.3472222222222222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E0A-49FE-AC23-308205019298}"/>
                </c:ext>
              </c:extLst>
            </c:dLbl>
            <c:dLbl>
              <c:idx val="4"/>
              <c:layout>
                <c:manualLayout>
                  <c:x val="0"/>
                  <c:y val="-0.3981481481481481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E0A-49FE-AC23-308205019298}"/>
                </c:ext>
              </c:extLst>
            </c:dLbl>
            <c:dLbl>
              <c:idx val="5"/>
              <c:layout>
                <c:manualLayout>
                  <c:x val="2.7777777777777779E-3"/>
                  <c:y val="-0.4074074074074073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E0A-49FE-AC23-308205019298}"/>
                </c:ext>
              </c:extLst>
            </c:dLbl>
            <c:dLbl>
              <c:idx val="6"/>
              <c:layout>
                <c:manualLayout>
                  <c:x val="0"/>
                  <c:y val="-0.435185185185185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E0A-49FE-AC23-30820501929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imports!$B$1:$H$1</c:f>
              <c:numCache>
                <c:formatCode>General</c:formatCode>
                <c:ptCount val="7"/>
                <c:pt idx="0">
                  <c:v>2018</c:v>
                </c:pt>
                <c:pt idx="1">
                  <c:v>2019</c:v>
                </c:pt>
                <c:pt idx="2">
                  <c:v>2020</c:v>
                </c:pt>
                <c:pt idx="3">
                  <c:v>2021</c:v>
                </c:pt>
                <c:pt idx="4">
                  <c:v>2022</c:v>
                </c:pt>
                <c:pt idx="5">
                  <c:v>2023</c:v>
                </c:pt>
                <c:pt idx="6">
                  <c:v>2024</c:v>
                </c:pt>
              </c:numCache>
            </c:numRef>
          </c:cat>
          <c:val>
            <c:numRef>
              <c:f>imports!$B$2:$H$2</c:f>
              <c:numCache>
                <c:formatCode>0.0</c:formatCode>
                <c:ptCount val="7"/>
                <c:pt idx="0">
                  <c:v>7.6422019637706944</c:v>
                </c:pt>
                <c:pt idx="1">
                  <c:v>5.3983673043986409</c:v>
                </c:pt>
                <c:pt idx="2">
                  <c:v>5.9071705704033448</c:v>
                </c:pt>
                <c:pt idx="3">
                  <c:v>8.1038515717919513</c:v>
                </c:pt>
                <c:pt idx="4">
                  <c:v>9.5685733301736846</c:v>
                </c:pt>
                <c:pt idx="5">
                  <c:v>10.035606563510752</c:v>
                </c:pt>
                <c:pt idx="6">
                  <c:v>10.562701731252769</c:v>
                </c:pt>
              </c:numCache>
            </c:numRef>
          </c:val>
          <c:extLst>
            <c:ext xmlns:c16="http://schemas.microsoft.com/office/drawing/2014/chart" uri="{C3380CC4-5D6E-409C-BE32-E72D297353CC}">
              <c16:uniqueId val="{00000008-9E0A-49FE-AC23-308205019298}"/>
            </c:ext>
          </c:extLst>
        </c:ser>
        <c:dLbls>
          <c:showLegendKey val="0"/>
          <c:showVal val="1"/>
          <c:showCatName val="0"/>
          <c:showSerName val="0"/>
          <c:showPercent val="0"/>
          <c:showBubbleSize val="0"/>
        </c:dLbls>
        <c:gapWidth val="150"/>
        <c:overlap val="100"/>
        <c:axId val="692651872"/>
        <c:axId val="692648272"/>
      </c:barChart>
      <c:catAx>
        <c:axId val="692651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692648272"/>
        <c:crosses val="autoZero"/>
        <c:auto val="1"/>
        <c:lblAlgn val="ctr"/>
        <c:lblOffset val="100"/>
        <c:noMultiLvlLbl val="0"/>
      </c:catAx>
      <c:valAx>
        <c:axId val="692648272"/>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92651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1" dirty="0"/>
              <a:t>US$ Billion</a:t>
            </a:r>
            <a:endParaRPr lang="en-ZW" sz="1800" b="1"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Sheet1!$A$2</c:f>
              <c:strCache>
                <c:ptCount val="1"/>
                <c:pt idx="0">
                  <c:v>Exports</c:v>
                </c:pt>
              </c:strCache>
            </c:strRef>
          </c:tx>
          <c:spPr>
            <a:solidFill>
              <a:srgbClr val="00B050"/>
            </a:solidFill>
            <a:ln>
              <a:noFill/>
            </a:ln>
            <a:effectLst/>
          </c:spPr>
          <c:invertIfNegative val="0"/>
          <c:dPt>
            <c:idx val="6"/>
            <c:invertIfNegative val="0"/>
            <c:bubble3D val="0"/>
            <c:spPr>
              <a:solidFill>
                <a:schemeClr val="accent2">
                  <a:lumMod val="75000"/>
                </a:schemeClr>
              </a:solidFill>
              <a:ln>
                <a:noFill/>
              </a:ln>
              <a:effectLst/>
            </c:spPr>
            <c:extLst>
              <c:ext xmlns:c16="http://schemas.microsoft.com/office/drawing/2014/chart" uri="{C3380CC4-5D6E-409C-BE32-E72D297353CC}">
                <c16:uniqueId val="{00000001-9EEB-4CF4-8652-D7D67DCBEBB3}"/>
              </c:ext>
            </c:extLst>
          </c:dPt>
          <c:dLbls>
            <c:dLbl>
              <c:idx val="0"/>
              <c:layout>
                <c:manualLayout>
                  <c:x val="0"/>
                  <c:y val="-0.2870370370370370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EEB-4CF4-8652-D7D67DCBEBB3}"/>
                </c:ext>
              </c:extLst>
            </c:dLbl>
            <c:dLbl>
              <c:idx val="1"/>
              <c:layout>
                <c:manualLayout>
                  <c:x val="2.777777777777803E-3"/>
                  <c:y val="-0.2731481481481480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EEB-4CF4-8652-D7D67DCBEBB3}"/>
                </c:ext>
              </c:extLst>
            </c:dLbl>
            <c:dLbl>
              <c:idx val="2"/>
              <c:layout>
                <c:manualLayout>
                  <c:x val="0"/>
                  <c:y val="-0.2870370370370370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EEB-4CF4-8652-D7D67DCBEBB3}"/>
                </c:ext>
              </c:extLst>
            </c:dLbl>
            <c:dLbl>
              <c:idx val="3"/>
              <c:layout>
                <c:manualLayout>
                  <c:x val="0"/>
                  <c:y val="-0.3472222222222222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EEB-4CF4-8652-D7D67DCBEBB3}"/>
                </c:ext>
              </c:extLst>
            </c:dLbl>
            <c:dLbl>
              <c:idx val="4"/>
              <c:layout>
                <c:manualLayout>
                  <c:x val="0"/>
                  <c:y val="-0.37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EEB-4CF4-8652-D7D67DCBEBB3}"/>
                </c:ext>
              </c:extLst>
            </c:dLbl>
            <c:dLbl>
              <c:idx val="5"/>
              <c:layout>
                <c:manualLayout>
                  <c:x val="0"/>
                  <c:y val="-0.4074074074074073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EEB-4CF4-8652-D7D67DCBEBB3}"/>
                </c:ext>
              </c:extLst>
            </c:dLbl>
            <c:dLbl>
              <c:idx val="6"/>
              <c:layout>
                <c:manualLayout>
                  <c:x val="-2.7777777777778798E-3"/>
                  <c:y val="-0.4212962962962962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EEB-4CF4-8652-D7D67DCBEBB3}"/>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Sheet1!$B$1:$H$1</c:f>
              <c:numCache>
                <c:formatCode>General</c:formatCode>
                <c:ptCount val="7"/>
                <c:pt idx="0">
                  <c:v>2018</c:v>
                </c:pt>
                <c:pt idx="1">
                  <c:v>2019</c:v>
                </c:pt>
                <c:pt idx="2">
                  <c:v>2020</c:v>
                </c:pt>
                <c:pt idx="3">
                  <c:v>2021</c:v>
                </c:pt>
                <c:pt idx="4">
                  <c:v>2022</c:v>
                </c:pt>
                <c:pt idx="5">
                  <c:v>2023</c:v>
                </c:pt>
                <c:pt idx="6">
                  <c:v>2024</c:v>
                </c:pt>
              </c:numCache>
            </c:numRef>
          </c:cat>
          <c:val>
            <c:numRef>
              <c:f>Sheet1!$B$2:$H$2</c:f>
              <c:numCache>
                <c:formatCode>General</c:formatCode>
                <c:ptCount val="7"/>
                <c:pt idx="0">
                  <c:v>5.2</c:v>
                </c:pt>
                <c:pt idx="1">
                  <c:v>5.3</c:v>
                </c:pt>
                <c:pt idx="2">
                  <c:v>5.3</c:v>
                </c:pt>
                <c:pt idx="3">
                  <c:v>6.6</c:v>
                </c:pt>
                <c:pt idx="4">
                  <c:v>7.2</c:v>
                </c:pt>
                <c:pt idx="5">
                  <c:v>7.8</c:v>
                </c:pt>
                <c:pt idx="6">
                  <c:v>8</c:v>
                </c:pt>
              </c:numCache>
            </c:numRef>
          </c:val>
          <c:extLst>
            <c:ext xmlns:c16="http://schemas.microsoft.com/office/drawing/2014/chart" uri="{C3380CC4-5D6E-409C-BE32-E72D297353CC}">
              <c16:uniqueId val="{00000008-9EEB-4CF4-8652-D7D67DCBEBB3}"/>
            </c:ext>
          </c:extLst>
        </c:ser>
        <c:dLbls>
          <c:showLegendKey val="0"/>
          <c:showVal val="1"/>
          <c:showCatName val="0"/>
          <c:showSerName val="0"/>
          <c:showPercent val="0"/>
          <c:showBubbleSize val="0"/>
        </c:dLbls>
        <c:gapWidth val="150"/>
        <c:overlap val="100"/>
        <c:axId val="691031960"/>
        <c:axId val="691030880"/>
      </c:barChart>
      <c:catAx>
        <c:axId val="691031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691030880"/>
        <c:crosses val="autoZero"/>
        <c:auto val="1"/>
        <c:lblAlgn val="ctr"/>
        <c:lblOffset val="100"/>
        <c:noMultiLvlLbl val="0"/>
      </c:catAx>
      <c:valAx>
        <c:axId val="691030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6910319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98505562910831E-2"/>
          <c:y val="3.1858439955353E-2"/>
          <c:w val="0.87239133161452198"/>
          <c:h val="0.76077953262490305"/>
        </c:manualLayout>
      </c:layout>
      <c:barChart>
        <c:barDir val="col"/>
        <c:grouping val="stacked"/>
        <c:varyColors val="0"/>
        <c:ser>
          <c:idx val="1"/>
          <c:order val="1"/>
          <c:tx>
            <c:strRef>
              <c:f>Sheet1!$C$1</c:f>
              <c:strCache>
                <c:ptCount val="1"/>
                <c:pt idx="0">
                  <c:v>Balance on Goods </c:v>
                </c:pt>
              </c:strCache>
            </c:strRef>
          </c:tx>
          <c:spPr>
            <a:pattFill prst="narHorz">
              <a:fgClr>
                <a:schemeClr val="accent2"/>
              </a:fgClr>
              <a:bgClr>
                <a:schemeClr val="accent2">
                  <a:lumMod val="20000"/>
                  <a:lumOff val="80000"/>
                </a:schemeClr>
              </a:bgClr>
            </a:pattFill>
            <a:ln>
              <a:noFill/>
            </a:ln>
            <a:effectLst>
              <a:innerShdw blurRad="114300">
                <a:schemeClr val="accent2"/>
              </a:innerShdw>
            </a:effectLst>
          </c:spPr>
          <c:invertIfNegative val="0"/>
          <c:cat>
            <c:numRef>
              <c:f>Sheet1!$A$2:$A$17</c:f>
              <c:numCache>
                <c:formatCode>General</c:formatCode>
                <c:ptCount val="16"/>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pt idx="15">
                  <c:v>2024</c:v>
                </c:pt>
              </c:numCache>
            </c:numRef>
          </c:cat>
          <c:val>
            <c:numRef>
              <c:f>Sheet1!$C$2:$C$17</c:f>
              <c:numCache>
                <c:formatCode>0.0</c:formatCode>
                <c:ptCount val="16"/>
                <c:pt idx="0">
                  <c:v>-1100.9127616328601</c:v>
                </c:pt>
                <c:pt idx="1">
                  <c:v>-1835.74614824128</c:v>
                </c:pt>
                <c:pt idx="2">
                  <c:v>-2925.7738041611801</c:v>
                </c:pt>
                <c:pt idx="3">
                  <c:v>-2646.64906516061</c:v>
                </c:pt>
                <c:pt idx="4">
                  <c:v>-2685.53934488096</c:v>
                </c:pt>
                <c:pt idx="5">
                  <c:v>-2282.6086055577898</c:v>
                </c:pt>
                <c:pt idx="6">
                  <c:v>-2113.5308929724802</c:v>
                </c:pt>
                <c:pt idx="7">
                  <c:v>-1262.5683824427899</c:v>
                </c:pt>
                <c:pt idx="8">
                  <c:v>-927.02657374835405</c:v>
                </c:pt>
                <c:pt idx="9">
                  <c:v>-1938.40245811869</c:v>
                </c:pt>
                <c:pt idx="10">
                  <c:v>174.41544051036999</c:v>
                </c:pt>
                <c:pt idx="11">
                  <c:v>-139.01498673991</c:v>
                </c:pt>
                <c:pt idx="12">
                  <c:v>-779.35342453766395</c:v>
                </c:pt>
                <c:pt idx="13">
                  <c:v>-1131.59518571133</c:v>
                </c:pt>
                <c:pt idx="14">
                  <c:v>-1167.9985884385401</c:v>
                </c:pt>
                <c:pt idx="15">
                  <c:v>-1271.7685267132499</c:v>
                </c:pt>
              </c:numCache>
            </c:numRef>
          </c:val>
          <c:extLst>
            <c:ext xmlns:c16="http://schemas.microsoft.com/office/drawing/2014/chart" uri="{C3380CC4-5D6E-409C-BE32-E72D297353CC}">
              <c16:uniqueId val="{00000000-DAE4-4140-AEC4-1D53B0E59F04}"/>
            </c:ext>
          </c:extLst>
        </c:ser>
        <c:ser>
          <c:idx val="2"/>
          <c:order val="2"/>
          <c:tx>
            <c:strRef>
              <c:f>Sheet1!$D$1</c:f>
              <c:strCache>
                <c:ptCount val="1"/>
                <c:pt idx="0">
                  <c:v>Balance on Services</c:v>
                </c:pt>
              </c:strCache>
            </c:strRef>
          </c:tx>
          <c:spPr>
            <a:pattFill prst="narHorz">
              <a:fgClr>
                <a:schemeClr val="accent3"/>
              </a:fgClr>
              <a:bgClr>
                <a:schemeClr val="accent3">
                  <a:lumMod val="20000"/>
                  <a:lumOff val="80000"/>
                </a:schemeClr>
              </a:bgClr>
            </a:pattFill>
            <a:ln>
              <a:noFill/>
            </a:ln>
            <a:effectLst>
              <a:innerShdw blurRad="114300">
                <a:schemeClr val="accent3"/>
              </a:innerShdw>
            </a:effectLst>
          </c:spPr>
          <c:invertIfNegative val="0"/>
          <c:cat>
            <c:numRef>
              <c:f>Sheet1!$A$2:$A$17</c:f>
              <c:numCache>
                <c:formatCode>General</c:formatCode>
                <c:ptCount val="16"/>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pt idx="15">
                  <c:v>2024</c:v>
                </c:pt>
              </c:numCache>
            </c:numRef>
          </c:cat>
          <c:val>
            <c:numRef>
              <c:f>Sheet1!$D$2:$D$17</c:f>
              <c:numCache>
                <c:formatCode>0.0</c:formatCode>
                <c:ptCount val="16"/>
                <c:pt idx="0">
                  <c:v>-687.48285054297605</c:v>
                </c:pt>
                <c:pt idx="1">
                  <c:v>-1071.0392915238599</c:v>
                </c:pt>
                <c:pt idx="2">
                  <c:v>-1476.59316297805</c:v>
                </c:pt>
                <c:pt idx="3">
                  <c:v>-1434.8757991324301</c:v>
                </c:pt>
                <c:pt idx="4">
                  <c:v>-1541.11538952621</c:v>
                </c:pt>
                <c:pt idx="5">
                  <c:v>-1589.9556517068399</c:v>
                </c:pt>
                <c:pt idx="6">
                  <c:v>-1137.08173379866</c:v>
                </c:pt>
                <c:pt idx="7">
                  <c:v>-867.05261714415406</c:v>
                </c:pt>
                <c:pt idx="8">
                  <c:v>-654.05945846151997</c:v>
                </c:pt>
                <c:pt idx="9">
                  <c:v>-525.64538479962698</c:v>
                </c:pt>
                <c:pt idx="10">
                  <c:v>-305.85807493535998</c:v>
                </c:pt>
                <c:pt idx="11">
                  <c:v>-504.87286307145399</c:v>
                </c:pt>
                <c:pt idx="12">
                  <c:v>-749.69375227815101</c:v>
                </c:pt>
                <c:pt idx="13">
                  <c:v>-983.48101247432101</c:v>
                </c:pt>
                <c:pt idx="14">
                  <c:v>-1104.3298771770601</c:v>
                </c:pt>
                <c:pt idx="15">
                  <c:v>-1124.1059202336901</c:v>
                </c:pt>
              </c:numCache>
            </c:numRef>
          </c:val>
          <c:extLst>
            <c:ext xmlns:c16="http://schemas.microsoft.com/office/drawing/2014/chart" uri="{C3380CC4-5D6E-409C-BE32-E72D297353CC}">
              <c16:uniqueId val="{00000001-DAE4-4140-AEC4-1D53B0E59F04}"/>
            </c:ext>
          </c:extLst>
        </c:ser>
        <c:ser>
          <c:idx val="3"/>
          <c:order val="3"/>
          <c:tx>
            <c:strRef>
              <c:f>Sheet1!$E$1</c:f>
              <c:strCache>
                <c:ptCount val="1"/>
                <c:pt idx="0">
                  <c:v>Balance on Primary Income</c:v>
                </c:pt>
              </c:strCache>
            </c:strRef>
          </c:tx>
          <c:spPr>
            <a:pattFill prst="narHorz">
              <a:fgClr>
                <a:schemeClr val="accent4"/>
              </a:fgClr>
              <a:bgClr>
                <a:schemeClr val="accent4">
                  <a:lumMod val="20000"/>
                  <a:lumOff val="80000"/>
                </a:schemeClr>
              </a:bgClr>
            </a:pattFill>
            <a:ln>
              <a:noFill/>
            </a:ln>
            <a:effectLst>
              <a:innerShdw blurRad="114300">
                <a:schemeClr val="accent4"/>
              </a:innerShdw>
            </a:effectLst>
          </c:spPr>
          <c:invertIfNegative val="0"/>
          <c:cat>
            <c:numRef>
              <c:f>Sheet1!$A$2:$A$17</c:f>
              <c:numCache>
                <c:formatCode>General</c:formatCode>
                <c:ptCount val="16"/>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pt idx="15">
                  <c:v>2024</c:v>
                </c:pt>
              </c:numCache>
            </c:numRef>
          </c:cat>
          <c:val>
            <c:numRef>
              <c:f>Sheet1!$E$2:$E$17</c:f>
              <c:numCache>
                <c:formatCode>0.0</c:formatCode>
                <c:ptCount val="16"/>
                <c:pt idx="0">
                  <c:v>-132.69957427590899</c:v>
                </c:pt>
                <c:pt idx="1">
                  <c:v>-150.141724827166</c:v>
                </c:pt>
                <c:pt idx="2">
                  <c:v>-246.31491817452601</c:v>
                </c:pt>
                <c:pt idx="3">
                  <c:v>-290.15832666525898</c:v>
                </c:pt>
                <c:pt idx="4">
                  <c:v>-290.34151348182701</c:v>
                </c:pt>
                <c:pt idx="5">
                  <c:v>-340.78856775756498</c:v>
                </c:pt>
                <c:pt idx="6">
                  <c:v>-366.11826732358998</c:v>
                </c:pt>
                <c:pt idx="7">
                  <c:v>-395.281316699201</c:v>
                </c:pt>
                <c:pt idx="8">
                  <c:v>-387.45726675248699</c:v>
                </c:pt>
                <c:pt idx="9">
                  <c:v>-311.17363601376201</c:v>
                </c:pt>
                <c:pt idx="10">
                  <c:v>-338.805522539062</c:v>
                </c:pt>
                <c:pt idx="11">
                  <c:v>-472.922214771673</c:v>
                </c:pt>
                <c:pt idx="12">
                  <c:v>-655.70121353730599</c:v>
                </c:pt>
                <c:pt idx="13">
                  <c:v>-623.88804590284406</c:v>
                </c:pt>
                <c:pt idx="14">
                  <c:v>-511.48605601681101</c:v>
                </c:pt>
                <c:pt idx="15">
                  <c:v>-521.64676777101499</c:v>
                </c:pt>
              </c:numCache>
            </c:numRef>
          </c:val>
          <c:extLst>
            <c:ext xmlns:c16="http://schemas.microsoft.com/office/drawing/2014/chart" uri="{C3380CC4-5D6E-409C-BE32-E72D297353CC}">
              <c16:uniqueId val="{00000002-DAE4-4140-AEC4-1D53B0E59F04}"/>
            </c:ext>
          </c:extLst>
        </c:ser>
        <c:ser>
          <c:idx val="4"/>
          <c:order val="4"/>
          <c:tx>
            <c:strRef>
              <c:f>Sheet1!$F$1</c:f>
              <c:strCache>
                <c:ptCount val="1"/>
                <c:pt idx="0">
                  <c:v>Balance on Secondary Income</c:v>
                </c:pt>
              </c:strCache>
            </c:strRef>
          </c:tx>
          <c:spPr>
            <a:pattFill prst="narHorz">
              <a:fgClr>
                <a:schemeClr val="accent5"/>
              </a:fgClr>
              <a:bgClr>
                <a:schemeClr val="accent5">
                  <a:lumMod val="20000"/>
                  <a:lumOff val="80000"/>
                </a:schemeClr>
              </a:bgClr>
            </a:pattFill>
            <a:ln>
              <a:noFill/>
            </a:ln>
            <a:effectLst>
              <a:innerShdw blurRad="114300">
                <a:schemeClr val="accent5"/>
              </a:innerShdw>
            </a:effectLst>
          </c:spPr>
          <c:invertIfNegative val="0"/>
          <c:cat>
            <c:numRef>
              <c:f>Sheet1!$A$2:$A$17</c:f>
              <c:numCache>
                <c:formatCode>General</c:formatCode>
                <c:ptCount val="16"/>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pt idx="15">
                  <c:v>2024</c:v>
                </c:pt>
              </c:numCache>
            </c:numRef>
          </c:cat>
          <c:val>
            <c:numRef>
              <c:f>Sheet1!$F$2:$F$17</c:f>
              <c:numCache>
                <c:formatCode>0.0</c:formatCode>
                <c:ptCount val="16"/>
                <c:pt idx="0">
                  <c:v>1190.62558193266</c:v>
                </c:pt>
                <c:pt idx="1">
                  <c:v>1401.5414910147799</c:v>
                </c:pt>
                <c:pt idx="2">
                  <c:v>1899.1639190548201</c:v>
                </c:pt>
                <c:pt idx="3">
                  <c:v>2094.1036533446199</c:v>
                </c:pt>
                <c:pt idx="4">
                  <c:v>1868.23514752815</c:v>
                </c:pt>
                <c:pt idx="5">
                  <c:v>1879.5143746681799</c:v>
                </c:pt>
                <c:pt idx="6">
                  <c:v>2020.0614697584499</c:v>
                </c:pt>
                <c:pt idx="7">
                  <c:v>1827.4518274188899</c:v>
                </c:pt>
                <c:pt idx="8">
                  <c:v>1697.3519299198199</c:v>
                </c:pt>
                <c:pt idx="9">
                  <c:v>1395.5832920056</c:v>
                </c:pt>
                <c:pt idx="10">
                  <c:v>1390.7079835253001</c:v>
                </c:pt>
                <c:pt idx="11">
                  <c:v>1795.1883576294999</c:v>
                </c:pt>
                <c:pt idx="12">
                  <c:v>2532.9638264916398</c:v>
                </c:pt>
                <c:pt idx="13">
                  <c:v>3043.92997726986</c:v>
                </c:pt>
                <c:pt idx="14">
                  <c:v>3032.1667665200598</c:v>
                </c:pt>
                <c:pt idx="15">
                  <c:v>3098.2680333818098</c:v>
                </c:pt>
              </c:numCache>
            </c:numRef>
          </c:val>
          <c:extLst>
            <c:ext xmlns:c16="http://schemas.microsoft.com/office/drawing/2014/chart" uri="{C3380CC4-5D6E-409C-BE32-E72D297353CC}">
              <c16:uniqueId val="{00000003-DAE4-4140-AEC4-1D53B0E59F04}"/>
            </c:ext>
          </c:extLst>
        </c:ser>
        <c:dLbls>
          <c:showLegendKey val="0"/>
          <c:showVal val="0"/>
          <c:showCatName val="0"/>
          <c:showSerName val="0"/>
          <c:showPercent val="0"/>
          <c:showBubbleSize val="0"/>
        </c:dLbls>
        <c:gapWidth val="219"/>
        <c:overlap val="100"/>
        <c:axId val="383828776"/>
        <c:axId val="383824072"/>
      </c:barChart>
      <c:lineChart>
        <c:grouping val="standard"/>
        <c:varyColors val="0"/>
        <c:ser>
          <c:idx val="0"/>
          <c:order val="0"/>
          <c:tx>
            <c:strRef>
              <c:f>Sheet1!$B$1</c:f>
              <c:strCache>
                <c:ptCount val="1"/>
                <c:pt idx="0">
                  <c:v>Current Account Bal</c:v>
                </c:pt>
              </c:strCache>
            </c:strRef>
          </c:tx>
          <c:spPr>
            <a:ln w="28575" cap="rnd">
              <a:solidFill>
                <a:schemeClr val="accent1"/>
              </a:solidFill>
              <a:round/>
            </a:ln>
            <a:effectLst/>
          </c:spPr>
          <c:marker>
            <c:symbol val="none"/>
          </c:marker>
          <c:cat>
            <c:numRef>
              <c:f>Sheet1!$A$2:$A$17</c:f>
              <c:numCache>
                <c:formatCode>General</c:formatCode>
                <c:ptCount val="16"/>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pt idx="15">
                  <c:v>2024</c:v>
                </c:pt>
              </c:numCache>
            </c:numRef>
          </c:cat>
          <c:val>
            <c:numRef>
              <c:f>Sheet1!$B$2:$B$17</c:f>
              <c:numCache>
                <c:formatCode>0.0</c:formatCode>
                <c:ptCount val="16"/>
                <c:pt idx="0">
                  <c:v>-730.46960451908103</c:v>
                </c:pt>
                <c:pt idx="1">
                  <c:v>-1655.38567357752</c:v>
                </c:pt>
                <c:pt idx="2">
                  <c:v>-2749.5179662589298</c:v>
                </c:pt>
                <c:pt idx="3">
                  <c:v>-2277.5795376136798</c:v>
                </c:pt>
                <c:pt idx="4">
                  <c:v>-2648.7611003608499</c:v>
                </c:pt>
                <c:pt idx="5">
                  <c:v>-2333.8384503540201</c:v>
                </c:pt>
                <c:pt idx="6">
                  <c:v>-1596.6694243362899</c:v>
                </c:pt>
                <c:pt idx="7">
                  <c:v>-697.45048886725499</c:v>
                </c:pt>
                <c:pt idx="8">
                  <c:v>-271.19136904254498</c:v>
                </c:pt>
                <c:pt idx="9">
                  <c:v>-1379.6381869264801</c:v>
                </c:pt>
                <c:pt idx="10">
                  <c:v>920.45982656124795</c:v>
                </c:pt>
                <c:pt idx="11">
                  <c:v>678.378293046463</c:v>
                </c:pt>
                <c:pt idx="12">
                  <c:v>348.21543613851702</c:v>
                </c:pt>
                <c:pt idx="13">
                  <c:v>305</c:v>
                </c:pt>
                <c:pt idx="14">
                  <c:v>248.35224488765701</c:v>
                </c:pt>
                <c:pt idx="15">
                  <c:v>180.746818663851</c:v>
                </c:pt>
              </c:numCache>
            </c:numRef>
          </c:val>
          <c:smooth val="0"/>
          <c:extLst>
            <c:ext xmlns:c16="http://schemas.microsoft.com/office/drawing/2014/chart" uri="{C3380CC4-5D6E-409C-BE32-E72D297353CC}">
              <c16:uniqueId val="{00000004-DAE4-4140-AEC4-1D53B0E59F04}"/>
            </c:ext>
          </c:extLst>
        </c:ser>
        <c:dLbls>
          <c:showLegendKey val="0"/>
          <c:showVal val="0"/>
          <c:showCatName val="0"/>
          <c:showSerName val="0"/>
          <c:showPercent val="0"/>
          <c:showBubbleSize val="0"/>
        </c:dLbls>
        <c:marker val="1"/>
        <c:smooth val="0"/>
        <c:axId val="383828776"/>
        <c:axId val="383824072"/>
      </c:lineChart>
      <c:catAx>
        <c:axId val="383828776"/>
        <c:scaling>
          <c:orientation val="minMax"/>
        </c:scaling>
        <c:delete val="0"/>
        <c:axPos val="b"/>
        <c:numFmt formatCode="General" sourceLinked="1"/>
        <c:majorTickMark val="none"/>
        <c:minorTickMark val="none"/>
        <c:tickLblPos val="low"/>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lang="en-US" sz="900" b="0" i="0" u="none" strike="noStrike" kern="1200" baseline="0">
                <a:solidFill>
                  <a:schemeClr val="tx1"/>
                </a:solidFill>
                <a:latin typeface="Times New Roman" panose="02020603050405020304" charset="0"/>
                <a:ea typeface="+mn-ea"/>
                <a:cs typeface="Times New Roman" panose="02020603050405020304" charset="0"/>
              </a:defRPr>
            </a:pPr>
            <a:endParaRPr lang="en-US"/>
          </a:p>
        </c:txPr>
        <c:crossAx val="383824072"/>
        <c:crosses val="autoZero"/>
        <c:auto val="1"/>
        <c:lblAlgn val="ctr"/>
        <c:lblOffset val="100"/>
        <c:noMultiLvlLbl val="0"/>
      </c:catAx>
      <c:valAx>
        <c:axId val="383824072"/>
        <c:scaling>
          <c:orientation val="minMax"/>
          <c:max val="4000"/>
          <c:min val="-5000"/>
        </c:scaling>
        <c:delete val="0"/>
        <c:axPos val="l"/>
        <c:majorGridlines>
          <c:spPr>
            <a:ln>
              <a:solidFill>
                <a:schemeClr val="tx1">
                  <a:lumMod val="15000"/>
                  <a:lumOff val="85000"/>
                </a:schemeClr>
              </a:solidFill>
              <a:prstDash val="lgDash"/>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lang="en-US" sz="900" b="0" i="0" u="none" strike="noStrike" kern="1200" baseline="0">
                <a:solidFill>
                  <a:schemeClr val="tx1"/>
                </a:solidFill>
                <a:latin typeface="Times New Roman" panose="02020603050405020304" charset="0"/>
                <a:ea typeface="+mn-ea"/>
                <a:cs typeface="Times New Roman" panose="02020603050405020304" charset="0"/>
              </a:defRPr>
            </a:pPr>
            <a:endParaRPr lang="en-US"/>
          </a:p>
        </c:txPr>
        <c:crossAx val="383828776"/>
        <c:crosses val="autoZero"/>
        <c:crossBetween val="between"/>
        <c:majorUnit val="1000"/>
      </c:valAx>
      <c:spPr>
        <a:noFill/>
        <a:ln>
          <a:noFill/>
        </a:ln>
        <a:effectLst/>
      </c:spPr>
    </c:plotArea>
    <c:legend>
      <c:legendPos val="b"/>
      <c:layout>
        <c:manualLayout>
          <c:xMode val="edge"/>
          <c:yMode val="edge"/>
          <c:x val="1.6245806079026301E-2"/>
          <c:y val="0.87454327162568102"/>
          <c:w val="0.94978182014861701"/>
          <c:h val="9.9722222691282197E-2"/>
        </c:manualLayout>
      </c:layout>
      <c:overlay val="0"/>
      <c:spPr>
        <a:noFill/>
        <a:ln>
          <a:noFill/>
        </a:ln>
        <a:effectLst/>
      </c:spPr>
      <c:txPr>
        <a:bodyPr rot="0" spcFirstLastPara="1" vertOverflow="ellipsis" vert="horz" wrap="square" anchor="ctr" anchorCtr="1"/>
        <a:lstStyle/>
        <a:p>
          <a:pPr>
            <a:defRPr lang="en-US" sz="900" b="0" i="0" u="none" strike="noStrike" kern="1200" baseline="0">
              <a:solidFill>
                <a:schemeClr val="tx1"/>
              </a:solidFill>
              <a:latin typeface="Times New Roman" panose="02020603050405020304" charset="0"/>
              <a:ea typeface="+mn-ea"/>
              <a:cs typeface="Times New Roman" panose="02020603050405020304" charset="0"/>
            </a:defRPr>
          </a:pPr>
          <a:endParaRPr lang="en-US"/>
        </a:p>
      </c:txPr>
    </c:legend>
    <c:plotVisOnly val="1"/>
    <c:dispBlanksAs val="gap"/>
    <c:showDLblsOverMax val="0"/>
  </c:chart>
  <c:spPr>
    <a:noFill/>
    <a:ln>
      <a:noFill/>
    </a:ln>
    <a:effectLst/>
  </c:spPr>
  <c:txPr>
    <a:bodyPr/>
    <a:lstStyle/>
    <a:p>
      <a:pPr>
        <a:defRPr lang="en-US">
          <a:solidFill>
            <a:schemeClr val="tx1"/>
          </a:solidFill>
          <a:latin typeface="Times New Roman" panose="02020603050405020304" charset="0"/>
          <a:cs typeface="Times New Roman" panose="02020603050405020304" charset="0"/>
        </a:defRPr>
      </a:pPr>
      <a:endParaRPr lang="en-US"/>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Sheet1!$C$5:$D$5</c:f>
              <c:strCache>
                <c:ptCount val="2"/>
                <c:pt idx="0">
                  <c:v>Revenues (ZWL)</c:v>
                </c:pt>
              </c:strCache>
            </c:strRef>
          </c:tx>
          <c:spPr>
            <a:ln w="28575" cap="rnd">
              <a:solidFill>
                <a:schemeClr val="accent1"/>
              </a:solidFill>
              <a:round/>
            </a:ln>
            <a:effectLst/>
          </c:spPr>
          <c:marker>
            <c:symbol val="none"/>
          </c:marker>
          <c:cat>
            <c:numRef>
              <c:f>Sheet1!$E$4:$T$4</c:f>
              <c:numCache>
                <c:formatCode>General</c:formatCode>
                <c:ptCount val="7"/>
                <c:pt idx="0">
                  <c:v>2018</c:v>
                </c:pt>
                <c:pt idx="1">
                  <c:v>2019</c:v>
                </c:pt>
                <c:pt idx="2">
                  <c:v>2020</c:v>
                </c:pt>
                <c:pt idx="3">
                  <c:v>2021</c:v>
                </c:pt>
                <c:pt idx="4">
                  <c:v>2022</c:v>
                </c:pt>
                <c:pt idx="5">
                  <c:v>2023</c:v>
                </c:pt>
                <c:pt idx="6">
                  <c:v>2024</c:v>
                </c:pt>
              </c:numCache>
            </c:numRef>
          </c:cat>
          <c:val>
            <c:numRef>
              <c:f>Sheet1!$E$5:$T$5</c:f>
              <c:numCache>
                <c:formatCode>General</c:formatCode>
                <c:ptCount val="7"/>
                <c:pt idx="0">
                  <c:v>5490.6084114299993</c:v>
                </c:pt>
                <c:pt idx="1">
                  <c:v>22971.12843271999</c:v>
                </c:pt>
                <c:pt idx="2">
                  <c:v>183021.79258640169</c:v>
                </c:pt>
                <c:pt idx="3">
                  <c:v>489576.89544413681</c:v>
                </c:pt>
                <c:pt idx="4">
                  <c:v>2038453.5179591978</c:v>
                </c:pt>
                <c:pt idx="5">
                  <c:v>21186130.90630069</c:v>
                </c:pt>
                <c:pt idx="6">
                  <c:v>44144355.978853628</c:v>
                </c:pt>
              </c:numCache>
            </c:numRef>
          </c:val>
          <c:smooth val="0"/>
          <c:extLst>
            <c:ext xmlns:c16="http://schemas.microsoft.com/office/drawing/2014/chart" uri="{C3380CC4-5D6E-409C-BE32-E72D297353CC}">
              <c16:uniqueId val="{00000000-86E6-4572-A7CF-255337BA8F90}"/>
            </c:ext>
          </c:extLst>
        </c:ser>
        <c:ser>
          <c:idx val="1"/>
          <c:order val="1"/>
          <c:tx>
            <c:strRef>
              <c:f>Sheet1!$C$6:$D$6</c:f>
              <c:strCache>
                <c:ptCount val="2"/>
                <c:pt idx="0">
                  <c:v>Exchange Rate (Annual Average) </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Sheet1!$E$4:$T$4</c:f>
              <c:numCache>
                <c:formatCode>General</c:formatCode>
                <c:ptCount val="7"/>
                <c:pt idx="0">
                  <c:v>2018</c:v>
                </c:pt>
                <c:pt idx="1">
                  <c:v>2019</c:v>
                </c:pt>
                <c:pt idx="2">
                  <c:v>2020</c:v>
                </c:pt>
                <c:pt idx="3">
                  <c:v>2021</c:v>
                </c:pt>
                <c:pt idx="4">
                  <c:v>2022</c:v>
                </c:pt>
                <c:pt idx="5">
                  <c:v>2023</c:v>
                </c:pt>
                <c:pt idx="6">
                  <c:v>2024</c:v>
                </c:pt>
              </c:numCache>
            </c:numRef>
          </c:cat>
          <c:val>
            <c:numRef>
              <c:f>Sheet1!$E$6:$T$6</c:f>
            </c:numRef>
          </c:val>
          <c:smooth val="0"/>
          <c:extLst>
            <c:ext xmlns:c16="http://schemas.microsoft.com/office/drawing/2014/chart" uri="{C3380CC4-5D6E-409C-BE32-E72D297353CC}">
              <c16:uniqueId val="{00000001-86E6-4572-A7CF-255337BA8F90}"/>
            </c:ext>
          </c:extLst>
        </c:ser>
        <c:dLbls>
          <c:showLegendKey val="0"/>
          <c:showVal val="0"/>
          <c:showCatName val="0"/>
          <c:showSerName val="0"/>
          <c:showPercent val="0"/>
          <c:showBubbleSize val="0"/>
        </c:dLbls>
        <c:marker val="1"/>
        <c:smooth val="0"/>
        <c:axId val="562092936"/>
        <c:axId val="562088976"/>
      </c:lineChart>
      <c:lineChart>
        <c:grouping val="standard"/>
        <c:varyColors val="0"/>
        <c:ser>
          <c:idx val="2"/>
          <c:order val="2"/>
          <c:tx>
            <c:strRef>
              <c:f>Sheet1!$C$7:$D$7</c:f>
              <c:strCache>
                <c:ptCount val="2"/>
                <c:pt idx="0">
                  <c:v>Revenues(USD)</c:v>
                </c:pt>
              </c:strCache>
            </c:strRef>
          </c:tx>
          <c:spPr>
            <a:ln w="28575" cap="rnd">
              <a:solidFill>
                <a:schemeClr val="accent3"/>
              </a:solidFill>
              <a:round/>
            </a:ln>
            <a:effectLst/>
          </c:spPr>
          <c:marker>
            <c:symbol val="none"/>
          </c:marker>
          <c:cat>
            <c:numRef>
              <c:f>Sheet1!$E$4:$T$4</c:f>
              <c:numCache>
                <c:formatCode>General</c:formatCode>
                <c:ptCount val="7"/>
                <c:pt idx="0">
                  <c:v>2018</c:v>
                </c:pt>
                <c:pt idx="1">
                  <c:v>2019</c:v>
                </c:pt>
                <c:pt idx="2">
                  <c:v>2020</c:v>
                </c:pt>
                <c:pt idx="3">
                  <c:v>2021</c:v>
                </c:pt>
                <c:pt idx="4">
                  <c:v>2022</c:v>
                </c:pt>
                <c:pt idx="5">
                  <c:v>2023</c:v>
                </c:pt>
                <c:pt idx="6">
                  <c:v>2024</c:v>
                </c:pt>
              </c:numCache>
            </c:numRef>
          </c:cat>
          <c:val>
            <c:numRef>
              <c:f>Sheet1!$E$7:$T$7</c:f>
              <c:numCache>
                <c:formatCode>General</c:formatCode>
                <c:ptCount val="7"/>
                <c:pt idx="0">
                  <c:v>2745.3042057149996</c:v>
                </c:pt>
                <c:pt idx="1">
                  <c:v>2065.7489597769777</c:v>
                </c:pt>
                <c:pt idx="2">
                  <c:v>3134.1259444017605</c:v>
                </c:pt>
                <c:pt idx="3">
                  <c:v>5521.3363645442296</c:v>
                </c:pt>
                <c:pt idx="4">
                  <c:v>5109.2902172073027</c:v>
                </c:pt>
                <c:pt idx="5">
                  <c:v>6019.4191111732216</c:v>
                </c:pt>
                <c:pt idx="6">
                  <c:v>6742.2894572305568</c:v>
                </c:pt>
              </c:numCache>
            </c:numRef>
          </c:val>
          <c:smooth val="0"/>
          <c:extLst>
            <c:ext xmlns:c16="http://schemas.microsoft.com/office/drawing/2014/chart" uri="{C3380CC4-5D6E-409C-BE32-E72D297353CC}">
              <c16:uniqueId val="{00000002-86E6-4572-A7CF-255337BA8F90}"/>
            </c:ext>
          </c:extLst>
        </c:ser>
        <c:dLbls>
          <c:showLegendKey val="0"/>
          <c:showVal val="0"/>
          <c:showCatName val="0"/>
          <c:showSerName val="0"/>
          <c:showPercent val="0"/>
          <c:showBubbleSize val="0"/>
        </c:dLbls>
        <c:marker val="1"/>
        <c:smooth val="0"/>
        <c:axId val="562102656"/>
        <c:axId val="562089696"/>
      </c:lineChart>
      <c:catAx>
        <c:axId val="562092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62088976"/>
        <c:crosses val="autoZero"/>
        <c:auto val="1"/>
        <c:lblAlgn val="ctr"/>
        <c:lblOffset val="100"/>
        <c:noMultiLvlLbl val="0"/>
      </c:catAx>
      <c:valAx>
        <c:axId val="5620889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dirty="0"/>
                  <a:t>ZWL$M</a:t>
                </a:r>
                <a:endParaRPr lang="en-ZW" dirty="0"/>
              </a:p>
            </c:rich>
          </c:tx>
          <c:layout>
            <c:manualLayout>
              <c:xMode val="edge"/>
              <c:yMode val="edge"/>
              <c:x val="2.9378531073446328E-2"/>
              <c:y val="0.35604014213559138"/>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62092936"/>
        <c:crosses val="autoZero"/>
        <c:crossBetween val="between"/>
      </c:valAx>
      <c:valAx>
        <c:axId val="562089696"/>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dirty="0"/>
                  <a:t>US$M</a:t>
                </a:r>
                <a:endParaRPr lang="en-ZW" dirty="0"/>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562102656"/>
        <c:crosses val="max"/>
        <c:crossBetween val="between"/>
      </c:valAx>
      <c:catAx>
        <c:axId val="562102656"/>
        <c:scaling>
          <c:orientation val="minMax"/>
        </c:scaling>
        <c:delete val="1"/>
        <c:axPos val="b"/>
        <c:numFmt formatCode="General" sourceLinked="1"/>
        <c:majorTickMark val="out"/>
        <c:minorTickMark val="none"/>
        <c:tickLblPos val="nextTo"/>
        <c:crossAx val="56208969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Sheet2!$A$3:$B$3</c:f>
              <c:strCache>
                <c:ptCount val="2"/>
                <c:pt idx="0">
                  <c:v>Expenditures (ZWL$M)</c:v>
                </c:pt>
              </c:strCache>
            </c:strRef>
          </c:tx>
          <c:spPr>
            <a:ln w="28575" cap="rnd">
              <a:solidFill>
                <a:schemeClr val="accent1"/>
              </a:solidFill>
              <a:round/>
            </a:ln>
            <a:effectLst/>
          </c:spPr>
          <c:marker>
            <c:symbol val="none"/>
          </c:marker>
          <c:cat>
            <c:numRef>
              <c:f>Sheet2!$C$2:$R$2</c:f>
              <c:numCache>
                <c:formatCode>General</c:formatCode>
                <c:ptCount val="7"/>
                <c:pt idx="0">
                  <c:v>2018</c:v>
                </c:pt>
                <c:pt idx="1">
                  <c:v>2019</c:v>
                </c:pt>
                <c:pt idx="2">
                  <c:v>2020</c:v>
                </c:pt>
                <c:pt idx="3">
                  <c:v>2021</c:v>
                </c:pt>
                <c:pt idx="4">
                  <c:v>2022</c:v>
                </c:pt>
                <c:pt idx="5">
                  <c:v>2023</c:v>
                </c:pt>
                <c:pt idx="6">
                  <c:v>2024</c:v>
                </c:pt>
              </c:numCache>
            </c:numRef>
          </c:cat>
          <c:val>
            <c:numRef>
              <c:f>Sheet2!$C$3:$R$3</c:f>
              <c:numCache>
                <c:formatCode>General</c:formatCode>
                <c:ptCount val="7"/>
                <c:pt idx="0">
                  <c:v>7552.9867384599993</c:v>
                </c:pt>
                <c:pt idx="1">
                  <c:v>22533.509116900001</c:v>
                </c:pt>
                <c:pt idx="2">
                  <c:v>162427.6725946661</c:v>
                </c:pt>
                <c:pt idx="3">
                  <c:v>552013.21890261595</c:v>
                </c:pt>
                <c:pt idx="4">
                  <c:v>2030686.1800950198</c:v>
                </c:pt>
                <c:pt idx="5">
                  <c:v>22626872.864119969</c:v>
                </c:pt>
                <c:pt idx="6">
                  <c:v>47793225.172420904</c:v>
                </c:pt>
              </c:numCache>
            </c:numRef>
          </c:val>
          <c:smooth val="0"/>
          <c:extLst>
            <c:ext xmlns:c16="http://schemas.microsoft.com/office/drawing/2014/chart" uri="{C3380CC4-5D6E-409C-BE32-E72D297353CC}">
              <c16:uniqueId val="{00000000-3899-47F8-8111-1E71CCCB4EB0}"/>
            </c:ext>
          </c:extLst>
        </c:ser>
        <c:ser>
          <c:idx val="1"/>
          <c:order val="1"/>
          <c:tx>
            <c:strRef>
              <c:f>Sheet2!$A$4:$B$4</c:f>
              <c:strCache>
                <c:ptCount val="2"/>
                <c:pt idx="0">
                  <c:v>Exchange Rate (Annual Average) </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Sheet2!$C$2:$R$2</c:f>
              <c:numCache>
                <c:formatCode>General</c:formatCode>
                <c:ptCount val="7"/>
                <c:pt idx="0">
                  <c:v>2018</c:v>
                </c:pt>
                <c:pt idx="1">
                  <c:v>2019</c:v>
                </c:pt>
                <c:pt idx="2">
                  <c:v>2020</c:v>
                </c:pt>
                <c:pt idx="3">
                  <c:v>2021</c:v>
                </c:pt>
                <c:pt idx="4">
                  <c:v>2022</c:v>
                </c:pt>
                <c:pt idx="5">
                  <c:v>2023</c:v>
                </c:pt>
                <c:pt idx="6">
                  <c:v>2024</c:v>
                </c:pt>
              </c:numCache>
            </c:numRef>
          </c:cat>
          <c:val>
            <c:numRef>
              <c:f>Sheet2!$C$4:$R$4</c:f>
            </c:numRef>
          </c:val>
          <c:smooth val="0"/>
          <c:extLst>
            <c:ext xmlns:c16="http://schemas.microsoft.com/office/drawing/2014/chart" uri="{C3380CC4-5D6E-409C-BE32-E72D297353CC}">
              <c16:uniqueId val="{00000001-3899-47F8-8111-1E71CCCB4EB0}"/>
            </c:ext>
          </c:extLst>
        </c:ser>
        <c:dLbls>
          <c:showLegendKey val="0"/>
          <c:showVal val="0"/>
          <c:showCatName val="0"/>
          <c:showSerName val="0"/>
          <c:showPercent val="0"/>
          <c:showBubbleSize val="0"/>
        </c:dLbls>
        <c:marker val="1"/>
        <c:smooth val="0"/>
        <c:axId val="548970104"/>
        <c:axId val="548976584"/>
      </c:lineChart>
      <c:lineChart>
        <c:grouping val="standard"/>
        <c:varyColors val="0"/>
        <c:ser>
          <c:idx val="2"/>
          <c:order val="2"/>
          <c:tx>
            <c:strRef>
              <c:f>Sheet2!$A$5:$B$5</c:f>
              <c:strCache>
                <c:ptCount val="2"/>
                <c:pt idx="0">
                  <c:v>Expenditures (US$$M)</c:v>
                </c:pt>
              </c:strCache>
            </c:strRef>
          </c:tx>
          <c:spPr>
            <a:ln w="28575" cap="rnd">
              <a:solidFill>
                <a:schemeClr val="accent3"/>
              </a:solidFill>
              <a:round/>
            </a:ln>
            <a:effectLst/>
          </c:spPr>
          <c:marker>
            <c:symbol val="none"/>
          </c:marker>
          <c:cat>
            <c:numRef>
              <c:f>Sheet2!$C$2:$R$2</c:f>
              <c:numCache>
                <c:formatCode>General</c:formatCode>
                <c:ptCount val="7"/>
                <c:pt idx="0">
                  <c:v>2018</c:v>
                </c:pt>
                <c:pt idx="1">
                  <c:v>2019</c:v>
                </c:pt>
                <c:pt idx="2">
                  <c:v>2020</c:v>
                </c:pt>
                <c:pt idx="3">
                  <c:v>2021</c:v>
                </c:pt>
                <c:pt idx="4">
                  <c:v>2022</c:v>
                </c:pt>
                <c:pt idx="5">
                  <c:v>2023</c:v>
                </c:pt>
                <c:pt idx="6">
                  <c:v>2024</c:v>
                </c:pt>
              </c:numCache>
            </c:numRef>
          </c:cat>
          <c:val>
            <c:numRef>
              <c:f>Sheet2!$C$5:$R$5</c:f>
              <c:numCache>
                <c:formatCode>General</c:formatCode>
                <c:ptCount val="7"/>
                <c:pt idx="0">
                  <c:v>3776.4933692299996</c:v>
                </c:pt>
                <c:pt idx="1">
                  <c:v>2026.3947047571944</c:v>
                </c:pt>
                <c:pt idx="2">
                  <c:v>2781.4653958621593</c:v>
                </c:pt>
                <c:pt idx="3">
                  <c:v>6225.4789545800832</c:v>
                </c:pt>
                <c:pt idx="4">
                  <c:v>5089.8217412211934</c:v>
                </c:pt>
                <c:pt idx="5">
                  <c:v>6428.7637769605617</c:v>
                </c:pt>
                <c:pt idx="6">
                  <c:v>7299.5913308015952</c:v>
                </c:pt>
              </c:numCache>
            </c:numRef>
          </c:val>
          <c:smooth val="0"/>
          <c:extLst>
            <c:ext xmlns:c16="http://schemas.microsoft.com/office/drawing/2014/chart" uri="{C3380CC4-5D6E-409C-BE32-E72D297353CC}">
              <c16:uniqueId val="{00000002-3899-47F8-8111-1E71CCCB4EB0}"/>
            </c:ext>
          </c:extLst>
        </c:ser>
        <c:dLbls>
          <c:showLegendKey val="0"/>
          <c:showVal val="0"/>
          <c:showCatName val="0"/>
          <c:showSerName val="0"/>
          <c:showPercent val="0"/>
          <c:showBubbleSize val="0"/>
        </c:dLbls>
        <c:marker val="1"/>
        <c:smooth val="0"/>
        <c:axId val="548975864"/>
        <c:axId val="548974784"/>
      </c:lineChart>
      <c:catAx>
        <c:axId val="548970104"/>
        <c:scaling>
          <c:orientation val="minMax"/>
        </c:scaling>
        <c:delete val="0"/>
        <c:axPos val="b"/>
        <c:title>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48976584"/>
        <c:crosses val="autoZero"/>
        <c:auto val="1"/>
        <c:lblAlgn val="ctr"/>
        <c:lblOffset val="100"/>
        <c:noMultiLvlLbl val="0"/>
      </c:catAx>
      <c:valAx>
        <c:axId val="5489765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dirty="0"/>
                  <a:t>ZWL$</a:t>
                </a:r>
                <a:endParaRPr lang="en-ZW" dirty="0"/>
              </a:p>
            </c:rich>
          </c:tx>
          <c:layout>
            <c:manualLayout>
              <c:xMode val="edge"/>
              <c:yMode val="edge"/>
              <c:x val="2.9229904440697022E-2"/>
              <c:y val="0.35604014213559138"/>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48970104"/>
        <c:crosses val="autoZero"/>
        <c:crossBetween val="between"/>
      </c:valAx>
      <c:valAx>
        <c:axId val="548974784"/>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dirty="0"/>
                  <a:t>US$</a:t>
                </a:r>
                <a:endParaRPr lang="en-ZW" dirty="0"/>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48975864"/>
        <c:crosses val="max"/>
        <c:crossBetween val="between"/>
      </c:valAx>
      <c:catAx>
        <c:axId val="548975864"/>
        <c:scaling>
          <c:orientation val="minMax"/>
        </c:scaling>
        <c:delete val="1"/>
        <c:axPos val="b"/>
        <c:numFmt formatCode="General" sourceLinked="1"/>
        <c:majorTickMark val="out"/>
        <c:minorTickMark val="none"/>
        <c:tickLblPos val="nextTo"/>
        <c:crossAx val="54897478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outEnd"/>
          <c:showLegendKey val="0"/>
          <c:showVal val="0"/>
          <c:showCatName val="1"/>
          <c:showSerName val="0"/>
          <c:showPercent val="0"/>
          <c:showBubbleSize val="0"/>
          <c:showLeaderLines val="0"/>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1"/>
          <c:order val="0"/>
          <c:tx>
            <c:strRef>
              <c:f>'Quarterly Tables &amp; Graphs'!$D$8</c:f>
              <c:strCache>
                <c:ptCount val="1"/>
                <c:pt idx="0">
                  <c:v> Outturn</c:v>
                </c:pt>
              </c:strCache>
            </c:strRef>
          </c:tx>
          <c:spPr>
            <a:pattFill prst="pct90">
              <a:fgClr>
                <a:srgbClr val="0070C0"/>
              </a:fgClr>
              <a:bgClr>
                <a:sysClr val="window" lastClr="FFFFFF"/>
              </a:bgClr>
            </a:pattFill>
            <a:ln w="25400">
              <a:noFill/>
            </a:ln>
          </c:spPr>
          <c:invertIfNegative val="0"/>
          <c:cat>
            <c:strRef>
              <c:f>'Quarterly Tables &amp; Graphs'!$A$9:$A$19</c:f>
              <c:strCache>
                <c:ptCount val="11"/>
                <c:pt idx="0">
                  <c:v>Personal Income Tax</c:v>
                </c:pt>
                <c:pt idx="1">
                  <c:v>Corporate Tax</c:v>
                </c:pt>
                <c:pt idx="2">
                  <c:v>Other Taxes on Income and Profits</c:v>
                </c:pt>
                <c:pt idx="3">
                  <c:v>Customs  Duties</c:v>
                </c:pt>
                <c:pt idx="4">
                  <c:v>Excise Duties</c:v>
                </c:pt>
                <c:pt idx="5">
                  <c:v>Taxes on Specific Services</c:v>
                </c:pt>
                <c:pt idx="6">
                  <c:v>Value Added Tax </c:v>
                </c:pt>
                <c:pt idx="7">
                  <c:v>Tax on Gross Revenue</c:v>
                </c:pt>
                <c:pt idx="8">
                  <c:v>Taxes on Financial and Capital  Transactions </c:v>
                </c:pt>
                <c:pt idx="9">
                  <c:v>Other Indirect Taxes </c:v>
                </c:pt>
                <c:pt idx="10">
                  <c:v>Non-tax Revenue</c:v>
                </c:pt>
              </c:strCache>
            </c:strRef>
          </c:cat>
          <c:val>
            <c:numRef>
              <c:f>'Quarterly Tables &amp; Graphs'!$D$9:$D$19</c:f>
              <c:numCache>
                <c:formatCode>_-* #,##0.0_-;\-* #,##0.0_-;_-* "-"??_-;_-@_-</c:formatCode>
                <c:ptCount val="11"/>
                <c:pt idx="0">
                  <c:v>2219.185813706416</c:v>
                </c:pt>
                <c:pt idx="1">
                  <c:v>1316.0713018070139</c:v>
                </c:pt>
                <c:pt idx="2">
                  <c:v>109.74332914760866</c:v>
                </c:pt>
                <c:pt idx="3">
                  <c:v>939.092798192852</c:v>
                </c:pt>
                <c:pt idx="4">
                  <c:v>1412.6046659036888</c:v>
                </c:pt>
                <c:pt idx="5">
                  <c:v>594.4067795027471</c:v>
                </c:pt>
                <c:pt idx="6">
                  <c:v>3349.7135839498237</c:v>
                </c:pt>
                <c:pt idx="7">
                  <c:v>650.11244223239419</c:v>
                </c:pt>
                <c:pt idx="8">
                  <c:v>612.11289588323984</c:v>
                </c:pt>
                <c:pt idx="9">
                  <c:v>21.760572055742653</c:v>
                </c:pt>
                <c:pt idx="10">
                  <c:v>288.24000815573356</c:v>
                </c:pt>
              </c:numCache>
            </c:numRef>
          </c:val>
          <c:extLst>
            <c:ext xmlns:c16="http://schemas.microsoft.com/office/drawing/2014/chart" uri="{C3380CC4-5D6E-409C-BE32-E72D297353CC}">
              <c16:uniqueId val="{00000000-CBFE-49E3-94E6-16D09DBE57DF}"/>
            </c:ext>
          </c:extLst>
        </c:ser>
        <c:ser>
          <c:idx val="2"/>
          <c:order val="1"/>
          <c:tx>
            <c:strRef>
              <c:f>'Quarterly Tables &amp; Graphs'!$E$8</c:f>
              <c:strCache>
                <c:ptCount val="1"/>
                <c:pt idx="0">
                  <c:v> Target</c:v>
                </c:pt>
              </c:strCache>
            </c:strRef>
          </c:tx>
          <c:spPr>
            <a:pattFill prst="pct90">
              <a:fgClr>
                <a:srgbClr val="00B050"/>
              </a:fgClr>
              <a:bgClr>
                <a:sysClr val="window" lastClr="FFFFFF"/>
              </a:bgClr>
            </a:pattFill>
            <a:ln w="25400">
              <a:noFill/>
            </a:ln>
          </c:spPr>
          <c:invertIfNegative val="0"/>
          <c:cat>
            <c:strRef>
              <c:f>'Quarterly Tables &amp; Graphs'!$A$9:$A$19</c:f>
              <c:strCache>
                <c:ptCount val="11"/>
                <c:pt idx="0">
                  <c:v>Personal Income Tax</c:v>
                </c:pt>
                <c:pt idx="1">
                  <c:v>Corporate Tax</c:v>
                </c:pt>
                <c:pt idx="2">
                  <c:v>Other Taxes on Income and Profits</c:v>
                </c:pt>
                <c:pt idx="3">
                  <c:v>Customs  Duties</c:v>
                </c:pt>
                <c:pt idx="4">
                  <c:v>Excise Duties</c:v>
                </c:pt>
                <c:pt idx="5">
                  <c:v>Taxes on Specific Services</c:v>
                </c:pt>
                <c:pt idx="6">
                  <c:v>Value Added Tax </c:v>
                </c:pt>
                <c:pt idx="7">
                  <c:v>Tax on Gross Revenue</c:v>
                </c:pt>
                <c:pt idx="8">
                  <c:v>Taxes on Financial and Capital  Transactions </c:v>
                </c:pt>
                <c:pt idx="9">
                  <c:v>Other Indirect Taxes </c:v>
                </c:pt>
                <c:pt idx="10">
                  <c:v>Non-tax Revenue</c:v>
                </c:pt>
              </c:strCache>
            </c:strRef>
          </c:cat>
          <c:val>
            <c:numRef>
              <c:f>'Quarterly Tables &amp; Graphs'!$E$9:$E$19</c:f>
              <c:numCache>
                <c:formatCode>_-* #,##0.0_-;\-* #,##0.0_-;_-* "-"??_-;_-@_-</c:formatCode>
                <c:ptCount val="11"/>
                <c:pt idx="0">
                  <c:v>465.63144788440604</c:v>
                </c:pt>
                <c:pt idx="1">
                  <c:v>382.43044025191307</c:v>
                </c:pt>
                <c:pt idx="2">
                  <c:v>44.424491280435731</c:v>
                </c:pt>
                <c:pt idx="3">
                  <c:v>257.33088857118241</c:v>
                </c:pt>
                <c:pt idx="4">
                  <c:v>337.89083052487484</c:v>
                </c:pt>
                <c:pt idx="5">
                  <c:v>143.14048954235372</c:v>
                </c:pt>
                <c:pt idx="6">
                  <c:v>936.57879267165561</c:v>
                </c:pt>
                <c:pt idx="7">
                  <c:v>254.67450358361941</c:v>
                </c:pt>
                <c:pt idx="8">
                  <c:v>226.39879121096374</c:v>
                </c:pt>
                <c:pt idx="9">
                  <c:v>4.3434618628538999</c:v>
                </c:pt>
                <c:pt idx="10">
                  <c:v>163.92655616245534</c:v>
                </c:pt>
              </c:numCache>
            </c:numRef>
          </c:val>
          <c:extLst>
            <c:ext xmlns:c16="http://schemas.microsoft.com/office/drawing/2014/chart" uri="{C3380CC4-5D6E-409C-BE32-E72D297353CC}">
              <c16:uniqueId val="{00000001-CBFE-49E3-94E6-16D09DBE57DF}"/>
            </c:ext>
          </c:extLst>
        </c:ser>
        <c:dLbls>
          <c:showLegendKey val="0"/>
          <c:showVal val="0"/>
          <c:showCatName val="0"/>
          <c:showSerName val="0"/>
          <c:showPercent val="0"/>
          <c:showBubbleSize val="0"/>
        </c:dLbls>
        <c:gapWidth val="219"/>
        <c:overlap val="-27"/>
        <c:axId val="1725504256"/>
        <c:axId val="1"/>
      </c:barChart>
      <c:catAx>
        <c:axId val="1725504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
        <c:crosses val="autoZero"/>
        <c:auto val="1"/>
        <c:lblAlgn val="ctr"/>
        <c:lblOffset val="100"/>
        <c:noMultiLvlLbl val="0"/>
      </c:catAx>
      <c:valAx>
        <c:axId val="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ZWL$ Billion</a:t>
                </a:r>
              </a:p>
            </c:rich>
          </c:tx>
          <c:overlay val="0"/>
          <c:spPr>
            <a:noFill/>
            <a:ln w="25400">
              <a:noFill/>
            </a:ln>
          </c:spPr>
        </c:title>
        <c:numFmt formatCode="_-* #,##0.0_-;\-* #,##0.0_-;_-* &quot;-&quot;??_-;_-@_-" sourceLinked="1"/>
        <c:majorTickMark val="none"/>
        <c:minorTickMark val="none"/>
        <c:tickLblPos val="nextTo"/>
        <c:spPr>
          <a:ln w="9525">
            <a:noFill/>
          </a:ln>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25504256"/>
        <c:crosses val="autoZero"/>
        <c:crossBetween val="between"/>
      </c:valAx>
      <c:spPr>
        <a:noFill/>
        <a:ln w="25400">
          <a:noFill/>
        </a:ln>
      </c:spPr>
    </c:plotArea>
    <c:legend>
      <c:legendPos val="r"/>
      <c:layout>
        <c:manualLayout>
          <c:xMode val="edge"/>
          <c:yMode val="edge"/>
          <c:x val="0.30809471049725345"/>
          <c:y val="0.93116284377496294"/>
          <c:w val="0.27869228403833102"/>
          <c:h val="5.6402297538894593E-2"/>
        </c:manualLayout>
      </c:layout>
      <c:overlay val="0"/>
      <c:spPr>
        <a:noFill/>
        <a:ln w="25400">
          <a:noFill/>
        </a:ln>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ysClr val="window" lastClr="FFFFFF">
        <a:lumMod val="95000"/>
      </a:sysClr>
    </a:solidFill>
    <a:ln w="19050" cap="flat" cmpd="sng" algn="ctr">
      <a:solidFill>
        <a:srgbClr val="E7E6E6"/>
      </a:solidFill>
      <a:round/>
    </a:ln>
    <a:effectLst/>
  </c:spPr>
  <c:txPr>
    <a:bodyPr/>
    <a:lstStyle/>
    <a:p>
      <a:pPr>
        <a:defRPr/>
      </a:pPr>
      <a:endParaRPr lang="en-US"/>
    </a:p>
  </c:tx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1"/>
          <c:order val="0"/>
          <c:tx>
            <c:strRef>
              <c:f>'Quarterly Tables &amp; Graphs'!$D$8</c:f>
              <c:strCache>
                <c:ptCount val="1"/>
                <c:pt idx="0">
                  <c:v> Outturn</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456-4509-9122-3B661714D34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456-4509-9122-3B661714D34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456-4509-9122-3B661714D34F}"/>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8456-4509-9122-3B661714D34F}"/>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8456-4509-9122-3B661714D34F}"/>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8456-4509-9122-3B661714D34F}"/>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8456-4509-9122-3B661714D34F}"/>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8456-4509-9122-3B661714D34F}"/>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8456-4509-9122-3B661714D34F}"/>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8456-4509-9122-3B661714D34F}"/>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8456-4509-9122-3B661714D34F}"/>
              </c:ext>
            </c:extLst>
          </c:dPt>
          <c:dLbls>
            <c:dLbl>
              <c:idx val="3"/>
              <c:layout>
                <c:manualLayout>
                  <c:x val="-4.5937838609111034E-2"/>
                  <c:y val="7.6632518665414378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8456-4509-9122-3B661714D34F}"/>
                </c:ext>
              </c:extLst>
            </c:dLbl>
            <c:dLbl>
              <c:idx val="6"/>
              <c:layout>
                <c:manualLayout>
                  <c:x val="-7.7350270442289398E-2"/>
                  <c:y val="-3.7033003853241826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8456-4509-9122-3B661714D34F}"/>
                </c:ext>
              </c:extLst>
            </c:dLbl>
            <c:dLbl>
              <c:idx val="7"/>
              <c:layout>
                <c:manualLayout>
                  <c:x val="-1.9063301487962341E-3"/>
                  <c:y val="6.6046909029988277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F-8456-4509-9122-3B661714D34F}"/>
                </c:ext>
              </c:extLst>
            </c:dLbl>
            <c:numFmt formatCode="0.0%" sourceLinked="0"/>
            <c:spPr>
              <a:noFill/>
              <a:ln w="25400">
                <a:noFill/>
              </a:ln>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'Quarterly Tables &amp; Graphs'!$A$9:$A$19</c:f>
              <c:strCache>
                <c:ptCount val="11"/>
                <c:pt idx="0">
                  <c:v>Personal Income Tax</c:v>
                </c:pt>
                <c:pt idx="1">
                  <c:v>Corporate Tax</c:v>
                </c:pt>
                <c:pt idx="2">
                  <c:v>Other Taxes on Income and Profits</c:v>
                </c:pt>
                <c:pt idx="3">
                  <c:v>Customs  Duties</c:v>
                </c:pt>
                <c:pt idx="4">
                  <c:v>Excise Duties</c:v>
                </c:pt>
                <c:pt idx="5">
                  <c:v>Taxes on Specific Services</c:v>
                </c:pt>
                <c:pt idx="6">
                  <c:v>Value Added Tax </c:v>
                </c:pt>
                <c:pt idx="7">
                  <c:v>Tax on Gross Revenue</c:v>
                </c:pt>
                <c:pt idx="8">
                  <c:v>Taxes on Financial and Capital  Transactions </c:v>
                </c:pt>
                <c:pt idx="9">
                  <c:v>Other Indirect Taxes </c:v>
                </c:pt>
                <c:pt idx="10">
                  <c:v>Non-tax Revenue</c:v>
                </c:pt>
              </c:strCache>
            </c:strRef>
          </c:cat>
          <c:val>
            <c:numRef>
              <c:f>'Quarterly Tables &amp; Graphs'!$D$9:$D$19</c:f>
              <c:numCache>
                <c:formatCode>_-* #,##0.0_-;\-* #,##0.0_-;_-* "-"??_-;_-@_-</c:formatCode>
                <c:ptCount val="11"/>
                <c:pt idx="0">
                  <c:v>2219.185813706416</c:v>
                </c:pt>
                <c:pt idx="1">
                  <c:v>1316.0713018070139</c:v>
                </c:pt>
                <c:pt idx="2">
                  <c:v>109.74332914760866</c:v>
                </c:pt>
                <c:pt idx="3">
                  <c:v>939.092798192852</c:v>
                </c:pt>
                <c:pt idx="4">
                  <c:v>1412.6046659036888</c:v>
                </c:pt>
                <c:pt idx="5">
                  <c:v>594.4067795027471</c:v>
                </c:pt>
                <c:pt idx="6">
                  <c:v>3349.7135839498237</c:v>
                </c:pt>
                <c:pt idx="7">
                  <c:v>650.11244223239419</c:v>
                </c:pt>
                <c:pt idx="8">
                  <c:v>612.11289588323984</c:v>
                </c:pt>
                <c:pt idx="9">
                  <c:v>21.760572055742653</c:v>
                </c:pt>
                <c:pt idx="10">
                  <c:v>288.24000815573356</c:v>
                </c:pt>
              </c:numCache>
            </c:numRef>
          </c:val>
          <c:extLst>
            <c:ext xmlns:c16="http://schemas.microsoft.com/office/drawing/2014/chart" uri="{C3380CC4-5D6E-409C-BE32-E72D297353CC}">
              <c16:uniqueId val="{00000016-8456-4509-9122-3B661714D34F}"/>
            </c:ext>
          </c:extLst>
        </c:ser>
        <c:dLbls>
          <c:showLegendKey val="0"/>
          <c:showVal val="0"/>
          <c:showCatName val="0"/>
          <c:showSerName val="0"/>
          <c:showPercent val="0"/>
          <c:showBubbleSize val="0"/>
          <c:showLeaderLines val="1"/>
        </c:dLbls>
        <c:firstSliceAng val="0"/>
      </c:pieChart>
      <c:spPr>
        <a:noFill/>
        <a:ln w="25400">
          <a:noFill/>
        </a:ln>
      </c:spPr>
    </c:plotArea>
    <c:plotVisOnly val="1"/>
    <c:dispBlanksAs val="gap"/>
    <c:showDLblsOverMax val="0"/>
  </c:chart>
  <c:spPr>
    <a:solidFill>
      <a:srgbClr val="E7E6E6"/>
    </a:solidFill>
    <a:ln w="19050" cap="flat" cmpd="sng" algn="ctr">
      <a:solidFill>
        <a:schemeClr val="tx1"/>
      </a:solidFill>
      <a:round/>
    </a:ln>
    <a:effectLst/>
  </c:spPr>
  <c:txPr>
    <a:bodyPr/>
    <a:lstStyle/>
    <a:p>
      <a:pPr>
        <a:defRPr/>
      </a:pPr>
      <a:endParaRPr lang="en-US"/>
    </a:p>
  </c:txPr>
  <c:externalData r:id="rId2">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Lbls>
            <c:spPr>
              <a:noFill/>
              <a:ln>
                <a:noFill/>
              </a:ln>
              <a:effectLst/>
            </c:spPr>
            <c:dLblPos val="out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'[Chart in Microsoft Word]Quarterly Tables &amp; Graphs'!$A$36:$A$43</c:f>
              <c:strCache>
                <c:ptCount val="8"/>
                <c:pt idx="0">
                  <c:v>Compensation of Employees</c:v>
                </c:pt>
                <c:pt idx="1">
                  <c:v>Use of Goods and Services</c:v>
                </c:pt>
                <c:pt idx="2">
                  <c:v>Interest</c:v>
                </c:pt>
                <c:pt idx="3">
                  <c:v>Subsidies</c:v>
                </c:pt>
                <c:pt idx="4">
                  <c:v>Transfers to Provincial Councils and local Authorites</c:v>
                </c:pt>
                <c:pt idx="5">
                  <c:v>Social Benefits</c:v>
                </c:pt>
                <c:pt idx="6">
                  <c:v>Other Expenses</c:v>
                </c:pt>
                <c:pt idx="7">
                  <c:v>Non-Financial &amp; Financial Assets</c:v>
                </c:pt>
              </c:strCache>
            </c:strRef>
          </c:cat>
          <c:val>
            <c:numRef>
              <c:f>'[Chart in Microsoft Word]Quarterly Tables &amp; Graphs'!$B$36:$B$43</c:f>
            </c:numRef>
          </c:val>
          <c:extLst>
            <c:ext xmlns:c16="http://schemas.microsoft.com/office/drawing/2014/chart" uri="{C3380CC4-5D6E-409C-BE32-E72D297353CC}">
              <c16:uniqueId val="{00000000-1D77-4F5A-8529-08F5E5ABA87B}"/>
            </c:ext>
          </c:extLst>
        </c:ser>
        <c:ser>
          <c:idx val="1"/>
          <c:order val="1"/>
          <c:dLbls>
            <c:spPr>
              <a:noFill/>
              <a:ln>
                <a:noFill/>
              </a:ln>
              <a:effectLst/>
            </c:spPr>
            <c:dLblPos val="out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'[Chart in Microsoft Word]Quarterly Tables &amp; Graphs'!$A$36:$A$43</c:f>
              <c:strCache>
                <c:ptCount val="8"/>
                <c:pt idx="0">
                  <c:v>Compensation of Employees</c:v>
                </c:pt>
                <c:pt idx="1">
                  <c:v>Use of Goods and Services</c:v>
                </c:pt>
                <c:pt idx="2">
                  <c:v>Interest</c:v>
                </c:pt>
                <c:pt idx="3">
                  <c:v>Subsidies</c:v>
                </c:pt>
                <c:pt idx="4">
                  <c:v>Transfers to Provincial Councils and local Authorites</c:v>
                </c:pt>
                <c:pt idx="5">
                  <c:v>Social Benefits</c:v>
                </c:pt>
                <c:pt idx="6">
                  <c:v>Other Expenses</c:v>
                </c:pt>
                <c:pt idx="7">
                  <c:v>Non-Financial &amp; Financial Assets</c:v>
                </c:pt>
              </c:strCache>
            </c:strRef>
          </c:cat>
          <c:val>
            <c:numRef>
              <c:f>'[Chart in Microsoft Word]Quarterly Tables &amp; Graphs'!$C$36:$C$43</c:f>
            </c:numRef>
          </c:val>
          <c:extLst>
            <c:ext xmlns:c16="http://schemas.microsoft.com/office/drawing/2014/chart" uri="{C3380CC4-5D6E-409C-BE32-E72D297353CC}">
              <c16:uniqueId val="{00000001-1D77-4F5A-8529-08F5E5ABA87B}"/>
            </c:ext>
          </c:extLst>
        </c:ser>
        <c:dLbls>
          <c:dLblPos val="outEnd"/>
          <c:showLegendKey val="0"/>
          <c:showVal val="0"/>
          <c:showCatName val="0"/>
          <c:showSerName val="0"/>
          <c:showPercent val="1"/>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EAEAEA"/>
    </a:solid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1-1AA5-420D-8677-1CED1362426D}"/>
              </c:ext>
            </c:extLst>
          </c:dPt>
          <c:dPt>
            <c:idx val="1"/>
            <c:bubble3D val="0"/>
            <c:spPr>
              <a:solidFill>
                <a:schemeClr val="accent2"/>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3-1AA5-420D-8677-1CED1362426D}"/>
              </c:ext>
            </c:extLst>
          </c:dPt>
          <c:dPt>
            <c:idx val="2"/>
            <c:bubble3D val="0"/>
            <c:spPr>
              <a:solidFill>
                <a:schemeClr val="accent3"/>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5-1AA5-420D-8677-1CED1362426D}"/>
              </c:ext>
            </c:extLst>
          </c:dPt>
          <c:dPt>
            <c:idx val="3"/>
            <c:bubble3D val="0"/>
            <c:spPr>
              <a:solidFill>
                <a:schemeClr val="accent4"/>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7-1AA5-420D-8677-1CED1362426D}"/>
              </c:ext>
            </c:extLst>
          </c:dPt>
          <c:dPt>
            <c:idx val="4"/>
            <c:bubble3D val="0"/>
            <c:spPr>
              <a:solidFill>
                <a:schemeClr val="accent5"/>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9-1AA5-420D-8677-1CED1362426D}"/>
              </c:ext>
            </c:extLst>
          </c:dPt>
          <c:dPt>
            <c:idx val="5"/>
            <c:bubble3D val="0"/>
            <c:spPr>
              <a:solidFill>
                <a:schemeClr val="accent6"/>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B-1AA5-420D-8677-1CED1362426D}"/>
              </c:ext>
            </c:extLst>
          </c:dPt>
          <c:dPt>
            <c:idx val="6"/>
            <c:bubble3D val="0"/>
            <c:spPr>
              <a:solidFill>
                <a:schemeClr val="accent1">
                  <a:lumMod val="60000"/>
                </a:schemeClr>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D-1AA5-420D-8677-1CED1362426D}"/>
              </c:ext>
            </c:extLst>
          </c:dPt>
          <c:dPt>
            <c:idx val="7"/>
            <c:bubble3D val="0"/>
            <c:spPr>
              <a:solidFill>
                <a:schemeClr val="accent2">
                  <a:lumMod val="60000"/>
                </a:schemeClr>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F-1AA5-420D-8677-1CED1362426D}"/>
              </c:ext>
            </c:extLst>
          </c:dPt>
          <c:dLbls>
            <c:dLbl>
              <c:idx val="0"/>
              <c:layout>
                <c:manualLayout>
                  <c:x val="4.6053711594065412E-2"/>
                  <c:y val="4.6296296296296294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ysClr val="windowText" lastClr="000000"/>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1AA5-420D-8677-1CED1362426D}"/>
                </c:ext>
              </c:extLst>
            </c:dLbl>
            <c:dLbl>
              <c:idx val="1"/>
              <c:layout>
                <c:manualLayout>
                  <c:x val="-0.16791361268421859"/>
                  <c:y val="-9.2697066712814739E-3"/>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ysClr val="windowText" lastClr="000000"/>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1AA5-420D-8677-1CED1362426D}"/>
                </c:ext>
              </c:extLst>
            </c:dLbl>
            <c:dLbl>
              <c:idx val="2"/>
              <c:layout>
                <c:manualLayout>
                  <c:x val="-0.1054530755682779"/>
                  <c:y val="0.32596675415573051"/>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ysClr val="windowText" lastClr="000000"/>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1AA5-420D-8677-1CED1362426D}"/>
                </c:ext>
              </c:extLst>
            </c:dLbl>
            <c:dLbl>
              <c:idx val="3"/>
              <c:layout>
                <c:manualLayout>
                  <c:x val="-3.7404750807406295E-2"/>
                  <c:y val="0.14768365492774929"/>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ysClr val="windowText" lastClr="000000"/>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1AA5-420D-8677-1CED1362426D}"/>
                </c:ext>
              </c:extLst>
            </c:dLbl>
            <c:dLbl>
              <c:idx val="4"/>
              <c:layout>
                <c:manualLayout>
                  <c:x val="-6.5779750291821176E-2"/>
                  <c:y val="7.0777595108303767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ysClr val="windowText" lastClr="000000"/>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1AA5-420D-8677-1CED1362426D}"/>
                </c:ext>
              </c:extLst>
            </c:dLbl>
            <c:dLbl>
              <c:idx val="5"/>
              <c:layout>
                <c:manualLayout>
                  <c:x val="-1.6798340228424843E-2"/>
                  <c:y val="1.2223472065991752E-3"/>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ysClr val="windowText" lastClr="000000"/>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1AA5-420D-8677-1CED1362426D}"/>
                </c:ext>
              </c:extLst>
            </c:dLbl>
            <c:dLbl>
              <c:idx val="6"/>
              <c:layout>
                <c:manualLayout>
                  <c:x val="-7.5263876457559191E-3"/>
                  <c:y val="-0.10694528568544316"/>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ysClr val="windowText" lastClr="000000"/>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1AA5-420D-8677-1CED1362426D}"/>
                </c:ext>
              </c:extLst>
            </c:dLbl>
            <c:dLbl>
              <c:idx val="7"/>
              <c:layout>
                <c:manualLayout>
                  <c:x val="-4.6980114913608749E-3"/>
                  <c:y val="5.469268264543857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ysClr val="windowText" lastClr="000000"/>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F-1AA5-420D-8677-1CED1362426D}"/>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lt1"/>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Sheet1!$C$5:$C$12</c:f>
              <c:strCache>
                <c:ptCount val="8"/>
                <c:pt idx="0">
                  <c:v> Compensation of Employees </c:v>
                </c:pt>
                <c:pt idx="1">
                  <c:v> Use of Goods and Services </c:v>
                </c:pt>
                <c:pt idx="2">
                  <c:v> Social Benefits </c:v>
                </c:pt>
                <c:pt idx="3">
                  <c:v> Subsidies </c:v>
                </c:pt>
                <c:pt idx="4">
                  <c:v> Interest </c:v>
                </c:pt>
                <c:pt idx="5">
                  <c:v> Other expenses</c:v>
                </c:pt>
                <c:pt idx="6">
                  <c:v> Transfers to Provincial Councils and Local Authorities </c:v>
                </c:pt>
                <c:pt idx="7">
                  <c:v>Capital Expenditure</c:v>
                </c:pt>
              </c:strCache>
            </c:strRef>
          </c:cat>
          <c:val>
            <c:numRef>
              <c:f>Sheet1!$D$5:$D$12</c:f>
              <c:numCache>
                <c:formatCode>#,##0.00</c:formatCode>
                <c:ptCount val="8"/>
                <c:pt idx="0">
                  <c:v>4420.3</c:v>
                </c:pt>
                <c:pt idx="1">
                  <c:v>4453.8</c:v>
                </c:pt>
                <c:pt idx="2" formatCode="General">
                  <c:v>171</c:v>
                </c:pt>
                <c:pt idx="3" formatCode="General">
                  <c:v>88.1</c:v>
                </c:pt>
                <c:pt idx="4" formatCode="General">
                  <c:v>51.8</c:v>
                </c:pt>
                <c:pt idx="5" formatCode="General">
                  <c:v>47.9</c:v>
                </c:pt>
                <c:pt idx="6" formatCode="General">
                  <c:v>140.69999999999999</c:v>
                </c:pt>
                <c:pt idx="7">
                  <c:v>3275</c:v>
                </c:pt>
              </c:numCache>
            </c:numRef>
          </c:val>
          <c:extLst>
            <c:ext xmlns:c16="http://schemas.microsoft.com/office/drawing/2014/chart" uri="{C3380CC4-5D6E-409C-BE32-E72D297353CC}">
              <c16:uniqueId val="{00000010-1AA5-420D-8677-1CED1362426D}"/>
            </c:ext>
          </c:extLst>
        </c:ser>
        <c:dLbls>
          <c:dLblPos val="inEnd"/>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pattFill prst="dkDnDiag">
      <a:fgClr>
        <a:schemeClr val="lt1">
          <a:lumMod val="95000"/>
        </a:schemeClr>
      </a:fgClr>
      <a:bgClr>
        <a:schemeClr val="lt1"/>
      </a:bgClr>
    </a:patt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32">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8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alpha val="54000"/>
          </a:schemeClr>
        </a:solidFill>
        <a:round/>
      </a:ln>
    </cs:spPr>
  </cs:gridlineMajor>
  <cs:gridlineMinor>
    <cs:lnRef idx="0"/>
    <cs:fillRef idx="0"/>
    <cs:effectRef idx="0"/>
    <cs:fontRef idx="minor">
      <a:schemeClr val="dk1"/>
    </cs:fontRef>
    <cs:spPr>
      <a:ln w="9525" cap="flat" cmpd="sng" algn="ctr">
        <a:solidFill>
          <a:schemeClr val="dk1">
            <a:lumMod val="15000"/>
            <a:lumOff val="85000"/>
            <a:alpha val="51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1600"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7">
  <cs:axisTitle>
    <cs:lnRef idx="0"/>
    <cs:fillRef idx="0"/>
    <cs:effectRef idx="0"/>
    <cs:fontRef idx="minor">
      <a:schemeClr val="tx2"/>
    </cs:fontRef>
    <cs:defRPr sz="1195"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5"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5" kern="1200"/>
  </cs:chartArea>
  <cs:dataLabel>
    <cs:lnRef idx="0"/>
    <cs:fillRef idx="0"/>
    <cs:effectRef idx="0"/>
    <cs:fontRef idx="minor">
      <a:schemeClr val="tx2"/>
    </cs:fontRef>
    <cs:defRPr sz="1195"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5"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5"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3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5"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5" kern="1200"/>
  </cs:valueAxis>
  <cs:wall>
    <cs:lnRef idx="0"/>
    <cs:fillRef idx="0"/>
    <cs:effectRef idx="0"/>
    <cs:fontRef idx="minor">
      <a:schemeClr val="tx2"/>
    </cs:fontRef>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323">
  <cs:axisTitle>
    <cs:lnRef idx="0"/>
    <cs:fillRef idx="0"/>
    <cs:effectRef idx="0"/>
    <cs:fontRef idx="minor">
      <a:schemeClr val="tx1">
        <a:lumMod val="65000"/>
        <a:lumOff val="35000"/>
      </a:schemeClr>
    </cs:fontRef>
    <cs:defRPr sz="900"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cap="flat" cmpd="sng" algn="ctr">
        <a:solidFill>
          <a:schemeClr val="tx1">
            <a:lumMod val="65000"/>
            <a:lumOff val="35000"/>
          </a:schemeClr>
        </a:solidFill>
        <a:round/>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15875" cap="flat" cmpd="sng" algn="ctr">
        <a:solidFill>
          <a:schemeClr val="tx1">
            <a:lumMod val="65000"/>
            <a:lumOff val="3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61">
  <cs:axisTitle>
    <cs:lnRef idx="0"/>
    <cs:fillRef idx="0"/>
    <cs:effectRef idx="0"/>
    <cs:fontRef idx="minor">
      <a:schemeClr val="dk1">
        <a:lumMod val="65000"/>
        <a:lumOff val="35000"/>
      </a:schemeClr>
    </cs:fontRef>
    <cs:defRPr sz="900" kern="1200"/>
  </cs:axisTitle>
  <cs:categoryAxis>
    <cs:lnRef idx="0"/>
    <cs:fillRef idx="0"/>
    <cs:effectRef idx="0"/>
    <cs:fontRef idx="minor">
      <a:schemeClr val="dk1">
        <a:lumMod val="65000"/>
        <a:lumOff val="35000"/>
      </a:schemeClr>
    </cs:fontRef>
    <cs:defRPr sz="900" kern="1200"/>
  </cs:categoryAxis>
  <cs:chartArea>
    <cs:lnRef idx="0"/>
    <cs:fillRef idx="0"/>
    <cs:effectRef idx="0"/>
    <cs:fontRef idx="minor">
      <a:schemeClr val="dk1"/>
    </cs:fontRef>
    <cs:spPr>
      <a:pattFill prst="dkDnDiag">
        <a:fgClr>
          <a:schemeClr val="lt1">
            <a:lumMod val="95000"/>
          </a:schemeClr>
        </a:fgClr>
        <a:bgClr>
          <a:schemeClr val="lt1"/>
        </a:bgClr>
      </a:pattFill>
      <a:ln w="9525" cap="flat" cmpd="sng" algn="ctr">
        <a:solidFill>
          <a:schemeClr val="dk1">
            <a:lumMod val="15000"/>
            <a:lumOff val="8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317500" algn="ctr" rotWithShape="0">
          <a:prstClr val="black">
            <a:alpha val="25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20000"/>
          </a:prstClr>
        </a:outerShdw>
      </a:effectLst>
      <a:scene3d>
        <a:camera prst="orthographicFront"/>
        <a:lightRig rig="threePt" dir="t"/>
      </a:scene3d>
      <a:sp3d prstMaterial="matte"/>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noFill/>
      <a:ln w="9525" cap="flat" cmpd="sng" algn="ctr">
        <a:solidFill>
          <a:schemeClr val="dk1">
            <a:lumMod val="15000"/>
            <a:lumOff val="85000"/>
          </a:schemeClr>
        </a:solidFill>
        <a:round/>
      </a:ln>
    </cs:spPr>
    <cs:defRPr sz="9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65000"/>
            <a:lumOff val="35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65000"/>
            <a:lumOff val="35000"/>
          </a:schemeClr>
        </a:solidFill>
        <a:round/>
      </a:ln>
    </cs:spPr>
  </cs:errorBar>
  <cs:floor>
    <cs:lnRef idx="0"/>
    <cs:fillRef idx="0"/>
    <cs:effectRef idx="0"/>
    <cs:fontRef idx="minor">
      <a:schemeClr val="dk1"/>
    </cs:fontRef>
    <cs:spPr>
      <a:noFill/>
      <a:ln>
        <a:noFill/>
      </a:ln>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50000"/>
            <a:lumOff val="50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78000"/>
        </a:schemeClr>
      </a:solidFill>
    </cs:spPr>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inor">
      <a:schemeClr val="dk1">
        <a:lumMod val="65000"/>
        <a:lumOff val="35000"/>
      </a:schemeClr>
    </cs:fontRef>
    <cs:defRPr sz="1800" b="1" kern="120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65000"/>
            <a:lumOff val="35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F8C860E0-FFFD-4FA9-BEF0-BBCE283CA860}" type="doc">
      <dgm:prSet loTypeId="urn:microsoft.com/office/officeart/2005/8/layout/list1#1" loCatId="list" qsTypeId="urn:microsoft.com/office/officeart/2005/8/quickstyle/simple2" qsCatId="simple" csTypeId="urn:microsoft.com/office/officeart/2005/8/colors/accent1_2#1" csCatId="accent1" phldr="1"/>
      <dgm:spPr/>
      <dgm:t>
        <a:bodyPr/>
        <a:lstStyle/>
        <a:p>
          <a:endParaRPr lang="en-GB"/>
        </a:p>
      </dgm:t>
    </dgm:pt>
    <dgm:pt modelId="{37EF75AF-0AC4-4EAD-BBF1-AB2E3BBDAFF3}">
      <dgm:prSet custT="1"/>
      <dgm:spPr>
        <a:solidFill>
          <a:schemeClr val="accent5">
            <a:lumMod val="50000"/>
          </a:schemeClr>
        </a:solidFill>
      </dgm:spPr>
      <dgm:t>
        <a:bodyPr spcFirstLastPara="0" vert="horz" wrap="square" lIns="264941" tIns="0" rIns="264941" bIns="0" numCol="1" spcCol="1270" anchor="ctr" anchorCtr="0"/>
        <a:lstStyle/>
        <a:p>
          <a:pPr marL="0" lvl="0" indent="0" algn="l" defTabSz="1066800" rtl="0">
            <a:lnSpc>
              <a:spcPct val="90000"/>
            </a:lnSpc>
            <a:spcBef>
              <a:spcPct val="0"/>
            </a:spcBef>
            <a:spcAft>
              <a:spcPct val="35000"/>
            </a:spcAft>
            <a:buNone/>
          </a:pPr>
          <a:r>
            <a:rPr lang="en-GB" sz="2400" kern="1200" dirty="0">
              <a:latin typeface="Calibri" panose="020F0502020204030204"/>
              <a:ea typeface="+mn-ea"/>
              <a:cs typeface="+mn-cs"/>
            </a:rPr>
            <a:t>NDS1 Review</a:t>
          </a:r>
        </a:p>
      </dgm:t>
    </dgm:pt>
    <dgm:pt modelId="{5DB9C3D6-D785-4885-B778-56F4F6DF5DAA}" type="parTrans" cxnId="{899E5161-2C1D-43C4-9685-092EC361B532}">
      <dgm:prSet/>
      <dgm:spPr/>
      <dgm:t>
        <a:bodyPr/>
        <a:lstStyle/>
        <a:p>
          <a:endParaRPr lang="en-GB" sz="2400"/>
        </a:p>
      </dgm:t>
    </dgm:pt>
    <dgm:pt modelId="{6C789717-FA14-4689-8E14-4A5D0EC56601}" type="sibTrans" cxnId="{899E5161-2C1D-43C4-9685-092EC361B532}">
      <dgm:prSet/>
      <dgm:spPr/>
      <dgm:t>
        <a:bodyPr/>
        <a:lstStyle/>
        <a:p>
          <a:endParaRPr lang="en-GB" sz="2400"/>
        </a:p>
      </dgm:t>
    </dgm:pt>
    <dgm:pt modelId="{D1CFF422-D7E7-401D-9223-9EA6CC28DF99}">
      <dgm:prSet custT="1"/>
      <dgm:spPr>
        <a:solidFill>
          <a:schemeClr val="accent5">
            <a:lumMod val="50000"/>
          </a:schemeClr>
        </a:solidFill>
      </dgm:spPr>
      <dgm:t>
        <a:bodyPr spcFirstLastPara="0" vert="horz" wrap="square" lIns="264941" tIns="0" rIns="264941" bIns="0" numCol="1" spcCol="1270" anchor="ctr" anchorCtr="0"/>
        <a:lstStyle/>
        <a:p>
          <a:pPr marL="0" lvl="0" indent="0" algn="l" defTabSz="1066800" rtl="0">
            <a:lnSpc>
              <a:spcPct val="90000"/>
            </a:lnSpc>
            <a:spcBef>
              <a:spcPct val="0"/>
            </a:spcBef>
            <a:spcAft>
              <a:spcPct val="35000"/>
            </a:spcAft>
            <a:buNone/>
          </a:pPr>
          <a:r>
            <a:rPr lang="en-GB" sz="2400" kern="1200" dirty="0">
              <a:latin typeface="Calibri" panose="020F0502020204030204"/>
              <a:ea typeface="+mn-ea"/>
              <a:cs typeface="+mn-cs"/>
            </a:rPr>
            <a:t>Global Developments</a:t>
          </a:r>
        </a:p>
      </dgm:t>
    </dgm:pt>
    <dgm:pt modelId="{FB1751F6-3241-43A2-B740-20EA774238C9}" type="sibTrans" cxnId="{777E0C84-F42F-4CE5-BD6B-994565FB9062}">
      <dgm:prSet/>
      <dgm:spPr/>
      <dgm:t>
        <a:bodyPr/>
        <a:lstStyle/>
        <a:p>
          <a:endParaRPr lang="en-GB" sz="2400"/>
        </a:p>
      </dgm:t>
    </dgm:pt>
    <dgm:pt modelId="{8E4B9B31-87BE-416E-8720-3541DAFDB3D5}" type="parTrans" cxnId="{777E0C84-F42F-4CE5-BD6B-994565FB9062}">
      <dgm:prSet/>
      <dgm:spPr/>
      <dgm:t>
        <a:bodyPr/>
        <a:lstStyle/>
        <a:p>
          <a:endParaRPr lang="en-GB" sz="2400"/>
        </a:p>
      </dgm:t>
    </dgm:pt>
    <dgm:pt modelId="{89AF7390-38C9-4B90-8FF0-6C33B5C6113B}">
      <dgm:prSet custT="1"/>
      <dgm:spPr>
        <a:solidFill>
          <a:schemeClr val="accent5">
            <a:lumMod val="50000"/>
          </a:schemeClr>
        </a:solidFill>
      </dgm:spPr>
      <dgm:t>
        <a:bodyPr spcFirstLastPara="0" vert="horz" wrap="square" lIns="264941" tIns="0" rIns="264941" bIns="0" numCol="1" spcCol="1270" anchor="ctr" anchorCtr="0"/>
        <a:lstStyle/>
        <a:p>
          <a:pPr marL="0" lvl="0" indent="0" algn="l" defTabSz="1066800" rtl="0">
            <a:lnSpc>
              <a:spcPct val="90000"/>
            </a:lnSpc>
            <a:spcBef>
              <a:spcPct val="0"/>
            </a:spcBef>
            <a:spcAft>
              <a:spcPct val="35000"/>
            </a:spcAft>
            <a:buNone/>
          </a:pPr>
          <a:r>
            <a:rPr lang="en-GB" sz="2400" kern="1200" dirty="0">
              <a:latin typeface="Calibri" panose="020F0502020204030204"/>
              <a:ea typeface="+mn-ea"/>
              <a:cs typeface="+mn-cs"/>
            </a:rPr>
            <a:t>Conclusion</a:t>
          </a:r>
        </a:p>
      </dgm:t>
    </dgm:pt>
    <dgm:pt modelId="{3D59F772-9EA9-4756-BF3F-C36A271BC691}" type="parTrans" cxnId="{36AA1712-0B20-469B-AE36-607924F40C5D}">
      <dgm:prSet/>
      <dgm:spPr/>
      <dgm:t>
        <a:bodyPr/>
        <a:lstStyle/>
        <a:p>
          <a:endParaRPr lang="en-ZW"/>
        </a:p>
      </dgm:t>
    </dgm:pt>
    <dgm:pt modelId="{FD8B2BA9-B287-46CF-8F2B-B020AED885BF}" type="sibTrans" cxnId="{36AA1712-0B20-469B-AE36-607924F40C5D}">
      <dgm:prSet/>
      <dgm:spPr/>
      <dgm:t>
        <a:bodyPr/>
        <a:lstStyle/>
        <a:p>
          <a:endParaRPr lang="en-ZW"/>
        </a:p>
      </dgm:t>
    </dgm:pt>
    <dgm:pt modelId="{2EB73BA6-158C-4DEE-9A19-24D07BEEFFEE}">
      <dgm:prSet custT="1"/>
      <dgm:spPr>
        <a:solidFill>
          <a:schemeClr val="accent5">
            <a:lumMod val="50000"/>
          </a:schemeClr>
        </a:solidFill>
      </dgm:spPr>
      <dgm:t>
        <a:bodyPr spcFirstLastPara="0" vert="horz" wrap="square" lIns="264941" tIns="0" rIns="264941" bIns="0" numCol="1" spcCol="1270" anchor="ctr" anchorCtr="0"/>
        <a:lstStyle/>
        <a:p>
          <a:pPr marL="0" lvl="0" indent="0" algn="l" defTabSz="1066800" rtl="0">
            <a:lnSpc>
              <a:spcPct val="90000"/>
            </a:lnSpc>
            <a:spcBef>
              <a:spcPct val="0"/>
            </a:spcBef>
            <a:spcAft>
              <a:spcPct val="35000"/>
            </a:spcAft>
            <a:buNone/>
          </a:pPr>
          <a:r>
            <a:rPr lang="en-GB" sz="2400" dirty="0"/>
            <a:t>Domestic Economic Developments: 2023</a:t>
          </a:r>
          <a:endParaRPr lang="en-GB" sz="2400" kern="1200" dirty="0">
            <a:latin typeface="Calibri" panose="020F0502020204030204"/>
            <a:ea typeface="+mn-ea"/>
            <a:cs typeface="+mn-cs"/>
          </a:endParaRPr>
        </a:p>
      </dgm:t>
    </dgm:pt>
    <dgm:pt modelId="{4A6BD227-8368-4E18-A39C-D1A3A80A5396}" type="parTrans" cxnId="{82B2EF5E-D8AB-41BA-8FA0-D7097684CE22}">
      <dgm:prSet/>
      <dgm:spPr/>
      <dgm:t>
        <a:bodyPr/>
        <a:lstStyle/>
        <a:p>
          <a:endParaRPr lang="en-ZW"/>
        </a:p>
      </dgm:t>
    </dgm:pt>
    <dgm:pt modelId="{23F2C25A-2C40-46B0-AA6A-122204B65ED8}" type="sibTrans" cxnId="{82B2EF5E-D8AB-41BA-8FA0-D7097684CE22}">
      <dgm:prSet/>
      <dgm:spPr/>
      <dgm:t>
        <a:bodyPr/>
        <a:lstStyle/>
        <a:p>
          <a:endParaRPr lang="en-ZW"/>
        </a:p>
      </dgm:t>
    </dgm:pt>
    <dgm:pt modelId="{2468785F-C9C6-4502-903A-D7DBEA2DDD13}">
      <dgm:prSet custT="1"/>
      <dgm:spPr>
        <a:solidFill>
          <a:schemeClr val="accent5">
            <a:lumMod val="50000"/>
          </a:schemeClr>
        </a:solidFill>
      </dgm:spPr>
      <dgm:t>
        <a:bodyPr spcFirstLastPara="0" vert="horz" wrap="square" lIns="264941" tIns="0" rIns="264941" bIns="0" numCol="1" spcCol="1270" anchor="ctr" anchorCtr="0"/>
        <a:lstStyle/>
        <a:p>
          <a:pPr marL="0" lvl="0" indent="0" algn="l" defTabSz="1066800" rtl="0">
            <a:lnSpc>
              <a:spcPct val="90000"/>
            </a:lnSpc>
            <a:spcBef>
              <a:spcPct val="0"/>
            </a:spcBef>
            <a:spcAft>
              <a:spcPct val="35000"/>
            </a:spcAft>
            <a:buNone/>
          </a:pPr>
          <a:r>
            <a:rPr lang="en-GB" sz="2400" dirty="0"/>
            <a:t>Update on Infrastructure Projects</a:t>
          </a:r>
          <a:endParaRPr lang="en-GB" sz="2400" kern="1200" dirty="0">
            <a:latin typeface="Calibri" panose="020F0502020204030204"/>
            <a:ea typeface="+mn-ea"/>
            <a:cs typeface="+mn-cs"/>
          </a:endParaRPr>
        </a:p>
      </dgm:t>
    </dgm:pt>
    <dgm:pt modelId="{7D062D8C-5092-4F2B-A50E-51A95B007019}" type="parTrans" cxnId="{FAE4E6AA-EB88-45C0-996C-172646F95CBD}">
      <dgm:prSet/>
      <dgm:spPr/>
      <dgm:t>
        <a:bodyPr/>
        <a:lstStyle/>
        <a:p>
          <a:endParaRPr lang="en-ZW"/>
        </a:p>
      </dgm:t>
    </dgm:pt>
    <dgm:pt modelId="{D5DDFBFC-1F46-4F53-AFEE-1DCF138E5B24}" type="sibTrans" cxnId="{FAE4E6AA-EB88-45C0-996C-172646F95CBD}">
      <dgm:prSet/>
      <dgm:spPr/>
      <dgm:t>
        <a:bodyPr/>
        <a:lstStyle/>
        <a:p>
          <a:endParaRPr lang="en-ZW"/>
        </a:p>
      </dgm:t>
    </dgm:pt>
    <dgm:pt modelId="{E646F87F-7DDD-4859-90DE-A4DAE4CED9DB}">
      <dgm:prSet custT="1"/>
      <dgm:spPr>
        <a:solidFill>
          <a:schemeClr val="accent5">
            <a:lumMod val="50000"/>
          </a:schemeClr>
        </a:solidFill>
      </dgm:spPr>
      <dgm:t>
        <a:bodyPr/>
        <a:lstStyle/>
        <a:p>
          <a:pPr marL="0" lvl="0" indent="0" algn="l" defTabSz="1066800">
            <a:lnSpc>
              <a:spcPct val="90000"/>
            </a:lnSpc>
            <a:spcBef>
              <a:spcPct val="0"/>
            </a:spcBef>
            <a:spcAft>
              <a:spcPct val="35000"/>
            </a:spcAft>
          </a:pPr>
          <a:r>
            <a:rPr lang="en-US" sz="2400" kern="1200" dirty="0">
              <a:latin typeface="Arial Narrow" panose="020B0606020202030204" pitchFamily="34" charset="0"/>
            </a:rPr>
            <a:t>2024 Budget Priorities</a:t>
          </a:r>
          <a:endParaRPr lang="en-GB" sz="2400" kern="1200" dirty="0">
            <a:latin typeface="Calibri" panose="020F0502020204030204"/>
            <a:ea typeface="+mn-ea"/>
            <a:cs typeface="+mn-cs"/>
          </a:endParaRPr>
        </a:p>
      </dgm:t>
    </dgm:pt>
    <dgm:pt modelId="{45F2BAC5-FECC-48F2-8AF4-6DA418C92CEB}" type="parTrans" cxnId="{58D4BDD0-6635-4969-9ACC-14FE3220320A}">
      <dgm:prSet/>
      <dgm:spPr/>
      <dgm:t>
        <a:bodyPr/>
        <a:lstStyle/>
        <a:p>
          <a:endParaRPr lang="en-ZW"/>
        </a:p>
      </dgm:t>
    </dgm:pt>
    <dgm:pt modelId="{D09FB69B-B546-4409-BD0C-D0093AD19DB8}" type="sibTrans" cxnId="{58D4BDD0-6635-4969-9ACC-14FE3220320A}">
      <dgm:prSet/>
      <dgm:spPr/>
      <dgm:t>
        <a:bodyPr/>
        <a:lstStyle/>
        <a:p>
          <a:endParaRPr lang="en-ZW"/>
        </a:p>
      </dgm:t>
    </dgm:pt>
    <dgm:pt modelId="{E9146767-26B5-4CFF-9590-69B27DF35696}">
      <dgm:prSet custT="1"/>
      <dgm:spPr>
        <a:solidFill>
          <a:schemeClr val="accent5">
            <a:lumMod val="50000"/>
          </a:schemeClr>
        </a:solidFill>
      </dgm:spPr>
      <dgm:t>
        <a:bodyPr/>
        <a:lstStyle/>
        <a:p>
          <a:pPr marL="0" lvl="0" indent="0" algn="l" defTabSz="1066800">
            <a:lnSpc>
              <a:spcPct val="90000"/>
            </a:lnSpc>
            <a:spcBef>
              <a:spcPct val="0"/>
            </a:spcBef>
            <a:spcAft>
              <a:spcPct val="35000"/>
            </a:spcAft>
          </a:pPr>
          <a:r>
            <a:rPr lang="en-ZW" sz="2400" kern="1200" dirty="0"/>
            <a:t>Preliminary 2024 Macro-Fiscal Framework</a:t>
          </a:r>
          <a:endParaRPr lang="en-GB" sz="2400" kern="1200" dirty="0">
            <a:latin typeface="Calibri" panose="020F0502020204030204"/>
            <a:ea typeface="+mn-ea"/>
            <a:cs typeface="+mn-cs"/>
          </a:endParaRPr>
        </a:p>
      </dgm:t>
    </dgm:pt>
    <dgm:pt modelId="{97CA3515-8489-43B8-BF80-5C1CCAC63F2B}" type="parTrans" cxnId="{C7B1D6FF-F561-4940-A75E-1273A780337D}">
      <dgm:prSet/>
      <dgm:spPr/>
      <dgm:t>
        <a:bodyPr/>
        <a:lstStyle/>
        <a:p>
          <a:endParaRPr lang="en-ZW"/>
        </a:p>
      </dgm:t>
    </dgm:pt>
    <dgm:pt modelId="{3A7F1E8B-EAFD-4D3F-8252-E9E82B7F3B45}" type="sibTrans" cxnId="{C7B1D6FF-F561-4940-A75E-1273A780337D}">
      <dgm:prSet/>
      <dgm:spPr/>
      <dgm:t>
        <a:bodyPr/>
        <a:lstStyle/>
        <a:p>
          <a:endParaRPr lang="en-ZW"/>
        </a:p>
      </dgm:t>
    </dgm:pt>
    <dgm:pt modelId="{0B37807F-8425-4DE5-92D4-B3E3F1E076D1}" type="pres">
      <dgm:prSet presAssocID="{F8C860E0-FFFD-4FA9-BEF0-BBCE283CA860}" presName="linear" presStyleCnt="0">
        <dgm:presLayoutVars>
          <dgm:dir/>
          <dgm:animLvl val="lvl"/>
          <dgm:resizeHandles val="exact"/>
        </dgm:presLayoutVars>
      </dgm:prSet>
      <dgm:spPr/>
    </dgm:pt>
    <dgm:pt modelId="{CDA72EEB-7F65-4B61-96A7-D1D9BB114BBB}" type="pres">
      <dgm:prSet presAssocID="{D1CFF422-D7E7-401D-9223-9EA6CC28DF99}" presName="parentLin" presStyleCnt="0"/>
      <dgm:spPr/>
    </dgm:pt>
    <dgm:pt modelId="{00E21E88-CC4B-43B5-85B9-2BF16D8B1930}" type="pres">
      <dgm:prSet presAssocID="{D1CFF422-D7E7-401D-9223-9EA6CC28DF99}" presName="parentLeftMargin" presStyleLbl="node1" presStyleIdx="0" presStyleCnt="7"/>
      <dgm:spPr/>
    </dgm:pt>
    <dgm:pt modelId="{34D470FF-8661-4923-94EC-5456E7EC28FF}" type="pres">
      <dgm:prSet presAssocID="{D1CFF422-D7E7-401D-9223-9EA6CC28DF99}" presName="parentText" presStyleLbl="node1" presStyleIdx="0" presStyleCnt="7" custScaleX="98998" custLinFactNeighborX="0" custLinFactNeighborY="30907">
        <dgm:presLayoutVars>
          <dgm:chMax val="0"/>
          <dgm:bulletEnabled val="1"/>
        </dgm:presLayoutVars>
      </dgm:prSet>
      <dgm:spPr>
        <a:xfrm>
          <a:off x="500676" y="292095"/>
          <a:ext cx="6939233" cy="678960"/>
        </a:xfrm>
        <a:prstGeom prst="roundRect">
          <a:avLst/>
        </a:prstGeom>
      </dgm:spPr>
    </dgm:pt>
    <dgm:pt modelId="{865949F5-5CFC-49B5-851B-5C447561B79C}" type="pres">
      <dgm:prSet presAssocID="{D1CFF422-D7E7-401D-9223-9EA6CC28DF99}" presName="negativeSpace" presStyleCnt="0"/>
      <dgm:spPr/>
    </dgm:pt>
    <dgm:pt modelId="{610C5927-A443-4110-89F0-C7960E3317D5}" type="pres">
      <dgm:prSet presAssocID="{D1CFF422-D7E7-401D-9223-9EA6CC28DF99}" presName="childText" presStyleLbl="conFgAcc1" presStyleIdx="0" presStyleCnt="7">
        <dgm:presLayoutVars>
          <dgm:bulletEnabled val="1"/>
        </dgm:presLayoutVars>
      </dgm:prSet>
      <dgm:spPr/>
    </dgm:pt>
    <dgm:pt modelId="{29C505DE-9A16-4B78-9F7A-4E71FD189326}" type="pres">
      <dgm:prSet presAssocID="{FB1751F6-3241-43A2-B740-20EA774238C9}" presName="spaceBetweenRectangles" presStyleCnt="0"/>
      <dgm:spPr/>
    </dgm:pt>
    <dgm:pt modelId="{EEA47B7E-9E9D-4FF8-B521-2EF1739EEFC8}" type="pres">
      <dgm:prSet presAssocID="{2EB73BA6-158C-4DEE-9A19-24D07BEEFFEE}" presName="parentLin" presStyleCnt="0"/>
      <dgm:spPr/>
    </dgm:pt>
    <dgm:pt modelId="{C83E5B18-8A99-4D6F-B06B-DC7C7D5D19EA}" type="pres">
      <dgm:prSet presAssocID="{2EB73BA6-158C-4DEE-9A19-24D07BEEFFEE}" presName="parentLeftMargin" presStyleLbl="node1" presStyleIdx="0" presStyleCnt="7"/>
      <dgm:spPr/>
    </dgm:pt>
    <dgm:pt modelId="{438D9FFC-7B85-4147-A02A-38FCA2E9C7D9}" type="pres">
      <dgm:prSet presAssocID="{2EB73BA6-158C-4DEE-9A19-24D07BEEFFEE}" presName="parentText" presStyleLbl="node1" presStyleIdx="1" presStyleCnt="7">
        <dgm:presLayoutVars>
          <dgm:chMax val="0"/>
          <dgm:bulletEnabled val="1"/>
        </dgm:presLayoutVars>
      </dgm:prSet>
      <dgm:spPr/>
    </dgm:pt>
    <dgm:pt modelId="{D498D710-8A9A-4C13-AC7A-45BF6D8B165D}" type="pres">
      <dgm:prSet presAssocID="{2EB73BA6-158C-4DEE-9A19-24D07BEEFFEE}" presName="negativeSpace" presStyleCnt="0"/>
      <dgm:spPr/>
    </dgm:pt>
    <dgm:pt modelId="{2B45B88D-F6A4-4133-ADCB-C18119677705}" type="pres">
      <dgm:prSet presAssocID="{2EB73BA6-158C-4DEE-9A19-24D07BEEFFEE}" presName="childText" presStyleLbl="conFgAcc1" presStyleIdx="1" presStyleCnt="7">
        <dgm:presLayoutVars>
          <dgm:bulletEnabled val="1"/>
        </dgm:presLayoutVars>
      </dgm:prSet>
      <dgm:spPr/>
    </dgm:pt>
    <dgm:pt modelId="{4D093893-9E24-4A18-AA0A-D04AE358B6FA}" type="pres">
      <dgm:prSet presAssocID="{23F2C25A-2C40-46B0-AA6A-122204B65ED8}" presName="spaceBetweenRectangles" presStyleCnt="0"/>
      <dgm:spPr/>
    </dgm:pt>
    <dgm:pt modelId="{0CCEB7A2-700A-44A8-A87D-4695071E82F8}" type="pres">
      <dgm:prSet presAssocID="{2468785F-C9C6-4502-903A-D7DBEA2DDD13}" presName="parentLin" presStyleCnt="0"/>
      <dgm:spPr/>
    </dgm:pt>
    <dgm:pt modelId="{21BE763B-2202-4095-8092-EF2A44C796A6}" type="pres">
      <dgm:prSet presAssocID="{2468785F-C9C6-4502-903A-D7DBEA2DDD13}" presName="parentLeftMargin" presStyleLbl="node1" presStyleIdx="1" presStyleCnt="7"/>
      <dgm:spPr/>
    </dgm:pt>
    <dgm:pt modelId="{D340F250-54FB-49DA-9C46-17A8592037DA}" type="pres">
      <dgm:prSet presAssocID="{2468785F-C9C6-4502-903A-D7DBEA2DDD13}" presName="parentText" presStyleLbl="node1" presStyleIdx="2" presStyleCnt="7">
        <dgm:presLayoutVars>
          <dgm:chMax val="0"/>
          <dgm:bulletEnabled val="1"/>
        </dgm:presLayoutVars>
      </dgm:prSet>
      <dgm:spPr/>
    </dgm:pt>
    <dgm:pt modelId="{598DBDF5-D8B1-4988-868B-06288298391F}" type="pres">
      <dgm:prSet presAssocID="{2468785F-C9C6-4502-903A-D7DBEA2DDD13}" presName="negativeSpace" presStyleCnt="0"/>
      <dgm:spPr/>
    </dgm:pt>
    <dgm:pt modelId="{0557AA88-A21C-4ED7-A08E-95552CB62275}" type="pres">
      <dgm:prSet presAssocID="{2468785F-C9C6-4502-903A-D7DBEA2DDD13}" presName="childText" presStyleLbl="conFgAcc1" presStyleIdx="2" presStyleCnt="7">
        <dgm:presLayoutVars>
          <dgm:bulletEnabled val="1"/>
        </dgm:presLayoutVars>
      </dgm:prSet>
      <dgm:spPr/>
    </dgm:pt>
    <dgm:pt modelId="{BF373F64-7C82-4333-BBA1-17E109ADF608}" type="pres">
      <dgm:prSet presAssocID="{D5DDFBFC-1F46-4F53-AFEE-1DCF138E5B24}" presName="spaceBetweenRectangles" presStyleCnt="0"/>
      <dgm:spPr/>
    </dgm:pt>
    <dgm:pt modelId="{A0216D13-3867-4676-8CC0-16EEEF2A0177}" type="pres">
      <dgm:prSet presAssocID="{37EF75AF-0AC4-4EAD-BBF1-AB2E3BBDAFF3}" presName="parentLin" presStyleCnt="0"/>
      <dgm:spPr/>
    </dgm:pt>
    <dgm:pt modelId="{483ECEA9-1B58-4562-8246-38BCAF72B08B}" type="pres">
      <dgm:prSet presAssocID="{37EF75AF-0AC4-4EAD-BBF1-AB2E3BBDAFF3}" presName="parentLeftMargin" presStyleLbl="node1" presStyleIdx="2" presStyleCnt="7"/>
      <dgm:spPr/>
    </dgm:pt>
    <dgm:pt modelId="{9B5FA00C-35F2-479B-A587-9AD4237A3C60}" type="pres">
      <dgm:prSet presAssocID="{37EF75AF-0AC4-4EAD-BBF1-AB2E3BBDAFF3}" presName="parentText" presStyleLbl="node1" presStyleIdx="3" presStyleCnt="7" custScaleX="100567" custLinFactNeighborX="-3805" custLinFactNeighborY="11733">
        <dgm:presLayoutVars>
          <dgm:chMax val="0"/>
          <dgm:bulletEnabled val="1"/>
        </dgm:presLayoutVars>
      </dgm:prSet>
      <dgm:spPr>
        <a:xfrm>
          <a:off x="500676" y="2378655"/>
          <a:ext cx="7125404" cy="678960"/>
        </a:xfrm>
        <a:prstGeom prst="roundRect">
          <a:avLst/>
        </a:prstGeom>
      </dgm:spPr>
    </dgm:pt>
    <dgm:pt modelId="{7F9D5CC5-6075-4AB8-85C7-8FD1DD1EFBB6}" type="pres">
      <dgm:prSet presAssocID="{37EF75AF-0AC4-4EAD-BBF1-AB2E3BBDAFF3}" presName="negativeSpace" presStyleCnt="0"/>
      <dgm:spPr/>
    </dgm:pt>
    <dgm:pt modelId="{F804DB68-E2C7-4839-B4B0-EC33621D1E7C}" type="pres">
      <dgm:prSet presAssocID="{37EF75AF-0AC4-4EAD-BBF1-AB2E3BBDAFF3}" presName="childText" presStyleLbl="conFgAcc1" presStyleIdx="3" presStyleCnt="7" custLinFactNeighborY="23007">
        <dgm:presLayoutVars>
          <dgm:bulletEnabled val="1"/>
        </dgm:presLayoutVars>
      </dgm:prSet>
      <dgm:spPr/>
    </dgm:pt>
    <dgm:pt modelId="{DCD9FC9D-8837-46F7-B9F5-A7424F1A16DB}" type="pres">
      <dgm:prSet presAssocID="{6C789717-FA14-4689-8E14-4A5D0EC56601}" presName="spaceBetweenRectangles" presStyleCnt="0"/>
      <dgm:spPr/>
    </dgm:pt>
    <dgm:pt modelId="{7E35356D-26B4-47D4-B9C2-77CA8240077A}" type="pres">
      <dgm:prSet presAssocID="{E9146767-26B5-4CFF-9590-69B27DF35696}" presName="parentLin" presStyleCnt="0"/>
      <dgm:spPr/>
    </dgm:pt>
    <dgm:pt modelId="{87A26FB3-6F28-4A67-AA26-D52E0173FD2B}" type="pres">
      <dgm:prSet presAssocID="{E9146767-26B5-4CFF-9590-69B27DF35696}" presName="parentLeftMargin" presStyleLbl="node1" presStyleIdx="3" presStyleCnt="7"/>
      <dgm:spPr/>
    </dgm:pt>
    <dgm:pt modelId="{31DCFD45-C188-4C75-8088-D674BCA29A43}" type="pres">
      <dgm:prSet presAssocID="{E9146767-26B5-4CFF-9590-69B27DF35696}" presName="parentText" presStyleLbl="node1" presStyleIdx="4" presStyleCnt="7">
        <dgm:presLayoutVars>
          <dgm:chMax val="0"/>
          <dgm:bulletEnabled val="1"/>
        </dgm:presLayoutVars>
      </dgm:prSet>
      <dgm:spPr/>
    </dgm:pt>
    <dgm:pt modelId="{5EDA410B-A39F-49DE-963A-95FDE10CF61D}" type="pres">
      <dgm:prSet presAssocID="{E9146767-26B5-4CFF-9590-69B27DF35696}" presName="negativeSpace" presStyleCnt="0"/>
      <dgm:spPr/>
    </dgm:pt>
    <dgm:pt modelId="{034F9F3E-B914-40C0-943C-3E71A31CB17D}" type="pres">
      <dgm:prSet presAssocID="{E9146767-26B5-4CFF-9590-69B27DF35696}" presName="childText" presStyleLbl="conFgAcc1" presStyleIdx="4" presStyleCnt="7">
        <dgm:presLayoutVars>
          <dgm:bulletEnabled val="1"/>
        </dgm:presLayoutVars>
      </dgm:prSet>
      <dgm:spPr/>
    </dgm:pt>
    <dgm:pt modelId="{333DE3BD-B38C-4AE6-B797-099DF665DC6A}" type="pres">
      <dgm:prSet presAssocID="{3A7F1E8B-EAFD-4D3F-8252-E9E82B7F3B45}" presName="spaceBetweenRectangles" presStyleCnt="0"/>
      <dgm:spPr/>
    </dgm:pt>
    <dgm:pt modelId="{BFACCD6F-F9A8-46D1-A041-620EB1BA3E5D}" type="pres">
      <dgm:prSet presAssocID="{E646F87F-7DDD-4859-90DE-A4DAE4CED9DB}" presName="parentLin" presStyleCnt="0"/>
      <dgm:spPr/>
    </dgm:pt>
    <dgm:pt modelId="{E4E82F67-9A2D-4D10-9C2D-6795226B11E7}" type="pres">
      <dgm:prSet presAssocID="{E646F87F-7DDD-4859-90DE-A4DAE4CED9DB}" presName="parentLeftMargin" presStyleLbl="node1" presStyleIdx="4" presStyleCnt="7"/>
      <dgm:spPr/>
    </dgm:pt>
    <dgm:pt modelId="{1E0224FC-40BD-498B-BE68-D30EA9DD4A77}" type="pres">
      <dgm:prSet presAssocID="{E646F87F-7DDD-4859-90DE-A4DAE4CED9DB}" presName="parentText" presStyleLbl="node1" presStyleIdx="5" presStyleCnt="7">
        <dgm:presLayoutVars>
          <dgm:chMax val="0"/>
          <dgm:bulletEnabled val="1"/>
        </dgm:presLayoutVars>
      </dgm:prSet>
      <dgm:spPr/>
    </dgm:pt>
    <dgm:pt modelId="{3DCB53DC-6184-4FFD-856B-74429C2DD896}" type="pres">
      <dgm:prSet presAssocID="{E646F87F-7DDD-4859-90DE-A4DAE4CED9DB}" presName="negativeSpace" presStyleCnt="0"/>
      <dgm:spPr/>
    </dgm:pt>
    <dgm:pt modelId="{5E478436-E00B-4557-B914-898271A59F52}" type="pres">
      <dgm:prSet presAssocID="{E646F87F-7DDD-4859-90DE-A4DAE4CED9DB}" presName="childText" presStyleLbl="conFgAcc1" presStyleIdx="5" presStyleCnt="7">
        <dgm:presLayoutVars>
          <dgm:bulletEnabled val="1"/>
        </dgm:presLayoutVars>
      </dgm:prSet>
      <dgm:spPr/>
    </dgm:pt>
    <dgm:pt modelId="{5DC6C7A8-0DFC-40D1-A91B-B345704C9425}" type="pres">
      <dgm:prSet presAssocID="{D09FB69B-B546-4409-BD0C-D0093AD19DB8}" presName="spaceBetweenRectangles" presStyleCnt="0"/>
      <dgm:spPr/>
    </dgm:pt>
    <dgm:pt modelId="{105FD10C-70BF-4C5F-965F-0DA0DD985AAB}" type="pres">
      <dgm:prSet presAssocID="{89AF7390-38C9-4B90-8FF0-6C33B5C6113B}" presName="parentLin" presStyleCnt="0"/>
      <dgm:spPr/>
    </dgm:pt>
    <dgm:pt modelId="{84E3C14B-E0E8-4208-B436-4BE6288C61EC}" type="pres">
      <dgm:prSet presAssocID="{89AF7390-38C9-4B90-8FF0-6C33B5C6113B}" presName="parentLeftMargin" presStyleLbl="node1" presStyleIdx="5" presStyleCnt="7"/>
      <dgm:spPr/>
    </dgm:pt>
    <dgm:pt modelId="{4344EB42-7CE5-498A-89D9-F1A9F20DBA30}" type="pres">
      <dgm:prSet presAssocID="{89AF7390-38C9-4B90-8FF0-6C33B5C6113B}" presName="parentText" presStyleLbl="node1" presStyleIdx="6" presStyleCnt="7" custScaleX="99547">
        <dgm:presLayoutVars>
          <dgm:chMax val="0"/>
          <dgm:bulletEnabled val="1"/>
        </dgm:presLayoutVars>
      </dgm:prSet>
      <dgm:spPr>
        <a:xfrm>
          <a:off x="500676" y="4255369"/>
          <a:ext cx="7049281" cy="678960"/>
        </a:xfrm>
        <a:prstGeom prst="roundRect">
          <a:avLst/>
        </a:prstGeom>
      </dgm:spPr>
    </dgm:pt>
    <dgm:pt modelId="{C242ED3F-C55C-411C-A697-F8CC3943862E}" type="pres">
      <dgm:prSet presAssocID="{89AF7390-38C9-4B90-8FF0-6C33B5C6113B}" presName="negativeSpace" presStyleCnt="0"/>
      <dgm:spPr/>
    </dgm:pt>
    <dgm:pt modelId="{84A82B81-5D9A-48AB-96B4-75899C721FBA}" type="pres">
      <dgm:prSet presAssocID="{89AF7390-38C9-4B90-8FF0-6C33B5C6113B}" presName="childText" presStyleLbl="conFgAcc1" presStyleIdx="6" presStyleCnt="7">
        <dgm:presLayoutVars>
          <dgm:bulletEnabled val="1"/>
        </dgm:presLayoutVars>
      </dgm:prSet>
      <dgm:spPr/>
    </dgm:pt>
  </dgm:ptLst>
  <dgm:cxnLst>
    <dgm:cxn modelId="{DFC0680B-3BFF-4321-A212-1AE6BF1888EF}" type="presOf" srcId="{E646F87F-7DDD-4859-90DE-A4DAE4CED9DB}" destId="{1E0224FC-40BD-498B-BE68-D30EA9DD4A77}" srcOrd="1" destOrd="0" presId="urn:microsoft.com/office/officeart/2005/8/layout/list1#1"/>
    <dgm:cxn modelId="{65FF770C-A7A4-45CE-B6AD-CD4642C2DD14}" type="presOf" srcId="{2468785F-C9C6-4502-903A-D7DBEA2DDD13}" destId="{D340F250-54FB-49DA-9C46-17A8592037DA}" srcOrd="1" destOrd="0" presId="urn:microsoft.com/office/officeart/2005/8/layout/list1#1"/>
    <dgm:cxn modelId="{36AA1712-0B20-469B-AE36-607924F40C5D}" srcId="{F8C860E0-FFFD-4FA9-BEF0-BBCE283CA860}" destId="{89AF7390-38C9-4B90-8FF0-6C33B5C6113B}" srcOrd="6" destOrd="0" parTransId="{3D59F772-9EA9-4756-BF3F-C36A271BC691}" sibTransId="{FD8B2BA9-B287-46CF-8F2B-B020AED885BF}"/>
    <dgm:cxn modelId="{82B2EF5E-D8AB-41BA-8FA0-D7097684CE22}" srcId="{F8C860E0-FFFD-4FA9-BEF0-BBCE283CA860}" destId="{2EB73BA6-158C-4DEE-9A19-24D07BEEFFEE}" srcOrd="1" destOrd="0" parTransId="{4A6BD227-8368-4E18-A39C-D1A3A80A5396}" sibTransId="{23F2C25A-2C40-46B0-AA6A-122204B65ED8}"/>
    <dgm:cxn modelId="{899E5161-2C1D-43C4-9685-092EC361B532}" srcId="{F8C860E0-FFFD-4FA9-BEF0-BBCE283CA860}" destId="{37EF75AF-0AC4-4EAD-BBF1-AB2E3BBDAFF3}" srcOrd="3" destOrd="0" parTransId="{5DB9C3D6-D785-4885-B778-56F4F6DF5DAA}" sibTransId="{6C789717-FA14-4689-8E14-4A5D0EC56601}"/>
    <dgm:cxn modelId="{BD331957-5294-46AB-9AAB-475B54E4B5FE}" type="presOf" srcId="{37EF75AF-0AC4-4EAD-BBF1-AB2E3BBDAFF3}" destId="{9B5FA00C-35F2-479B-A587-9AD4237A3C60}" srcOrd="1" destOrd="0" presId="urn:microsoft.com/office/officeart/2005/8/layout/list1#1"/>
    <dgm:cxn modelId="{841D9C80-21F3-49A6-BC58-190578CAB339}" type="presOf" srcId="{E9146767-26B5-4CFF-9590-69B27DF35696}" destId="{87A26FB3-6F28-4A67-AA26-D52E0173FD2B}" srcOrd="0" destOrd="0" presId="urn:microsoft.com/office/officeart/2005/8/layout/list1#1"/>
    <dgm:cxn modelId="{777E0C84-F42F-4CE5-BD6B-994565FB9062}" srcId="{F8C860E0-FFFD-4FA9-BEF0-BBCE283CA860}" destId="{D1CFF422-D7E7-401D-9223-9EA6CC28DF99}" srcOrd="0" destOrd="0" parTransId="{8E4B9B31-87BE-416E-8720-3541DAFDB3D5}" sibTransId="{FB1751F6-3241-43A2-B740-20EA774238C9}"/>
    <dgm:cxn modelId="{B38AA389-38C4-4E4C-8C56-271263AE6930}" type="presOf" srcId="{37EF75AF-0AC4-4EAD-BBF1-AB2E3BBDAFF3}" destId="{483ECEA9-1B58-4562-8246-38BCAF72B08B}" srcOrd="0" destOrd="0" presId="urn:microsoft.com/office/officeart/2005/8/layout/list1#1"/>
    <dgm:cxn modelId="{D927438F-EA89-4357-85AF-4228D32D701A}" type="presOf" srcId="{2EB73BA6-158C-4DEE-9A19-24D07BEEFFEE}" destId="{438D9FFC-7B85-4147-A02A-38FCA2E9C7D9}" srcOrd="1" destOrd="0" presId="urn:microsoft.com/office/officeart/2005/8/layout/list1#1"/>
    <dgm:cxn modelId="{FAE4E6AA-EB88-45C0-996C-172646F95CBD}" srcId="{F8C860E0-FFFD-4FA9-BEF0-BBCE283CA860}" destId="{2468785F-C9C6-4502-903A-D7DBEA2DDD13}" srcOrd="2" destOrd="0" parTransId="{7D062D8C-5092-4F2B-A50E-51A95B007019}" sibTransId="{D5DDFBFC-1F46-4F53-AFEE-1DCF138E5B24}"/>
    <dgm:cxn modelId="{0B6BCAC1-B359-4603-B38A-2499F86B216D}" type="presOf" srcId="{D1CFF422-D7E7-401D-9223-9EA6CC28DF99}" destId="{00E21E88-CC4B-43B5-85B9-2BF16D8B1930}" srcOrd="0" destOrd="0" presId="urn:microsoft.com/office/officeart/2005/8/layout/list1#1"/>
    <dgm:cxn modelId="{CFEFFFCE-7812-46D8-B88E-9D664DD07A85}" type="presOf" srcId="{2EB73BA6-158C-4DEE-9A19-24D07BEEFFEE}" destId="{C83E5B18-8A99-4D6F-B06B-DC7C7D5D19EA}" srcOrd="0" destOrd="0" presId="urn:microsoft.com/office/officeart/2005/8/layout/list1#1"/>
    <dgm:cxn modelId="{43BA01CF-FF4C-40BA-B2D5-40D7F61742E7}" type="presOf" srcId="{2468785F-C9C6-4502-903A-D7DBEA2DDD13}" destId="{21BE763B-2202-4095-8092-EF2A44C796A6}" srcOrd="0" destOrd="0" presId="urn:microsoft.com/office/officeart/2005/8/layout/list1#1"/>
    <dgm:cxn modelId="{59703CCF-AFFD-4C7D-9C1C-38F91349BF6B}" type="presOf" srcId="{E9146767-26B5-4CFF-9590-69B27DF35696}" destId="{31DCFD45-C188-4C75-8088-D674BCA29A43}" srcOrd="1" destOrd="0" presId="urn:microsoft.com/office/officeart/2005/8/layout/list1#1"/>
    <dgm:cxn modelId="{816386CF-5E2D-48FD-A1E8-67A940268EDA}" type="presOf" srcId="{D1CFF422-D7E7-401D-9223-9EA6CC28DF99}" destId="{34D470FF-8661-4923-94EC-5456E7EC28FF}" srcOrd="1" destOrd="0" presId="urn:microsoft.com/office/officeart/2005/8/layout/list1#1"/>
    <dgm:cxn modelId="{58D4BDD0-6635-4969-9ACC-14FE3220320A}" srcId="{F8C860E0-FFFD-4FA9-BEF0-BBCE283CA860}" destId="{E646F87F-7DDD-4859-90DE-A4DAE4CED9DB}" srcOrd="5" destOrd="0" parTransId="{45F2BAC5-FECC-48F2-8AF4-6DA418C92CEB}" sibTransId="{D09FB69B-B546-4409-BD0C-D0093AD19DB8}"/>
    <dgm:cxn modelId="{485264D1-89E0-4FF4-8204-97D0079DAA81}" type="presOf" srcId="{F8C860E0-FFFD-4FA9-BEF0-BBCE283CA860}" destId="{0B37807F-8425-4DE5-92D4-B3E3F1E076D1}" srcOrd="0" destOrd="0" presId="urn:microsoft.com/office/officeart/2005/8/layout/list1#1"/>
    <dgm:cxn modelId="{169272E1-F691-4EF6-ABC0-61F01E0E9DDE}" type="presOf" srcId="{89AF7390-38C9-4B90-8FF0-6C33B5C6113B}" destId="{84E3C14B-E0E8-4208-B436-4BE6288C61EC}" srcOrd="0" destOrd="0" presId="urn:microsoft.com/office/officeart/2005/8/layout/list1#1"/>
    <dgm:cxn modelId="{2E4CD7F6-3941-4FAB-938C-01DD9FC01F63}" type="presOf" srcId="{E646F87F-7DDD-4859-90DE-A4DAE4CED9DB}" destId="{E4E82F67-9A2D-4D10-9C2D-6795226B11E7}" srcOrd="0" destOrd="0" presId="urn:microsoft.com/office/officeart/2005/8/layout/list1#1"/>
    <dgm:cxn modelId="{073D57FC-E8CE-4CAE-8D13-E50FB8C88647}" type="presOf" srcId="{89AF7390-38C9-4B90-8FF0-6C33B5C6113B}" destId="{4344EB42-7CE5-498A-89D9-F1A9F20DBA30}" srcOrd="1" destOrd="0" presId="urn:microsoft.com/office/officeart/2005/8/layout/list1#1"/>
    <dgm:cxn modelId="{C7B1D6FF-F561-4940-A75E-1273A780337D}" srcId="{F8C860E0-FFFD-4FA9-BEF0-BBCE283CA860}" destId="{E9146767-26B5-4CFF-9590-69B27DF35696}" srcOrd="4" destOrd="0" parTransId="{97CA3515-8489-43B8-BF80-5C1CCAC63F2B}" sibTransId="{3A7F1E8B-EAFD-4D3F-8252-E9E82B7F3B45}"/>
    <dgm:cxn modelId="{0469DA40-8278-4BDC-BC6A-E32F56E34D59}" type="presParOf" srcId="{0B37807F-8425-4DE5-92D4-B3E3F1E076D1}" destId="{CDA72EEB-7F65-4B61-96A7-D1D9BB114BBB}" srcOrd="0" destOrd="0" presId="urn:microsoft.com/office/officeart/2005/8/layout/list1#1"/>
    <dgm:cxn modelId="{99CC03FD-D272-4B12-A50D-8392AF1B5515}" type="presParOf" srcId="{CDA72EEB-7F65-4B61-96A7-D1D9BB114BBB}" destId="{00E21E88-CC4B-43B5-85B9-2BF16D8B1930}" srcOrd="0" destOrd="0" presId="urn:microsoft.com/office/officeart/2005/8/layout/list1#1"/>
    <dgm:cxn modelId="{7D2C4C4E-3D9C-45E9-9E64-D2342D5A059E}" type="presParOf" srcId="{CDA72EEB-7F65-4B61-96A7-D1D9BB114BBB}" destId="{34D470FF-8661-4923-94EC-5456E7EC28FF}" srcOrd="1" destOrd="0" presId="urn:microsoft.com/office/officeart/2005/8/layout/list1#1"/>
    <dgm:cxn modelId="{A8D45F87-70D0-4297-9BE0-822A182F77AE}" type="presParOf" srcId="{0B37807F-8425-4DE5-92D4-B3E3F1E076D1}" destId="{865949F5-5CFC-49B5-851B-5C447561B79C}" srcOrd="1" destOrd="0" presId="urn:microsoft.com/office/officeart/2005/8/layout/list1#1"/>
    <dgm:cxn modelId="{BFB1E9CC-DB59-4F4A-80B6-DB9918CCD6A7}" type="presParOf" srcId="{0B37807F-8425-4DE5-92D4-B3E3F1E076D1}" destId="{610C5927-A443-4110-89F0-C7960E3317D5}" srcOrd="2" destOrd="0" presId="urn:microsoft.com/office/officeart/2005/8/layout/list1#1"/>
    <dgm:cxn modelId="{3E1F4FD7-3BD7-4F85-9CCB-4AF7C808E04E}" type="presParOf" srcId="{0B37807F-8425-4DE5-92D4-B3E3F1E076D1}" destId="{29C505DE-9A16-4B78-9F7A-4E71FD189326}" srcOrd="3" destOrd="0" presId="urn:microsoft.com/office/officeart/2005/8/layout/list1#1"/>
    <dgm:cxn modelId="{CBD4E317-5E6A-4549-BD10-0A384B13D39E}" type="presParOf" srcId="{0B37807F-8425-4DE5-92D4-B3E3F1E076D1}" destId="{EEA47B7E-9E9D-4FF8-B521-2EF1739EEFC8}" srcOrd="4" destOrd="0" presId="urn:microsoft.com/office/officeart/2005/8/layout/list1#1"/>
    <dgm:cxn modelId="{349197DB-B53E-4E98-8E51-ADABB0E49E6F}" type="presParOf" srcId="{EEA47B7E-9E9D-4FF8-B521-2EF1739EEFC8}" destId="{C83E5B18-8A99-4D6F-B06B-DC7C7D5D19EA}" srcOrd="0" destOrd="0" presId="urn:microsoft.com/office/officeart/2005/8/layout/list1#1"/>
    <dgm:cxn modelId="{C0C596D8-18C2-4CB1-B1D4-92E69864B8FD}" type="presParOf" srcId="{EEA47B7E-9E9D-4FF8-B521-2EF1739EEFC8}" destId="{438D9FFC-7B85-4147-A02A-38FCA2E9C7D9}" srcOrd="1" destOrd="0" presId="urn:microsoft.com/office/officeart/2005/8/layout/list1#1"/>
    <dgm:cxn modelId="{91115104-40ED-4D6F-98AD-0BE20E95203F}" type="presParOf" srcId="{0B37807F-8425-4DE5-92D4-B3E3F1E076D1}" destId="{D498D710-8A9A-4C13-AC7A-45BF6D8B165D}" srcOrd="5" destOrd="0" presId="urn:microsoft.com/office/officeart/2005/8/layout/list1#1"/>
    <dgm:cxn modelId="{74A3BB85-FA1A-43CA-A3D5-65F7ECA040C3}" type="presParOf" srcId="{0B37807F-8425-4DE5-92D4-B3E3F1E076D1}" destId="{2B45B88D-F6A4-4133-ADCB-C18119677705}" srcOrd="6" destOrd="0" presId="urn:microsoft.com/office/officeart/2005/8/layout/list1#1"/>
    <dgm:cxn modelId="{1AB85C05-BBD1-42A2-83A8-952935E86767}" type="presParOf" srcId="{0B37807F-8425-4DE5-92D4-B3E3F1E076D1}" destId="{4D093893-9E24-4A18-AA0A-D04AE358B6FA}" srcOrd="7" destOrd="0" presId="urn:microsoft.com/office/officeart/2005/8/layout/list1#1"/>
    <dgm:cxn modelId="{158D9DC5-0C78-4462-ABB3-185D7039EA50}" type="presParOf" srcId="{0B37807F-8425-4DE5-92D4-B3E3F1E076D1}" destId="{0CCEB7A2-700A-44A8-A87D-4695071E82F8}" srcOrd="8" destOrd="0" presId="urn:microsoft.com/office/officeart/2005/8/layout/list1#1"/>
    <dgm:cxn modelId="{158F4BCF-9E4B-421B-BD81-35B1E10AD0AE}" type="presParOf" srcId="{0CCEB7A2-700A-44A8-A87D-4695071E82F8}" destId="{21BE763B-2202-4095-8092-EF2A44C796A6}" srcOrd="0" destOrd="0" presId="urn:microsoft.com/office/officeart/2005/8/layout/list1#1"/>
    <dgm:cxn modelId="{55F3D034-E3F2-4ED9-B26F-DBCA704C90FB}" type="presParOf" srcId="{0CCEB7A2-700A-44A8-A87D-4695071E82F8}" destId="{D340F250-54FB-49DA-9C46-17A8592037DA}" srcOrd="1" destOrd="0" presId="urn:microsoft.com/office/officeart/2005/8/layout/list1#1"/>
    <dgm:cxn modelId="{920C655D-19B0-488B-99B8-4C3C0E45469A}" type="presParOf" srcId="{0B37807F-8425-4DE5-92D4-B3E3F1E076D1}" destId="{598DBDF5-D8B1-4988-868B-06288298391F}" srcOrd="9" destOrd="0" presId="urn:microsoft.com/office/officeart/2005/8/layout/list1#1"/>
    <dgm:cxn modelId="{EE4B8A4B-B39C-4E12-A09C-BFAC71EE8AAD}" type="presParOf" srcId="{0B37807F-8425-4DE5-92D4-B3E3F1E076D1}" destId="{0557AA88-A21C-4ED7-A08E-95552CB62275}" srcOrd="10" destOrd="0" presId="urn:microsoft.com/office/officeart/2005/8/layout/list1#1"/>
    <dgm:cxn modelId="{3D23AA7B-9224-4FD2-9503-769F41177EBC}" type="presParOf" srcId="{0B37807F-8425-4DE5-92D4-B3E3F1E076D1}" destId="{BF373F64-7C82-4333-BBA1-17E109ADF608}" srcOrd="11" destOrd="0" presId="urn:microsoft.com/office/officeart/2005/8/layout/list1#1"/>
    <dgm:cxn modelId="{1FDCB910-0507-46FA-85B9-FAD55D710F88}" type="presParOf" srcId="{0B37807F-8425-4DE5-92D4-B3E3F1E076D1}" destId="{A0216D13-3867-4676-8CC0-16EEEF2A0177}" srcOrd="12" destOrd="0" presId="urn:microsoft.com/office/officeart/2005/8/layout/list1#1"/>
    <dgm:cxn modelId="{4514AC61-BAE9-479A-A97D-B55DB44B20AC}" type="presParOf" srcId="{A0216D13-3867-4676-8CC0-16EEEF2A0177}" destId="{483ECEA9-1B58-4562-8246-38BCAF72B08B}" srcOrd="0" destOrd="0" presId="urn:microsoft.com/office/officeart/2005/8/layout/list1#1"/>
    <dgm:cxn modelId="{4887B823-C2F2-493B-865C-A642C3DC0550}" type="presParOf" srcId="{A0216D13-3867-4676-8CC0-16EEEF2A0177}" destId="{9B5FA00C-35F2-479B-A587-9AD4237A3C60}" srcOrd="1" destOrd="0" presId="urn:microsoft.com/office/officeart/2005/8/layout/list1#1"/>
    <dgm:cxn modelId="{93AD29A9-3E42-404F-A320-52003DAB3599}" type="presParOf" srcId="{0B37807F-8425-4DE5-92D4-B3E3F1E076D1}" destId="{7F9D5CC5-6075-4AB8-85C7-8FD1DD1EFBB6}" srcOrd="13" destOrd="0" presId="urn:microsoft.com/office/officeart/2005/8/layout/list1#1"/>
    <dgm:cxn modelId="{B2FE1E90-15D8-4352-9131-89317127D27E}" type="presParOf" srcId="{0B37807F-8425-4DE5-92D4-B3E3F1E076D1}" destId="{F804DB68-E2C7-4839-B4B0-EC33621D1E7C}" srcOrd="14" destOrd="0" presId="urn:microsoft.com/office/officeart/2005/8/layout/list1#1"/>
    <dgm:cxn modelId="{81356873-10E0-4A86-9187-A9C932B18915}" type="presParOf" srcId="{0B37807F-8425-4DE5-92D4-B3E3F1E076D1}" destId="{DCD9FC9D-8837-46F7-B9F5-A7424F1A16DB}" srcOrd="15" destOrd="0" presId="urn:microsoft.com/office/officeart/2005/8/layout/list1#1"/>
    <dgm:cxn modelId="{CA826D30-ABEC-4FF1-BC78-3D029B65FC26}" type="presParOf" srcId="{0B37807F-8425-4DE5-92D4-B3E3F1E076D1}" destId="{7E35356D-26B4-47D4-B9C2-77CA8240077A}" srcOrd="16" destOrd="0" presId="urn:microsoft.com/office/officeart/2005/8/layout/list1#1"/>
    <dgm:cxn modelId="{5EDFC40E-2391-4209-9981-4699735DC05E}" type="presParOf" srcId="{7E35356D-26B4-47D4-B9C2-77CA8240077A}" destId="{87A26FB3-6F28-4A67-AA26-D52E0173FD2B}" srcOrd="0" destOrd="0" presId="urn:microsoft.com/office/officeart/2005/8/layout/list1#1"/>
    <dgm:cxn modelId="{BDBB120E-1013-496D-8000-BB0C33549F3D}" type="presParOf" srcId="{7E35356D-26B4-47D4-B9C2-77CA8240077A}" destId="{31DCFD45-C188-4C75-8088-D674BCA29A43}" srcOrd="1" destOrd="0" presId="urn:microsoft.com/office/officeart/2005/8/layout/list1#1"/>
    <dgm:cxn modelId="{F44D77F1-914E-4472-BA11-D34BD4D48162}" type="presParOf" srcId="{0B37807F-8425-4DE5-92D4-B3E3F1E076D1}" destId="{5EDA410B-A39F-49DE-963A-95FDE10CF61D}" srcOrd="17" destOrd="0" presId="urn:microsoft.com/office/officeart/2005/8/layout/list1#1"/>
    <dgm:cxn modelId="{9330E9AD-75C0-43B5-8031-6ABB1FA65115}" type="presParOf" srcId="{0B37807F-8425-4DE5-92D4-B3E3F1E076D1}" destId="{034F9F3E-B914-40C0-943C-3E71A31CB17D}" srcOrd="18" destOrd="0" presId="urn:microsoft.com/office/officeart/2005/8/layout/list1#1"/>
    <dgm:cxn modelId="{7F754F09-1F7F-45FF-979C-4D7F06E49B3A}" type="presParOf" srcId="{0B37807F-8425-4DE5-92D4-B3E3F1E076D1}" destId="{333DE3BD-B38C-4AE6-B797-099DF665DC6A}" srcOrd="19" destOrd="0" presId="urn:microsoft.com/office/officeart/2005/8/layout/list1#1"/>
    <dgm:cxn modelId="{F27D3C8E-66C0-4EC2-AB7D-038FCD7CCE43}" type="presParOf" srcId="{0B37807F-8425-4DE5-92D4-B3E3F1E076D1}" destId="{BFACCD6F-F9A8-46D1-A041-620EB1BA3E5D}" srcOrd="20" destOrd="0" presId="urn:microsoft.com/office/officeart/2005/8/layout/list1#1"/>
    <dgm:cxn modelId="{C4377A15-74A1-4B0E-8F3E-DAE04BD0BC66}" type="presParOf" srcId="{BFACCD6F-F9A8-46D1-A041-620EB1BA3E5D}" destId="{E4E82F67-9A2D-4D10-9C2D-6795226B11E7}" srcOrd="0" destOrd="0" presId="urn:microsoft.com/office/officeart/2005/8/layout/list1#1"/>
    <dgm:cxn modelId="{961F1EB4-3C78-4FE2-B87D-D9C26508D597}" type="presParOf" srcId="{BFACCD6F-F9A8-46D1-A041-620EB1BA3E5D}" destId="{1E0224FC-40BD-498B-BE68-D30EA9DD4A77}" srcOrd="1" destOrd="0" presId="urn:microsoft.com/office/officeart/2005/8/layout/list1#1"/>
    <dgm:cxn modelId="{ABAC3ACC-68CA-4C4C-9D9F-BAAAFE5D9B33}" type="presParOf" srcId="{0B37807F-8425-4DE5-92D4-B3E3F1E076D1}" destId="{3DCB53DC-6184-4FFD-856B-74429C2DD896}" srcOrd="21" destOrd="0" presId="urn:microsoft.com/office/officeart/2005/8/layout/list1#1"/>
    <dgm:cxn modelId="{ACEA4FB3-4372-465E-955F-1A50A6EAA4DB}" type="presParOf" srcId="{0B37807F-8425-4DE5-92D4-B3E3F1E076D1}" destId="{5E478436-E00B-4557-B914-898271A59F52}" srcOrd="22" destOrd="0" presId="urn:microsoft.com/office/officeart/2005/8/layout/list1#1"/>
    <dgm:cxn modelId="{DA070646-13DE-494F-A4EE-E570C4BF3A84}" type="presParOf" srcId="{0B37807F-8425-4DE5-92D4-B3E3F1E076D1}" destId="{5DC6C7A8-0DFC-40D1-A91B-B345704C9425}" srcOrd="23" destOrd="0" presId="urn:microsoft.com/office/officeart/2005/8/layout/list1#1"/>
    <dgm:cxn modelId="{B3CF9648-0C83-4F02-9E0B-88D3EC8B012B}" type="presParOf" srcId="{0B37807F-8425-4DE5-92D4-B3E3F1E076D1}" destId="{105FD10C-70BF-4C5F-965F-0DA0DD985AAB}" srcOrd="24" destOrd="0" presId="urn:microsoft.com/office/officeart/2005/8/layout/list1#1"/>
    <dgm:cxn modelId="{CE6F3FCE-8910-4121-9053-F48BD8A7D41E}" type="presParOf" srcId="{105FD10C-70BF-4C5F-965F-0DA0DD985AAB}" destId="{84E3C14B-E0E8-4208-B436-4BE6288C61EC}" srcOrd="0" destOrd="0" presId="urn:microsoft.com/office/officeart/2005/8/layout/list1#1"/>
    <dgm:cxn modelId="{1A0C5E3A-A2ED-4E8F-B3BE-C992EE36FF54}" type="presParOf" srcId="{105FD10C-70BF-4C5F-965F-0DA0DD985AAB}" destId="{4344EB42-7CE5-498A-89D9-F1A9F20DBA30}" srcOrd="1" destOrd="0" presId="urn:microsoft.com/office/officeart/2005/8/layout/list1#1"/>
    <dgm:cxn modelId="{8622CC74-C4E4-4717-A7D0-FCCE245415B3}" type="presParOf" srcId="{0B37807F-8425-4DE5-92D4-B3E3F1E076D1}" destId="{C242ED3F-C55C-411C-A697-F8CC3943862E}" srcOrd="25" destOrd="0" presId="urn:microsoft.com/office/officeart/2005/8/layout/list1#1"/>
    <dgm:cxn modelId="{B17CF94E-9867-456F-AB26-2D3D507B885F}" type="presParOf" srcId="{0B37807F-8425-4DE5-92D4-B3E3F1E076D1}" destId="{84A82B81-5D9A-48AB-96B4-75899C721FBA}" srcOrd="26" destOrd="0" presId="urn:microsoft.com/office/officeart/2005/8/layout/list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0C5927-A443-4110-89F0-C7960E3317D5}">
      <dsp:nvSpPr>
        <dsp:cNvPr id="0" name=""/>
        <dsp:cNvSpPr/>
      </dsp:nvSpPr>
      <dsp:spPr>
        <a:xfrm>
          <a:off x="0" y="361762"/>
          <a:ext cx="10404474" cy="378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4D470FF-8661-4923-94EC-5456E7EC28FF}">
      <dsp:nvSpPr>
        <dsp:cNvPr id="0" name=""/>
        <dsp:cNvSpPr/>
      </dsp:nvSpPr>
      <dsp:spPr>
        <a:xfrm>
          <a:off x="520223" y="277218"/>
          <a:ext cx="7210155" cy="442800"/>
        </a:xfrm>
        <a:prstGeom prst="roundRect">
          <a:avLst/>
        </a:prstGeom>
        <a:solidFill>
          <a:schemeClr val="accent5">
            <a:lumMod val="5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64941" tIns="0" rIns="264941" bIns="0" numCol="1" spcCol="1270" anchor="ctr" anchorCtr="0">
          <a:noAutofit/>
        </a:bodyPr>
        <a:lstStyle/>
        <a:p>
          <a:pPr marL="0" lvl="0" indent="0" algn="l" defTabSz="1066800" rtl="0">
            <a:lnSpc>
              <a:spcPct val="90000"/>
            </a:lnSpc>
            <a:spcBef>
              <a:spcPct val="0"/>
            </a:spcBef>
            <a:spcAft>
              <a:spcPct val="35000"/>
            </a:spcAft>
            <a:buNone/>
          </a:pPr>
          <a:r>
            <a:rPr lang="en-GB" sz="2400" kern="1200" dirty="0">
              <a:latin typeface="Calibri" panose="020F0502020204030204"/>
              <a:ea typeface="+mn-ea"/>
              <a:cs typeface="+mn-cs"/>
            </a:rPr>
            <a:t>Global Developments</a:t>
          </a:r>
        </a:p>
      </dsp:txBody>
      <dsp:txXfrm>
        <a:off x="541839" y="298834"/>
        <a:ext cx="7166923" cy="399568"/>
      </dsp:txXfrm>
    </dsp:sp>
    <dsp:sp modelId="{2B45B88D-F6A4-4133-ADCB-C18119677705}">
      <dsp:nvSpPr>
        <dsp:cNvPr id="0" name=""/>
        <dsp:cNvSpPr/>
      </dsp:nvSpPr>
      <dsp:spPr>
        <a:xfrm>
          <a:off x="0" y="1042162"/>
          <a:ext cx="10404474" cy="378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38D9FFC-7B85-4147-A02A-38FCA2E9C7D9}">
      <dsp:nvSpPr>
        <dsp:cNvPr id="0" name=""/>
        <dsp:cNvSpPr/>
      </dsp:nvSpPr>
      <dsp:spPr>
        <a:xfrm>
          <a:off x="520223" y="820762"/>
          <a:ext cx="7283132" cy="442800"/>
        </a:xfrm>
        <a:prstGeom prst="roundRect">
          <a:avLst/>
        </a:prstGeom>
        <a:solidFill>
          <a:schemeClr val="accent5">
            <a:lumMod val="5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64941" tIns="0" rIns="264941" bIns="0" numCol="1" spcCol="1270" anchor="ctr" anchorCtr="0">
          <a:noAutofit/>
        </a:bodyPr>
        <a:lstStyle/>
        <a:p>
          <a:pPr marL="0" lvl="0" indent="0" algn="l" defTabSz="1066800" rtl="0">
            <a:lnSpc>
              <a:spcPct val="90000"/>
            </a:lnSpc>
            <a:spcBef>
              <a:spcPct val="0"/>
            </a:spcBef>
            <a:spcAft>
              <a:spcPct val="35000"/>
            </a:spcAft>
            <a:buNone/>
          </a:pPr>
          <a:r>
            <a:rPr lang="en-GB" sz="2400" dirty="0"/>
            <a:t>Domestic Economic Developments: 2023</a:t>
          </a:r>
          <a:endParaRPr lang="en-GB" sz="2400" kern="1200" dirty="0">
            <a:latin typeface="Calibri" panose="020F0502020204030204"/>
            <a:ea typeface="+mn-ea"/>
            <a:cs typeface="+mn-cs"/>
          </a:endParaRPr>
        </a:p>
      </dsp:txBody>
      <dsp:txXfrm>
        <a:off x="541839" y="842378"/>
        <a:ext cx="7239900" cy="399568"/>
      </dsp:txXfrm>
    </dsp:sp>
    <dsp:sp modelId="{0557AA88-A21C-4ED7-A08E-95552CB62275}">
      <dsp:nvSpPr>
        <dsp:cNvPr id="0" name=""/>
        <dsp:cNvSpPr/>
      </dsp:nvSpPr>
      <dsp:spPr>
        <a:xfrm>
          <a:off x="0" y="1722562"/>
          <a:ext cx="10404474" cy="378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340F250-54FB-49DA-9C46-17A8592037DA}">
      <dsp:nvSpPr>
        <dsp:cNvPr id="0" name=""/>
        <dsp:cNvSpPr/>
      </dsp:nvSpPr>
      <dsp:spPr>
        <a:xfrm>
          <a:off x="520223" y="1501162"/>
          <a:ext cx="7283132" cy="442800"/>
        </a:xfrm>
        <a:prstGeom prst="roundRect">
          <a:avLst/>
        </a:prstGeom>
        <a:solidFill>
          <a:schemeClr val="accent5">
            <a:lumMod val="5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64941" tIns="0" rIns="264941" bIns="0" numCol="1" spcCol="1270" anchor="ctr" anchorCtr="0">
          <a:noAutofit/>
        </a:bodyPr>
        <a:lstStyle/>
        <a:p>
          <a:pPr marL="0" lvl="0" indent="0" algn="l" defTabSz="1066800" rtl="0">
            <a:lnSpc>
              <a:spcPct val="90000"/>
            </a:lnSpc>
            <a:spcBef>
              <a:spcPct val="0"/>
            </a:spcBef>
            <a:spcAft>
              <a:spcPct val="35000"/>
            </a:spcAft>
            <a:buNone/>
          </a:pPr>
          <a:r>
            <a:rPr lang="en-GB" sz="2400" dirty="0"/>
            <a:t>Update on Infrastructure Projects</a:t>
          </a:r>
          <a:endParaRPr lang="en-GB" sz="2400" kern="1200" dirty="0">
            <a:latin typeface="Calibri" panose="020F0502020204030204"/>
            <a:ea typeface="+mn-ea"/>
            <a:cs typeface="+mn-cs"/>
          </a:endParaRPr>
        </a:p>
      </dsp:txBody>
      <dsp:txXfrm>
        <a:off x="541839" y="1522778"/>
        <a:ext cx="7239900" cy="399568"/>
      </dsp:txXfrm>
    </dsp:sp>
    <dsp:sp modelId="{F804DB68-E2C7-4839-B4B0-EC33621D1E7C}">
      <dsp:nvSpPr>
        <dsp:cNvPr id="0" name=""/>
        <dsp:cNvSpPr/>
      </dsp:nvSpPr>
      <dsp:spPr>
        <a:xfrm>
          <a:off x="0" y="2421598"/>
          <a:ext cx="10404474" cy="378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B5FA00C-35F2-479B-A587-9AD4237A3C60}">
      <dsp:nvSpPr>
        <dsp:cNvPr id="0" name=""/>
        <dsp:cNvSpPr/>
      </dsp:nvSpPr>
      <dsp:spPr>
        <a:xfrm>
          <a:off x="500429" y="2233516"/>
          <a:ext cx="7324427" cy="442800"/>
        </a:xfrm>
        <a:prstGeom prst="roundRect">
          <a:avLst/>
        </a:prstGeom>
        <a:solidFill>
          <a:schemeClr val="accent5">
            <a:lumMod val="5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64941" tIns="0" rIns="264941" bIns="0" numCol="1" spcCol="1270" anchor="ctr" anchorCtr="0">
          <a:noAutofit/>
        </a:bodyPr>
        <a:lstStyle/>
        <a:p>
          <a:pPr marL="0" lvl="0" indent="0" algn="l" defTabSz="1066800" rtl="0">
            <a:lnSpc>
              <a:spcPct val="90000"/>
            </a:lnSpc>
            <a:spcBef>
              <a:spcPct val="0"/>
            </a:spcBef>
            <a:spcAft>
              <a:spcPct val="35000"/>
            </a:spcAft>
            <a:buNone/>
          </a:pPr>
          <a:r>
            <a:rPr lang="en-GB" sz="2400" kern="1200" dirty="0">
              <a:latin typeface="Calibri" panose="020F0502020204030204"/>
              <a:ea typeface="+mn-ea"/>
              <a:cs typeface="+mn-cs"/>
            </a:rPr>
            <a:t>NDS1 Review</a:t>
          </a:r>
        </a:p>
      </dsp:txBody>
      <dsp:txXfrm>
        <a:off x="522045" y="2255132"/>
        <a:ext cx="7281195" cy="399568"/>
      </dsp:txXfrm>
    </dsp:sp>
    <dsp:sp modelId="{034F9F3E-B914-40C0-943C-3E71A31CB17D}">
      <dsp:nvSpPr>
        <dsp:cNvPr id="0" name=""/>
        <dsp:cNvSpPr/>
      </dsp:nvSpPr>
      <dsp:spPr>
        <a:xfrm>
          <a:off x="0" y="3083362"/>
          <a:ext cx="10404474" cy="378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1DCFD45-C188-4C75-8088-D674BCA29A43}">
      <dsp:nvSpPr>
        <dsp:cNvPr id="0" name=""/>
        <dsp:cNvSpPr/>
      </dsp:nvSpPr>
      <dsp:spPr>
        <a:xfrm>
          <a:off x="520223" y="2861962"/>
          <a:ext cx="7283132" cy="442800"/>
        </a:xfrm>
        <a:prstGeom prst="roundRect">
          <a:avLst/>
        </a:prstGeom>
        <a:solidFill>
          <a:schemeClr val="accent5">
            <a:lumMod val="5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75285" tIns="0" rIns="275285" bIns="0" numCol="1" spcCol="1270" anchor="ctr" anchorCtr="0">
          <a:noAutofit/>
        </a:bodyPr>
        <a:lstStyle/>
        <a:p>
          <a:pPr marL="0" lvl="0" indent="0" algn="l" defTabSz="1066800">
            <a:lnSpc>
              <a:spcPct val="90000"/>
            </a:lnSpc>
            <a:spcBef>
              <a:spcPct val="0"/>
            </a:spcBef>
            <a:spcAft>
              <a:spcPct val="35000"/>
            </a:spcAft>
            <a:buNone/>
          </a:pPr>
          <a:r>
            <a:rPr lang="en-ZW" sz="2400" kern="1200" dirty="0"/>
            <a:t>Preliminary 2024 Macro-Fiscal Framework</a:t>
          </a:r>
          <a:endParaRPr lang="en-GB" sz="2400" kern="1200" dirty="0">
            <a:latin typeface="Calibri" panose="020F0502020204030204"/>
            <a:ea typeface="+mn-ea"/>
            <a:cs typeface="+mn-cs"/>
          </a:endParaRPr>
        </a:p>
      </dsp:txBody>
      <dsp:txXfrm>
        <a:off x="541839" y="2883578"/>
        <a:ext cx="7239900" cy="399568"/>
      </dsp:txXfrm>
    </dsp:sp>
    <dsp:sp modelId="{5E478436-E00B-4557-B914-898271A59F52}">
      <dsp:nvSpPr>
        <dsp:cNvPr id="0" name=""/>
        <dsp:cNvSpPr/>
      </dsp:nvSpPr>
      <dsp:spPr>
        <a:xfrm>
          <a:off x="0" y="3763762"/>
          <a:ext cx="10404474" cy="378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E0224FC-40BD-498B-BE68-D30EA9DD4A77}">
      <dsp:nvSpPr>
        <dsp:cNvPr id="0" name=""/>
        <dsp:cNvSpPr/>
      </dsp:nvSpPr>
      <dsp:spPr>
        <a:xfrm>
          <a:off x="520223" y="3542362"/>
          <a:ext cx="7283132" cy="442800"/>
        </a:xfrm>
        <a:prstGeom prst="roundRect">
          <a:avLst/>
        </a:prstGeom>
        <a:solidFill>
          <a:schemeClr val="accent5">
            <a:lumMod val="5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75285" tIns="0" rIns="275285" bIns="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Arial Narrow" panose="020B0606020202030204" pitchFamily="34" charset="0"/>
            </a:rPr>
            <a:t>2024 Budget Priorities</a:t>
          </a:r>
          <a:endParaRPr lang="en-GB" sz="2400" kern="1200" dirty="0">
            <a:latin typeface="Calibri" panose="020F0502020204030204"/>
            <a:ea typeface="+mn-ea"/>
            <a:cs typeface="+mn-cs"/>
          </a:endParaRPr>
        </a:p>
      </dsp:txBody>
      <dsp:txXfrm>
        <a:off x="541839" y="3563978"/>
        <a:ext cx="7239900" cy="399568"/>
      </dsp:txXfrm>
    </dsp:sp>
    <dsp:sp modelId="{84A82B81-5D9A-48AB-96B4-75899C721FBA}">
      <dsp:nvSpPr>
        <dsp:cNvPr id="0" name=""/>
        <dsp:cNvSpPr/>
      </dsp:nvSpPr>
      <dsp:spPr>
        <a:xfrm>
          <a:off x="0" y="4444162"/>
          <a:ext cx="10404474" cy="378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344EB42-7CE5-498A-89D9-F1A9F20DBA30}">
      <dsp:nvSpPr>
        <dsp:cNvPr id="0" name=""/>
        <dsp:cNvSpPr/>
      </dsp:nvSpPr>
      <dsp:spPr>
        <a:xfrm>
          <a:off x="520223" y="4222762"/>
          <a:ext cx="7250139" cy="442800"/>
        </a:xfrm>
        <a:prstGeom prst="roundRect">
          <a:avLst/>
        </a:prstGeom>
        <a:solidFill>
          <a:schemeClr val="accent5">
            <a:lumMod val="5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64941" tIns="0" rIns="264941" bIns="0" numCol="1" spcCol="1270" anchor="ctr" anchorCtr="0">
          <a:noAutofit/>
        </a:bodyPr>
        <a:lstStyle/>
        <a:p>
          <a:pPr marL="0" lvl="0" indent="0" algn="l" defTabSz="1066800" rtl="0">
            <a:lnSpc>
              <a:spcPct val="90000"/>
            </a:lnSpc>
            <a:spcBef>
              <a:spcPct val="0"/>
            </a:spcBef>
            <a:spcAft>
              <a:spcPct val="35000"/>
            </a:spcAft>
            <a:buNone/>
          </a:pPr>
          <a:r>
            <a:rPr lang="en-GB" sz="2400" kern="1200" dirty="0">
              <a:latin typeface="Calibri" panose="020F0502020204030204"/>
              <a:ea typeface="+mn-ea"/>
              <a:cs typeface="+mn-cs"/>
            </a:rPr>
            <a:t>Conclusion</a:t>
          </a:r>
        </a:p>
      </dsp:txBody>
      <dsp:txXfrm>
        <a:off x="541839" y="4244378"/>
        <a:ext cx="7206907" cy="399568"/>
      </dsp:txXfrm>
    </dsp:sp>
  </dsp:spTree>
</dsp:drawing>
</file>

<file path=ppt/diagrams/layout1.xml><?xml version="1.0" encoding="utf-8"?>
<dgm:layoutDef xmlns:dgm="http://schemas.openxmlformats.org/drawingml/2006/diagram" xmlns:a="http://schemas.openxmlformats.org/drawingml/2006/main" uniqueId="urn:microsoft.com/office/officeart/2005/8/layout/list1#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3038475" cy="466725"/>
          </a:xfrm>
          <a:prstGeom prst="rect">
            <a:avLst/>
          </a:prstGeom>
        </p:spPr>
        <p:txBody>
          <a:bodyPr vert="horz" lIns="91440" tIns="45720" rIns="91440" bIns="45720" rtlCol="0"/>
          <a:lstStyle>
            <a:lvl1pPr algn="l">
              <a:defRPr sz="1200"/>
            </a:lvl1pPr>
          </a:lstStyle>
          <a:p>
            <a:endParaRPr lang="en-ZW"/>
          </a:p>
        </p:txBody>
      </p:sp>
      <p:sp>
        <p:nvSpPr>
          <p:cNvPr id="3" name="Date Placeholder 2"/>
          <p:cNvSpPr>
            <a:spLocks noGrp="1"/>
          </p:cNvSpPr>
          <p:nvPr>
            <p:ph type="dt" idx="1"/>
          </p:nvPr>
        </p:nvSpPr>
        <p:spPr>
          <a:xfrm>
            <a:off x="3970338" y="2"/>
            <a:ext cx="3038475" cy="466725"/>
          </a:xfrm>
          <a:prstGeom prst="rect">
            <a:avLst/>
          </a:prstGeom>
        </p:spPr>
        <p:txBody>
          <a:bodyPr vert="horz" lIns="91440" tIns="45720" rIns="91440" bIns="45720" rtlCol="0"/>
          <a:lstStyle>
            <a:lvl1pPr algn="r">
              <a:defRPr sz="1200"/>
            </a:lvl1pPr>
          </a:lstStyle>
          <a:p>
            <a:fld id="{0E432F5A-7C9E-4E37-B6C4-1A864F7F3586}" type="datetimeFigureOut">
              <a:rPr lang="en-ZW" smtClean="0"/>
              <a:t>31/10/2023</a:t>
            </a:fld>
            <a:endParaRPr lang="en-ZW"/>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ZW"/>
          </a:p>
        </p:txBody>
      </p:sp>
      <p:sp>
        <p:nvSpPr>
          <p:cNvPr id="5" name="Notes Placeholder 4"/>
          <p:cNvSpPr>
            <a:spLocks noGrp="1"/>
          </p:cNvSpPr>
          <p:nvPr>
            <p:ph type="body" sz="quarter" idx="3"/>
          </p:nvPr>
        </p:nvSpPr>
        <p:spPr>
          <a:xfrm>
            <a:off x="701676" y="4473577"/>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6" name="Footer Placeholder 5"/>
          <p:cNvSpPr>
            <a:spLocks noGrp="1"/>
          </p:cNvSpPr>
          <p:nvPr>
            <p:ph type="ftr" sz="quarter" idx="4"/>
          </p:nvPr>
        </p:nvSpPr>
        <p:spPr>
          <a:xfrm>
            <a:off x="1" y="8829677"/>
            <a:ext cx="3038475" cy="466725"/>
          </a:xfrm>
          <a:prstGeom prst="rect">
            <a:avLst/>
          </a:prstGeom>
        </p:spPr>
        <p:txBody>
          <a:bodyPr vert="horz" lIns="91440" tIns="45720" rIns="91440" bIns="45720" rtlCol="0" anchor="b"/>
          <a:lstStyle>
            <a:lvl1pPr algn="l">
              <a:defRPr sz="1200"/>
            </a:lvl1pPr>
          </a:lstStyle>
          <a:p>
            <a:endParaRPr lang="en-ZW"/>
          </a:p>
        </p:txBody>
      </p:sp>
      <p:sp>
        <p:nvSpPr>
          <p:cNvPr id="7" name="Slide Number Placeholder 6"/>
          <p:cNvSpPr>
            <a:spLocks noGrp="1"/>
          </p:cNvSpPr>
          <p:nvPr>
            <p:ph type="sldNum" sz="quarter" idx="5"/>
          </p:nvPr>
        </p:nvSpPr>
        <p:spPr>
          <a:xfrm>
            <a:off x="3970338" y="8829677"/>
            <a:ext cx="3038475" cy="466725"/>
          </a:xfrm>
          <a:prstGeom prst="rect">
            <a:avLst/>
          </a:prstGeom>
        </p:spPr>
        <p:txBody>
          <a:bodyPr vert="horz" lIns="91440" tIns="45720" rIns="91440" bIns="45720" rtlCol="0" anchor="b"/>
          <a:lstStyle>
            <a:lvl1pPr algn="r">
              <a:defRPr sz="1200"/>
            </a:lvl1pPr>
          </a:lstStyle>
          <a:p>
            <a:fld id="{023B8371-E5A2-452A-917A-5B0C52D7ED40}" type="slidenum">
              <a:rPr lang="en-ZW" smtClean="0"/>
              <a:t>‹#›</a:t>
            </a:fld>
            <a:endParaRPr lang="en-ZW"/>
          </a:p>
        </p:txBody>
      </p:sp>
    </p:spTree>
    <p:extLst>
      <p:ext uri="{BB962C8B-B14F-4D97-AF65-F5344CB8AC3E}">
        <p14:creationId xmlns:p14="http://schemas.microsoft.com/office/powerpoint/2010/main" val="40318052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D85358-D601-7D46-9F3D-398F8A79E01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69932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A3DA3EB-E69C-4557-9B83-972095B821A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3DA3EB-E69C-4557-9B83-972095B821AA}" type="slidenum">
              <a:rPr lang="en-US" smtClean="0"/>
              <a:t>23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6.sv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4.sv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6.sv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4.svg"/></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835DE-01C8-4E89-84B4-BDEB140F2EB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W"/>
          </a:p>
        </p:txBody>
      </p:sp>
      <p:sp>
        <p:nvSpPr>
          <p:cNvPr id="3" name="Subtitle 2">
            <a:extLst>
              <a:ext uri="{FF2B5EF4-FFF2-40B4-BE49-F238E27FC236}">
                <a16:creationId xmlns:a16="http://schemas.microsoft.com/office/drawing/2014/main" id="{F78FD18F-ECAD-498F-9E3A-7540A90E6E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W"/>
          </a:p>
        </p:txBody>
      </p:sp>
      <p:sp>
        <p:nvSpPr>
          <p:cNvPr id="4" name="Date Placeholder 3">
            <a:extLst>
              <a:ext uri="{FF2B5EF4-FFF2-40B4-BE49-F238E27FC236}">
                <a16:creationId xmlns:a16="http://schemas.microsoft.com/office/drawing/2014/main" id="{565E7D66-E9A1-4BC3-B295-E4D3375311B6}"/>
              </a:ext>
            </a:extLst>
          </p:cNvPr>
          <p:cNvSpPr>
            <a:spLocks noGrp="1"/>
          </p:cNvSpPr>
          <p:nvPr>
            <p:ph type="dt" sz="half" idx="10"/>
          </p:nvPr>
        </p:nvSpPr>
        <p:spPr/>
        <p:txBody>
          <a:bodyPr/>
          <a:lstStyle/>
          <a:p>
            <a:fld id="{16C11186-3527-45E4-9284-FBB6A080E9BA}" type="datetimeFigureOut">
              <a:rPr lang="en-ZW" smtClean="0"/>
              <a:t>31/10/2023</a:t>
            </a:fld>
            <a:endParaRPr lang="en-ZW"/>
          </a:p>
        </p:txBody>
      </p:sp>
      <p:sp>
        <p:nvSpPr>
          <p:cNvPr id="5" name="Footer Placeholder 4">
            <a:extLst>
              <a:ext uri="{FF2B5EF4-FFF2-40B4-BE49-F238E27FC236}">
                <a16:creationId xmlns:a16="http://schemas.microsoft.com/office/drawing/2014/main" id="{7E155826-729E-4F0D-8877-FAFD8BEBF038}"/>
              </a:ext>
            </a:extLst>
          </p:cNvPr>
          <p:cNvSpPr>
            <a:spLocks noGrp="1"/>
          </p:cNvSpPr>
          <p:nvPr>
            <p:ph type="ftr" sz="quarter" idx="11"/>
          </p:nvPr>
        </p:nvSpPr>
        <p:spPr/>
        <p:txBody>
          <a:bodyPr/>
          <a:lstStyle/>
          <a:p>
            <a:endParaRPr lang="en-ZW"/>
          </a:p>
        </p:txBody>
      </p:sp>
      <p:sp>
        <p:nvSpPr>
          <p:cNvPr id="6" name="Slide Number Placeholder 5">
            <a:extLst>
              <a:ext uri="{FF2B5EF4-FFF2-40B4-BE49-F238E27FC236}">
                <a16:creationId xmlns:a16="http://schemas.microsoft.com/office/drawing/2014/main" id="{F0F3187D-49A1-4A03-8AD2-5AEC9F3DA254}"/>
              </a:ext>
            </a:extLst>
          </p:cNvPr>
          <p:cNvSpPr>
            <a:spLocks noGrp="1"/>
          </p:cNvSpPr>
          <p:nvPr>
            <p:ph type="sldNum" sz="quarter" idx="12"/>
          </p:nvPr>
        </p:nvSpPr>
        <p:spPr/>
        <p:txBody>
          <a:bodyPr/>
          <a:lstStyle/>
          <a:p>
            <a:fld id="{D8561BA2-E0A4-4551-88FE-D7E47CE0FA61}" type="slidenum">
              <a:rPr lang="en-ZW" smtClean="0"/>
              <a:t>‹#›</a:t>
            </a:fld>
            <a:endParaRPr lang="en-ZW"/>
          </a:p>
        </p:txBody>
      </p:sp>
    </p:spTree>
    <p:extLst>
      <p:ext uri="{BB962C8B-B14F-4D97-AF65-F5344CB8AC3E}">
        <p14:creationId xmlns:p14="http://schemas.microsoft.com/office/powerpoint/2010/main" val="3469104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5CCFE-BABD-470B-9075-023A60A434AC}"/>
              </a:ext>
            </a:extLst>
          </p:cNvPr>
          <p:cNvSpPr>
            <a:spLocks noGrp="1"/>
          </p:cNvSpPr>
          <p:nvPr>
            <p:ph type="title"/>
          </p:nvPr>
        </p:nvSpPr>
        <p:spPr/>
        <p:txBody>
          <a:bodyPr/>
          <a:lstStyle/>
          <a:p>
            <a:r>
              <a:rPr lang="en-US"/>
              <a:t>Click to edit Master title style</a:t>
            </a:r>
            <a:endParaRPr lang="en-ZW"/>
          </a:p>
        </p:txBody>
      </p:sp>
      <p:sp>
        <p:nvSpPr>
          <p:cNvPr id="3" name="Content Placeholder 2">
            <a:extLst>
              <a:ext uri="{FF2B5EF4-FFF2-40B4-BE49-F238E27FC236}">
                <a16:creationId xmlns:a16="http://schemas.microsoft.com/office/drawing/2014/main" id="{06D7220E-42A4-498B-8FB3-1EB6D1E5A8F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Date Placeholder 3">
            <a:extLst>
              <a:ext uri="{FF2B5EF4-FFF2-40B4-BE49-F238E27FC236}">
                <a16:creationId xmlns:a16="http://schemas.microsoft.com/office/drawing/2014/main" id="{C32A7195-4F91-4AA6-B6FA-8AE992ED27F3}"/>
              </a:ext>
            </a:extLst>
          </p:cNvPr>
          <p:cNvSpPr>
            <a:spLocks noGrp="1"/>
          </p:cNvSpPr>
          <p:nvPr>
            <p:ph type="dt" sz="half" idx="10"/>
          </p:nvPr>
        </p:nvSpPr>
        <p:spPr/>
        <p:txBody>
          <a:bodyPr/>
          <a:lstStyle/>
          <a:p>
            <a:fld id="{16C11186-3527-45E4-9284-FBB6A080E9BA}" type="datetimeFigureOut">
              <a:rPr lang="en-ZW" smtClean="0"/>
              <a:t>31/10/2023</a:t>
            </a:fld>
            <a:endParaRPr lang="en-ZW"/>
          </a:p>
        </p:txBody>
      </p:sp>
      <p:sp>
        <p:nvSpPr>
          <p:cNvPr id="5" name="Footer Placeholder 4">
            <a:extLst>
              <a:ext uri="{FF2B5EF4-FFF2-40B4-BE49-F238E27FC236}">
                <a16:creationId xmlns:a16="http://schemas.microsoft.com/office/drawing/2014/main" id="{7EDCD42D-56F5-4B3A-881A-C5684755ECAB}"/>
              </a:ext>
            </a:extLst>
          </p:cNvPr>
          <p:cNvSpPr>
            <a:spLocks noGrp="1"/>
          </p:cNvSpPr>
          <p:nvPr>
            <p:ph type="ftr" sz="quarter" idx="11"/>
          </p:nvPr>
        </p:nvSpPr>
        <p:spPr/>
        <p:txBody>
          <a:bodyPr/>
          <a:lstStyle/>
          <a:p>
            <a:endParaRPr lang="en-ZW"/>
          </a:p>
        </p:txBody>
      </p:sp>
      <p:sp>
        <p:nvSpPr>
          <p:cNvPr id="6" name="Slide Number Placeholder 5">
            <a:extLst>
              <a:ext uri="{FF2B5EF4-FFF2-40B4-BE49-F238E27FC236}">
                <a16:creationId xmlns:a16="http://schemas.microsoft.com/office/drawing/2014/main" id="{3F26D653-0CB6-490F-BD9D-5937211FA904}"/>
              </a:ext>
            </a:extLst>
          </p:cNvPr>
          <p:cNvSpPr>
            <a:spLocks noGrp="1"/>
          </p:cNvSpPr>
          <p:nvPr>
            <p:ph type="sldNum" sz="quarter" idx="12"/>
          </p:nvPr>
        </p:nvSpPr>
        <p:spPr/>
        <p:txBody>
          <a:bodyPr/>
          <a:lstStyle/>
          <a:p>
            <a:fld id="{D8561BA2-E0A4-4551-88FE-D7E47CE0FA61}" type="slidenum">
              <a:rPr lang="en-ZW" smtClean="0"/>
              <a:t>‹#›</a:t>
            </a:fld>
            <a:endParaRPr lang="en-ZW"/>
          </a:p>
        </p:txBody>
      </p:sp>
    </p:spTree>
    <p:extLst>
      <p:ext uri="{BB962C8B-B14F-4D97-AF65-F5344CB8AC3E}">
        <p14:creationId xmlns:p14="http://schemas.microsoft.com/office/powerpoint/2010/main" val="33457795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61585-4957-46BB-A6F2-2B5D7783782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W"/>
          </a:p>
        </p:txBody>
      </p:sp>
      <p:sp>
        <p:nvSpPr>
          <p:cNvPr id="3" name="Text Placeholder 2">
            <a:extLst>
              <a:ext uri="{FF2B5EF4-FFF2-40B4-BE49-F238E27FC236}">
                <a16:creationId xmlns:a16="http://schemas.microsoft.com/office/drawing/2014/main" id="{6E876DE5-D94E-4FF7-AEA9-FD4EAFAACB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09EB987-7EC4-4C16-BF3A-1B0290E01DA9}"/>
              </a:ext>
            </a:extLst>
          </p:cNvPr>
          <p:cNvSpPr>
            <a:spLocks noGrp="1"/>
          </p:cNvSpPr>
          <p:nvPr>
            <p:ph type="dt" sz="half" idx="10"/>
          </p:nvPr>
        </p:nvSpPr>
        <p:spPr/>
        <p:txBody>
          <a:bodyPr/>
          <a:lstStyle/>
          <a:p>
            <a:fld id="{16C11186-3527-45E4-9284-FBB6A080E9BA}" type="datetimeFigureOut">
              <a:rPr lang="en-ZW" smtClean="0"/>
              <a:t>31/10/2023</a:t>
            </a:fld>
            <a:endParaRPr lang="en-ZW"/>
          </a:p>
        </p:txBody>
      </p:sp>
      <p:sp>
        <p:nvSpPr>
          <p:cNvPr id="5" name="Footer Placeholder 4">
            <a:extLst>
              <a:ext uri="{FF2B5EF4-FFF2-40B4-BE49-F238E27FC236}">
                <a16:creationId xmlns:a16="http://schemas.microsoft.com/office/drawing/2014/main" id="{E80F8633-8D54-4EEF-9005-DDF5F6B50F7A}"/>
              </a:ext>
            </a:extLst>
          </p:cNvPr>
          <p:cNvSpPr>
            <a:spLocks noGrp="1"/>
          </p:cNvSpPr>
          <p:nvPr>
            <p:ph type="ftr" sz="quarter" idx="11"/>
          </p:nvPr>
        </p:nvSpPr>
        <p:spPr/>
        <p:txBody>
          <a:bodyPr/>
          <a:lstStyle/>
          <a:p>
            <a:endParaRPr lang="en-ZW"/>
          </a:p>
        </p:txBody>
      </p:sp>
      <p:sp>
        <p:nvSpPr>
          <p:cNvPr id="6" name="Slide Number Placeholder 5">
            <a:extLst>
              <a:ext uri="{FF2B5EF4-FFF2-40B4-BE49-F238E27FC236}">
                <a16:creationId xmlns:a16="http://schemas.microsoft.com/office/drawing/2014/main" id="{C32EC177-0AD4-4A9A-A73B-3CE1B35DAA8A}"/>
              </a:ext>
            </a:extLst>
          </p:cNvPr>
          <p:cNvSpPr>
            <a:spLocks noGrp="1"/>
          </p:cNvSpPr>
          <p:nvPr>
            <p:ph type="sldNum" sz="quarter" idx="12"/>
          </p:nvPr>
        </p:nvSpPr>
        <p:spPr/>
        <p:txBody>
          <a:bodyPr/>
          <a:lstStyle/>
          <a:p>
            <a:fld id="{D8561BA2-E0A4-4551-88FE-D7E47CE0FA61}" type="slidenum">
              <a:rPr lang="en-ZW" smtClean="0"/>
              <a:t>‹#›</a:t>
            </a:fld>
            <a:endParaRPr lang="en-ZW"/>
          </a:p>
        </p:txBody>
      </p:sp>
    </p:spTree>
    <p:extLst>
      <p:ext uri="{BB962C8B-B14F-4D97-AF65-F5344CB8AC3E}">
        <p14:creationId xmlns:p14="http://schemas.microsoft.com/office/powerpoint/2010/main" val="3537120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3A885-CBD5-4E1C-A8B9-BFC1ADD21A6B}"/>
              </a:ext>
            </a:extLst>
          </p:cNvPr>
          <p:cNvSpPr>
            <a:spLocks noGrp="1"/>
          </p:cNvSpPr>
          <p:nvPr>
            <p:ph type="title"/>
          </p:nvPr>
        </p:nvSpPr>
        <p:spPr/>
        <p:txBody>
          <a:bodyPr/>
          <a:lstStyle/>
          <a:p>
            <a:r>
              <a:rPr lang="en-US"/>
              <a:t>Click to edit Master title style</a:t>
            </a:r>
            <a:endParaRPr lang="en-ZW"/>
          </a:p>
        </p:txBody>
      </p:sp>
      <p:sp>
        <p:nvSpPr>
          <p:cNvPr id="3" name="Content Placeholder 2">
            <a:extLst>
              <a:ext uri="{FF2B5EF4-FFF2-40B4-BE49-F238E27FC236}">
                <a16:creationId xmlns:a16="http://schemas.microsoft.com/office/drawing/2014/main" id="{9882520C-E059-4302-B678-53D8F68846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Content Placeholder 3">
            <a:extLst>
              <a:ext uri="{FF2B5EF4-FFF2-40B4-BE49-F238E27FC236}">
                <a16:creationId xmlns:a16="http://schemas.microsoft.com/office/drawing/2014/main" id="{C6025139-5348-4D22-88F3-61C848DEC72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5" name="Date Placeholder 4">
            <a:extLst>
              <a:ext uri="{FF2B5EF4-FFF2-40B4-BE49-F238E27FC236}">
                <a16:creationId xmlns:a16="http://schemas.microsoft.com/office/drawing/2014/main" id="{8490471B-B605-4C65-83EE-928E9CF9212C}"/>
              </a:ext>
            </a:extLst>
          </p:cNvPr>
          <p:cNvSpPr>
            <a:spLocks noGrp="1"/>
          </p:cNvSpPr>
          <p:nvPr>
            <p:ph type="dt" sz="half" idx="10"/>
          </p:nvPr>
        </p:nvSpPr>
        <p:spPr/>
        <p:txBody>
          <a:bodyPr/>
          <a:lstStyle/>
          <a:p>
            <a:fld id="{16C11186-3527-45E4-9284-FBB6A080E9BA}" type="datetimeFigureOut">
              <a:rPr lang="en-ZW" smtClean="0"/>
              <a:t>31/10/2023</a:t>
            </a:fld>
            <a:endParaRPr lang="en-ZW"/>
          </a:p>
        </p:txBody>
      </p:sp>
      <p:sp>
        <p:nvSpPr>
          <p:cNvPr id="6" name="Footer Placeholder 5">
            <a:extLst>
              <a:ext uri="{FF2B5EF4-FFF2-40B4-BE49-F238E27FC236}">
                <a16:creationId xmlns:a16="http://schemas.microsoft.com/office/drawing/2014/main" id="{8638DBAD-CDFC-48AE-A60E-95FB53C8F5B1}"/>
              </a:ext>
            </a:extLst>
          </p:cNvPr>
          <p:cNvSpPr>
            <a:spLocks noGrp="1"/>
          </p:cNvSpPr>
          <p:nvPr>
            <p:ph type="ftr" sz="quarter" idx="11"/>
          </p:nvPr>
        </p:nvSpPr>
        <p:spPr/>
        <p:txBody>
          <a:bodyPr/>
          <a:lstStyle/>
          <a:p>
            <a:endParaRPr lang="en-ZW"/>
          </a:p>
        </p:txBody>
      </p:sp>
      <p:sp>
        <p:nvSpPr>
          <p:cNvPr id="7" name="Slide Number Placeholder 6">
            <a:extLst>
              <a:ext uri="{FF2B5EF4-FFF2-40B4-BE49-F238E27FC236}">
                <a16:creationId xmlns:a16="http://schemas.microsoft.com/office/drawing/2014/main" id="{E8E2B05B-5BC1-434D-85FB-F0B8CB3A1B85}"/>
              </a:ext>
            </a:extLst>
          </p:cNvPr>
          <p:cNvSpPr>
            <a:spLocks noGrp="1"/>
          </p:cNvSpPr>
          <p:nvPr>
            <p:ph type="sldNum" sz="quarter" idx="12"/>
          </p:nvPr>
        </p:nvSpPr>
        <p:spPr/>
        <p:txBody>
          <a:bodyPr/>
          <a:lstStyle/>
          <a:p>
            <a:fld id="{D8561BA2-E0A4-4551-88FE-D7E47CE0FA61}" type="slidenum">
              <a:rPr lang="en-ZW" smtClean="0"/>
              <a:t>‹#›</a:t>
            </a:fld>
            <a:endParaRPr lang="en-ZW"/>
          </a:p>
        </p:txBody>
      </p:sp>
    </p:spTree>
    <p:extLst>
      <p:ext uri="{BB962C8B-B14F-4D97-AF65-F5344CB8AC3E}">
        <p14:creationId xmlns:p14="http://schemas.microsoft.com/office/powerpoint/2010/main" val="23545591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3675B-D91B-419C-BEFC-3E04E12B2DC1}"/>
              </a:ext>
            </a:extLst>
          </p:cNvPr>
          <p:cNvSpPr>
            <a:spLocks noGrp="1"/>
          </p:cNvSpPr>
          <p:nvPr>
            <p:ph type="title"/>
          </p:nvPr>
        </p:nvSpPr>
        <p:spPr>
          <a:xfrm>
            <a:off x="839788" y="365125"/>
            <a:ext cx="10515600" cy="1325563"/>
          </a:xfrm>
        </p:spPr>
        <p:txBody>
          <a:bodyPr/>
          <a:lstStyle/>
          <a:p>
            <a:r>
              <a:rPr lang="en-US"/>
              <a:t>Click to edit Master title style</a:t>
            </a:r>
            <a:endParaRPr lang="en-ZW"/>
          </a:p>
        </p:txBody>
      </p:sp>
      <p:sp>
        <p:nvSpPr>
          <p:cNvPr id="3" name="Text Placeholder 2">
            <a:extLst>
              <a:ext uri="{FF2B5EF4-FFF2-40B4-BE49-F238E27FC236}">
                <a16:creationId xmlns:a16="http://schemas.microsoft.com/office/drawing/2014/main" id="{FA6478F1-F7B6-46E1-91C7-7A1208D552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58B107D-CF92-414E-B246-CDE5B80C601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5" name="Text Placeholder 4">
            <a:extLst>
              <a:ext uri="{FF2B5EF4-FFF2-40B4-BE49-F238E27FC236}">
                <a16:creationId xmlns:a16="http://schemas.microsoft.com/office/drawing/2014/main" id="{6D19B4FA-A1E8-448A-AE77-C768C7F3E7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48C1F6-212D-41A4-9EC6-DC2EF96B1B7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7" name="Date Placeholder 6">
            <a:extLst>
              <a:ext uri="{FF2B5EF4-FFF2-40B4-BE49-F238E27FC236}">
                <a16:creationId xmlns:a16="http://schemas.microsoft.com/office/drawing/2014/main" id="{EE339359-C868-461B-9A89-157F31464F06}"/>
              </a:ext>
            </a:extLst>
          </p:cNvPr>
          <p:cNvSpPr>
            <a:spLocks noGrp="1"/>
          </p:cNvSpPr>
          <p:nvPr>
            <p:ph type="dt" sz="half" idx="10"/>
          </p:nvPr>
        </p:nvSpPr>
        <p:spPr/>
        <p:txBody>
          <a:bodyPr/>
          <a:lstStyle/>
          <a:p>
            <a:fld id="{16C11186-3527-45E4-9284-FBB6A080E9BA}" type="datetimeFigureOut">
              <a:rPr lang="en-ZW" smtClean="0"/>
              <a:t>31/10/2023</a:t>
            </a:fld>
            <a:endParaRPr lang="en-ZW"/>
          </a:p>
        </p:txBody>
      </p:sp>
      <p:sp>
        <p:nvSpPr>
          <p:cNvPr id="8" name="Footer Placeholder 7">
            <a:extLst>
              <a:ext uri="{FF2B5EF4-FFF2-40B4-BE49-F238E27FC236}">
                <a16:creationId xmlns:a16="http://schemas.microsoft.com/office/drawing/2014/main" id="{23F68D3C-C218-42E9-9AD9-2AC701A517C5}"/>
              </a:ext>
            </a:extLst>
          </p:cNvPr>
          <p:cNvSpPr>
            <a:spLocks noGrp="1"/>
          </p:cNvSpPr>
          <p:nvPr>
            <p:ph type="ftr" sz="quarter" idx="11"/>
          </p:nvPr>
        </p:nvSpPr>
        <p:spPr/>
        <p:txBody>
          <a:bodyPr/>
          <a:lstStyle/>
          <a:p>
            <a:endParaRPr lang="en-ZW"/>
          </a:p>
        </p:txBody>
      </p:sp>
      <p:sp>
        <p:nvSpPr>
          <p:cNvPr id="9" name="Slide Number Placeholder 8">
            <a:extLst>
              <a:ext uri="{FF2B5EF4-FFF2-40B4-BE49-F238E27FC236}">
                <a16:creationId xmlns:a16="http://schemas.microsoft.com/office/drawing/2014/main" id="{EF25673D-6074-4931-8DA4-7E20B5BD766A}"/>
              </a:ext>
            </a:extLst>
          </p:cNvPr>
          <p:cNvSpPr>
            <a:spLocks noGrp="1"/>
          </p:cNvSpPr>
          <p:nvPr>
            <p:ph type="sldNum" sz="quarter" idx="12"/>
          </p:nvPr>
        </p:nvSpPr>
        <p:spPr/>
        <p:txBody>
          <a:bodyPr/>
          <a:lstStyle/>
          <a:p>
            <a:fld id="{D8561BA2-E0A4-4551-88FE-D7E47CE0FA61}" type="slidenum">
              <a:rPr lang="en-ZW" smtClean="0"/>
              <a:t>‹#›</a:t>
            </a:fld>
            <a:endParaRPr lang="en-ZW"/>
          </a:p>
        </p:txBody>
      </p:sp>
    </p:spTree>
    <p:extLst>
      <p:ext uri="{BB962C8B-B14F-4D97-AF65-F5344CB8AC3E}">
        <p14:creationId xmlns:p14="http://schemas.microsoft.com/office/powerpoint/2010/main" val="4161705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8704D-A89F-47EE-A1AF-45F0A9D28090}"/>
              </a:ext>
            </a:extLst>
          </p:cNvPr>
          <p:cNvSpPr>
            <a:spLocks noGrp="1"/>
          </p:cNvSpPr>
          <p:nvPr>
            <p:ph type="title"/>
          </p:nvPr>
        </p:nvSpPr>
        <p:spPr/>
        <p:txBody>
          <a:bodyPr/>
          <a:lstStyle/>
          <a:p>
            <a:r>
              <a:rPr lang="en-US"/>
              <a:t>Click to edit Master title style</a:t>
            </a:r>
            <a:endParaRPr lang="en-ZW"/>
          </a:p>
        </p:txBody>
      </p:sp>
      <p:sp>
        <p:nvSpPr>
          <p:cNvPr id="3" name="Date Placeholder 2">
            <a:extLst>
              <a:ext uri="{FF2B5EF4-FFF2-40B4-BE49-F238E27FC236}">
                <a16:creationId xmlns:a16="http://schemas.microsoft.com/office/drawing/2014/main" id="{71F20580-146E-4587-BFA5-7C04A7AAD366}"/>
              </a:ext>
            </a:extLst>
          </p:cNvPr>
          <p:cNvSpPr>
            <a:spLocks noGrp="1"/>
          </p:cNvSpPr>
          <p:nvPr>
            <p:ph type="dt" sz="half" idx="10"/>
          </p:nvPr>
        </p:nvSpPr>
        <p:spPr/>
        <p:txBody>
          <a:bodyPr/>
          <a:lstStyle/>
          <a:p>
            <a:fld id="{16C11186-3527-45E4-9284-FBB6A080E9BA}" type="datetimeFigureOut">
              <a:rPr lang="en-ZW" smtClean="0"/>
              <a:t>31/10/2023</a:t>
            </a:fld>
            <a:endParaRPr lang="en-ZW"/>
          </a:p>
        </p:txBody>
      </p:sp>
      <p:sp>
        <p:nvSpPr>
          <p:cNvPr id="4" name="Footer Placeholder 3">
            <a:extLst>
              <a:ext uri="{FF2B5EF4-FFF2-40B4-BE49-F238E27FC236}">
                <a16:creationId xmlns:a16="http://schemas.microsoft.com/office/drawing/2014/main" id="{9E059D03-6247-4A45-BF8E-4DA6094FCC4A}"/>
              </a:ext>
            </a:extLst>
          </p:cNvPr>
          <p:cNvSpPr>
            <a:spLocks noGrp="1"/>
          </p:cNvSpPr>
          <p:nvPr>
            <p:ph type="ftr" sz="quarter" idx="11"/>
          </p:nvPr>
        </p:nvSpPr>
        <p:spPr/>
        <p:txBody>
          <a:bodyPr/>
          <a:lstStyle/>
          <a:p>
            <a:endParaRPr lang="en-ZW"/>
          </a:p>
        </p:txBody>
      </p:sp>
      <p:sp>
        <p:nvSpPr>
          <p:cNvPr id="5" name="Slide Number Placeholder 4">
            <a:extLst>
              <a:ext uri="{FF2B5EF4-FFF2-40B4-BE49-F238E27FC236}">
                <a16:creationId xmlns:a16="http://schemas.microsoft.com/office/drawing/2014/main" id="{1E36867E-0BC6-44D6-8D88-1D7369F7059D}"/>
              </a:ext>
            </a:extLst>
          </p:cNvPr>
          <p:cNvSpPr>
            <a:spLocks noGrp="1"/>
          </p:cNvSpPr>
          <p:nvPr>
            <p:ph type="sldNum" sz="quarter" idx="12"/>
          </p:nvPr>
        </p:nvSpPr>
        <p:spPr/>
        <p:txBody>
          <a:bodyPr/>
          <a:lstStyle/>
          <a:p>
            <a:fld id="{D8561BA2-E0A4-4551-88FE-D7E47CE0FA61}" type="slidenum">
              <a:rPr lang="en-ZW" smtClean="0"/>
              <a:t>‹#›</a:t>
            </a:fld>
            <a:endParaRPr lang="en-ZW"/>
          </a:p>
        </p:txBody>
      </p:sp>
    </p:spTree>
    <p:extLst>
      <p:ext uri="{BB962C8B-B14F-4D97-AF65-F5344CB8AC3E}">
        <p14:creationId xmlns:p14="http://schemas.microsoft.com/office/powerpoint/2010/main" val="3864749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E0AA73-6645-4804-8D45-A4B061653231}"/>
              </a:ext>
            </a:extLst>
          </p:cNvPr>
          <p:cNvSpPr>
            <a:spLocks noGrp="1"/>
          </p:cNvSpPr>
          <p:nvPr>
            <p:ph type="dt" sz="half" idx="10"/>
          </p:nvPr>
        </p:nvSpPr>
        <p:spPr/>
        <p:txBody>
          <a:bodyPr/>
          <a:lstStyle/>
          <a:p>
            <a:fld id="{16C11186-3527-45E4-9284-FBB6A080E9BA}" type="datetimeFigureOut">
              <a:rPr lang="en-ZW" smtClean="0"/>
              <a:t>31/10/2023</a:t>
            </a:fld>
            <a:endParaRPr lang="en-ZW"/>
          </a:p>
        </p:txBody>
      </p:sp>
      <p:sp>
        <p:nvSpPr>
          <p:cNvPr id="3" name="Footer Placeholder 2">
            <a:extLst>
              <a:ext uri="{FF2B5EF4-FFF2-40B4-BE49-F238E27FC236}">
                <a16:creationId xmlns:a16="http://schemas.microsoft.com/office/drawing/2014/main" id="{14AFAE46-6099-46B3-B2DE-0EA30B2E47BC}"/>
              </a:ext>
            </a:extLst>
          </p:cNvPr>
          <p:cNvSpPr>
            <a:spLocks noGrp="1"/>
          </p:cNvSpPr>
          <p:nvPr>
            <p:ph type="ftr" sz="quarter" idx="11"/>
          </p:nvPr>
        </p:nvSpPr>
        <p:spPr/>
        <p:txBody>
          <a:bodyPr/>
          <a:lstStyle/>
          <a:p>
            <a:endParaRPr lang="en-ZW"/>
          </a:p>
        </p:txBody>
      </p:sp>
      <p:sp>
        <p:nvSpPr>
          <p:cNvPr id="4" name="Slide Number Placeholder 3">
            <a:extLst>
              <a:ext uri="{FF2B5EF4-FFF2-40B4-BE49-F238E27FC236}">
                <a16:creationId xmlns:a16="http://schemas.microsoft.com/office/drawing/2014/main" id="{A81155B0-B875-4171-A421-D8ECE0D5DD27}"/>
              </a:ext>
            </a:extLst>
          </p:cNvPr>
          <p:cNvSpPr>
            <a:spLocks noGrp="1"/>
          </p:cNvSpPr>
          <p:nvPr>
            <p:ph type="sldNum" sz="quarter" idx="12"/>
          </p:nvPr>
        </p:nvSpPr>
        <p:spPr/>
        <p:txBody>
          <a:bodyPr/>
          <a:lstStyle/>
          <a:p>
            <a:fld id="{D8561BA2-E0A4-4551-88FE-D7E47CE0FA61}" type="slidenum">
              <a:rPr lang="en-ZW" smtClean="0"/>
              <a:t>‹#›</a:t>
            </a:fld>
            <a:endParaRPr lang="en-ZW"/>
          </a:p>
        </p:txBody>
      </p:sp>
    </p:spTree>
    <p:extLst>
      <p:ext uri="{BB962C8B-B14F-4D97-AF65-F5344CB8AC3E}">
        <p14:creationId xmlns:p14="http://schemas.microsoft.com/office/powerpoint/2010/main" val="159139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CF731-9757-4FF5-9432-BEFE7ACFEF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W"/>
          </a:p>
        </p:txBody>
      </p:sp>
      <p:sp>
        <p:nvSpPr>
          <p:cNvPr id="3" name="Content Placeholder 2">
            <a:extLst>
              <a:ext uri="{FF2B5EF4-FFF2-40B4-BE49-F238E27FC236}">
                <a16:creationId xmlns:a16="http://schemas.microsoft.com/office/drawing/2014/main" id="{63FEE924-BB31-4AF0-A592-CA1B5867424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Text Placeholder 3">
            <a:extLst>
              <a:ext uri="{FF2B5EF4-FFF2-40B4-BE49-F238E27FC236}">
                <a16:creationId xmlns:a16="http://schemas.microsoft.com/office/drawing/2014/main" id="{6FB8AE5B-6BB1-4BEF-BC05-1737B62327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C02508-5087-4059-BFDB-EF1127712A67}"/>
              </a:ext>
            </a:extLst>
          </p:cNvPr>
          <p:cNvSpPr>
            <a:spLocks noGrp="1"/>
          </p:cNvSpPr>
          <p:nvPr>
            <p:ph type="dt" sz="half" idx="10"/>
          </p:nvPr>
        </p:nvSpPr>
        <p:spPr/>
        <p:txBody>
          <a:bodyPr/>
          <a:lstStyle/>
          <a:p>
            <a:fld id="{16C11186-3527-45E4-9284-FBB6A080E9BA}" type="datetimeFigureOut">
              <a:rPr lang="en-ZW" smtClean="0"/>
              <a:t>31/10/2023</a:t>
            </a:fld>
            <a:endParaRPr lang="en-ZW"/>
          </a:p>
        </p:txBody>
      </p:sp>
      <p:sp>
        <p:nvSpPr>
          <p:cNvPr id="6" name="Footer Placeholder 5">
            <a:extLst>
              <a:ext uri="{FF2B5EF4-FFF2-40B4-BE49-F238E27FC236}">
                <a16:creationId xmlns:a16="http://schemas.microsoft.com/office/drawing/2014/main" id="{1F93AEC3-03B7-4596-AAA5-B1B32F185D80}"/>
              </a:ext>
            </a:extLst>
          </p:cNvPr>
          <p:cNvSpPr>
            <a:spLocks noGrp="1"/>
          </p:cNvSpPr>
          <p:nvPr>
            <p:ph type="ftr" sz="quarter" idx="11"/>
          </p:nvPr>
        </p:nvSpPr>
        <p:spPr/>
        <p:txBody>
          <a:bodyPr/>
          <a:lstStyle/>
          <a:p>
            <a:endParaRPr lang="en-ZW"/>
          </a:p>
        </p:txBody>
      </p:sp>
      <p:sp>
        <p:nvSpPr>
          <p:cNvPr id="7" name="Slide Number Placeholder 6">
            <a:extLst>
              <a:ext uri="{FF2B5EF4-FFF2-40B4-BE49-F238E27FC236}">
                <a16:creationId xmlns:a16="http://schemas.microsoft.com/office/drawing/2014/main" id="{27166395-5CC2-4035-92AA-ACB15F396EA0}"/>
              </a:ext>
            </a:extLst>
          </p:cNvPr>
          <p:cNvSpPr>
            <a:spLocks noGrp="1"/>
          </p:cNvSpPr>
          <p:nvPr>
            <p:ph type="sldNum" sz="quarter" idx="12"/>
          </p:nvPr>
        </p:nvSpPr>
        <p:spPr/>
        <p:txBody>
          <a:bodyPr/>
          <a:lstStyle/>
          <a:p>
            <a:fld id="{D8561BA2-E0A4-4551-88FE-D7E47CE0FA61}" type="slidenum">
              <a:rPr lang="en-ZW" smtClean="0"/>
              <a:t>‹#›</a:t>
            </a:fld>
            <a:endParaRPr lang="en-ZW"/>
          </a:p>
        </p:txBody>
      </p:sp>
    </p:spTree>
    <p:extLst>
      <p:ext uri="{BB962C8B-B14F-4D97-AF65-F5344CB8AC3E}">
        <p14:creationId xmlns:p14="http://schemas.microsoft.com/office/powerpoint/2010/main" val="1128260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2F86D-1632-4A07-A601-ED39BCB28D6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W"/>
          </a:p>
        </p:txBody>
      </p:sp>
      <p:sp>
        <p:nvSpPr>
          <p:cNvPr id="3" name="Picture Placeholder 2">
            <a:extLst>
              <a:ext uri="{FF2B5EF4-FFF2-40B4-BE49-F238E27FC236}">
                <a16:creationId xmlns:a16="http://schemas.microsoft.com/office/drawing/2014/main" id="{89DB8D5C-4B82-4AF4-985D-D19C18F4C53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W"/>
          </a:p>
        </p:txBody>
      </p:sp>
      <p:sp>
        <p:nvSpPr>
          <p:cNvPr id="4" name="Text Placeholder 3">
            <a:extLst>
              <a:ext uri="{FF2B5EF4-FFF2-40B4-BE49-F238E27FC236}">
                <a16:creationId xmlns:a16="http://schemas.microsoft.com/office/drawing/2014/main" id="{2E67882A-103D-4115-9B0C-195533DE98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5767AC-85FC-4F18-8AAB-4D02CE1E9422}"/>
              </a:ext>
            </a:extLst>
          </p:cNvPr>
          <p:cNvSpPr>
            <a:spLocks noGrp="1"/>
          </p:cNvSpPr>
          <p:nvPr>
            <p:ph type="dt" sz="half" idx="10"/>
          </p:nvPr>
        </p:nvSpPr>
        <p:spPr/>
        <p:txBody>
          <a:bodyPr/>
          <a:lstStyle/>
          <a:p>
            <a:fld id="{16C11186-3527-45E4-9284-FBB6A080E9BA}" type="datetimeFigureOut">
              <a:rPr lang="en-ZW" smtClean="0"/>
              <a:t>31/10/2023</a:t>
            </a:fld>
            <a:endParaRPr lang="en-ZW"/>
          </a:p>
        </p:txBody>
      </p:sp>
      <p:sp>
        <p:nvSpPr>
          <p:cNvPr id="6" name="Footer Placeholder 5">
            <a:extLst>
              <a:ext uri="{FF2B5EF4-FFF2-40B4-BE49-F238E27FC236}">
                <a16:creationId xmlns:a16="http://schemas.microsoft.com/office/drawing/2014/main" id="{3614B0BD-83BA-446C-B919-DC995A6DC8FC}"/>
              </a:ext>
            </a:extLst>
          </p:cNvPr>
          <p:cNvSpPr>
            <a:spLocks noGrp="1"/>
          </p:cNvSpPr>
          <p:nvPr>
            <p:ph type="ftr" sz="quarter" idx="11"/>
          </p:nvPr>
        </p:nvSpPr>
        <p:spPr/>
        <p:txBody>
          <a:bodyPr/>
          <a:lstStyle/>
          <a:p>
            <a:endParaRPr lang="en-ZW"/>
          </a:p>
        </p:txBody>
      </p:sp>
      <p:sp>
        <p:nvSpPr>
          <p:cNvPr id="7" name="Slide Number Placeholder 6">
            <a:extLst>
              <a:ext uri="{FF2B5EF4-FFF2-40B4-BE49-F238E27FC236}">
                <a16:creationId xmlns:a16="http://schemas.microsoft.com/office/drawing/2014/main" id="{F88EFC56-1B01-4759-A99B-EE03E1EE5F5E}"/>
              </a:ext>
            </a:extLst>
          </p:cNvPr>
          <p:cNvSpPr>
            <a:spLocks noGrp="1"/>
          </p:cNvSpPr>
          <p:nvPr>
            <p:ph type="sldNum" sz="quarter" idx="12"/>
          </p:nvPr>
        </p:nvSpPr>
        <p:spPr/>
        <p:txBody>
          <a:bodyPr/>
          <a:lstStyle/>
          <a:p>
            <a:fld id="{D8561BA2-E0A4-4551-88FE-D7E47CE0FA61}" type="slidenum">
              <a:rPr lang="en-ZW" smtClean="0"/>
              <a:t>‹#›</a:t>
            </a:fld>
            <a:endParaRPr lang="en-ZW"/>
          </a:p>
        </p:txBody>
      </p:sp>
    </p:spTree>
    <p:extLst>
      <p:ext uri="{BB962C8B-B14F-4D97-AF65-F5344CB8AC3E}">
        <p14:creationId xmlns:p14="http://schemas.microsoft.com/office/powerpoint/2010/main" val="519894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E9A0E-AFBB-4C59-9D30-BCC5A8D360C8}"/>
              </a:ext>
            </a:extLst>
          </p:cNvPr>
          <p:cNvSpPr>
            <a:spLocks noGrp="1"/>
          </p:cNvSpPr>
          <p:nvPr>
            <p:ph type="title"/>
          </p:nvPr>
        </p:nvSpPr>
        <p:spPr/>
        <p:txBody>
          <a:bodyPr/>
          <a:lstStyle/>
          <a:p>
            <a:r>
              <a:rPr lang="en-US"/>
              <a:t>Click to edit Master title style</a:t>
            </a:r>
            <a:endParaRPr lang="en-ZW"/>
          </a:p>
        </p:txBody>
      </p:sp>
      <p:sp>
        <p:nvSpPr>
          <p:cNvPr id="3" name="Vertical Text Placeholder 2">
            <a:extLst>
              <a:ext uri="{FF2B5EF4-FFF2-40B4-BE49-F238E27FC236}">
                <a16:creationId xmlns:a16="http://schemas.microsoft.com/office/drawing/2014/main" id="{2E2D27CC-A4A4-4184-A28F-DB868379EF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Date Placeholder 3">
            <a:extLst>
              <a:ext uri="{FF2B5EF4-FFF2-40B4-BE49-F238E27FC236}">
                <a16:creationId xmlns:a16="http://schemas.microsoft.com/office/drawing/2014/main" id="{2DDC4E77-8FB0-4F46-99B9-CDC0DF6B860B}"/>
              </a:ext>
            </a:extLst>
          </p:cNvPr>
          <p:cNvSpPr>
            <a:spLocks noGrp="1"/>
          </p:cNvSpPr>
          <p:nvPr>
            <p:ph type="dt" sz="half" idx="10"/>
          </p:nvPr>
        </p:nvSpPr>
        <p:spPr/>
        <p:txBody>
          <a:bodyPr/>
          <a:lstStyle/>
          <a:p>
            <a:fld id="{16C11186-3527-45E4-9284-FBB6A080E9BA}" type="datetimeFigureOut">
              <a:rPr lang="en-ZW" smtClean="0"/>
              <a:t>31/10/2023</a:t>
            </a:fld>
            <a:endParaRPr lang="en-ZW"/>
          </a:p>
        </p:txBody>
      </p:sp>
      <p:sp>
        <p:nvSpPr>
          <p:cNvPr id="5" name="Footer Placeholder 4">
            <a:extLst>
              <a:ext uri="{FF2B5EF4-FFF2-40B4-BE49-F238E27FC236}">
                <a16:creationId xmlns:a16="http://schemas.microsoft.com/office/drawing/2014/main" id="{B5224C48-41A0-4001-A522-98E1AF38E37F}"/>
              </a:ext>
            </a:extLst>
          </p:cNvPr>
          <p:cNvSpPr>
            <a:spLocks noGrp="1"/>
          </p:cNvSpPr>
          <p:nvPr>
            <p:ph type="ftr" sz="quarter" idx="11"/>
          </p:nvPr>
        </p:nvSpPr>
        <p:spPr/>
        <p:txBody>
          <a:bodyPr/>
          <a:lstStyle/>
          <a:p>
            <a:endParaRPr lang="en-ZW"/>
          </a:p>
        </p:txBody>
      </p:sp>
      <p:sp>
        <p:nvSpPr>
          <p:cNvPr id="6" name="Slide Number Placeholder 5">
            <a:extLst>
              <a:ext uri="{FF2B5EF4-FFF2-40B4-BE49-F238E27FC236}">
                <a16:creationId xmlns:a16="http://schemas.microsoft.com/office/drawing/2014/main" id="{F85E9F9D-ACBC-4A5A-AA22-C1A934CC0DC6}"/>
              </a:ext>
            </a:extLst>
          </p:cNvPr>
          <p:cNvSpPr>
            <a:spLocks noGrp="1"/>
          </p:cNvSpPr>
          <p:nvPr>
            <p:ph type="sldNum" sz="quarter" idx="12"/>
          </p:nvPr>
        </p:nvSpPr>
        <p:spPr/>
        <p:txBody>
          <a:bodyPr/>
          <a:lstStyle/>
          <a:p>
            <a:fld id="{D8561BA2-E0A4-4551-88FE-D7E47CE0FA61}" type="slidenum">
              <a:rPr lang="en-ZW" smtClean="0"/>
              <a:t>‹#›</a:t>
            </a:fld>
            <a:endParaRPr lang="en-ZW"/>
          </a:p>
        </p:txBody>
      </p:sp>
    </p:spTree>
    <p:extLst>
      <p:ext uri="{BB962C8B-B14F-4D97-AF65-F5344CB8AC3E}">
        <p14:creationId xmlns:p14="http://schemas.microsoft.com/office/powerpoint/2010/main" val="2540539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8C8BC6-CB80-4481-BE90-A94172DE0F9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W"/>
          </a:p>
        </p:txBody>
      </p:sp>
      <p:sp>
        <p:nvSpPr>
          <p:cNvPr id="3" name="Vertical Text Placeholder 2">
            <a:extLst>
              <a:ext uri="{FF2B5EF4-FFF2-40B4-BE49-F238E27FC236}">
                <a16:creationId xmlns:a16="http://schemas.microsoft.com/office/drawing/2014/main" id="{B2DE25A2-8917-4066-B0DF-8899B734A6C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Date Placeholder 3">
            <a:extLst>
              <a:ext uri="{FF2B5EF4-FFF2-40B4-BE49-F238E27FC236}">
                <a16:creationId xmlns:a16="http://schemas.microsoft.com/office/drawing/2014/main" id="{BB7DD12C-7728-4BD9-B1A4-88C722AC65E9}"/>
              </a:ext>
            </a:extLst>
          </p:cNvPr>
          <p:cNvSpPr>
            <a:spLocks noGrp="1"/>
          </p:cNvSpPr>
          <p:nvPr>
            <p:ph type="dt" sz="half" idx="10"/>
          </p:nvPr>
        </p:nvSpPr>
        <p:spPr/>
        <p:txBody>
          <a:bodyPr/>
          <a:lstStyle/>
          <a:p>
            <a:fld id="{16C11186-3527-45E4-9284-FBB6A080E9BA}" type="datetimeFigureOut">
              <a:rPr lang="en-ZW" smtClean="0"/>
              <a:t>31/10/2023</a:t>
            </a:fld>
            <a:endParaRPr lang="en-ZW"/>
          </a:p>
        </p:txBody>
      </p:sp>
      <p:sp>
        <p:nvSpPr>
          <p:cNvPr id="5" name="Footer Placeholder 4">
            <a:extLst>
              <a:ext uri="{FF2B5EF4-FFF2-40B4-BE49-F238E27FC236}">
                <a16:creationId xmlns:a16="http://schemas.microsoft.com/office/drawing/2014/main" id="{DD7DD544-C944-4CC9-8DDA-780E5A46A485}"/>
              </a:ext>
            </a:extLst>
          </p:cNvPr>
          <p:cNvSpPr>
            <a:spLocks noGrp="1"/>
          </p:cNvSpPr>
          <p:nvPr>
            <p:ph type="ftr" sz="quarter" idx="11"/>
          </p:nvPr>
        </p:nvSpPr>
        <p:spPr/>
        <p:txBody>
          <a:bodyPr/>
          <a:lstStyle/>
          <a:p>
            <a:endParaRPr lang="en-ZW"/>
          </a:p>
        </p:txBody>
      </p:sp>
      <p:sp>
        <p:nvSpPr>
          <p:cNvPr id="6" name="Slide Number Placeholder 5">
            <a:extLst>
              <a:ext uri="{FF2B5EF4-FFF2-40B4-BE49-F238E27FC236}">
                <a16:creationId xmlns:a16="http://schemas.microsoft.com/office/drawing/2014/main" id="{5923A27E-F79D-42CF-A8F3-0F91D0E479DB}"/>
              </a:ext>
            </a:extLst>
          </p:cNvPr>
          <p:cNvSpPr>
            <a:spLocks noGrp="1"/>
          </p:cNvSpPr>
          <p:nvPr>
            <p:ph type="sldNum" sz="quarter" idx="12"/>
          </p:nvPr>
        </p:nvSpPr>
        <p:spPr/>
        <p:txBody>
          <a:bodyPr/>
          <a:lstStyle/>
          <a:p>
            <a:fld id="{D8561BA2-E0A4-4551-88FE-D7E47CE0FA61}" type="slidenum">
              <a:rPr lang="en-ZW" smtClean="0"/>
              <a:t>‹#›</a:t>
            </a:fld>
            <a:endParaRPr lang="en-ZW"/>
          </a:p>
        </p:txBody>
      </p:sp>
    </p:spTree>
    <p:extLst>
      <p:ext uri="{BB962C8B-B14F-4D97-AF65-F5344CB8AC3E}">
        <p14:creationId xmlns:p14="http://schemas.microsoft.com/office/powerpoint/2010/main" val="3329584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_Custom Layout">
    <p:bg>
      <p:bgPr>
        <a:solidFill>
          <a:srgbClr val="285F74"/>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9538C758-9328-7748-B012-EE17F60E752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 y="0"/>
            <a:ext cx="5491556" cy="6858000"/>
          </a:xfrm>
          <a:prstGeom prst="rect">
            <a:avLst/>
          </a:prstGeom>
        </p:spPr>
      </p:pic>
      <p:sp>
        <p:nvSpPr>
          <p:cNvPr id="3" name="TextBox 2">
            <a:extLst>
              <a:ext uri="{FF2B5EF4-FFF2-40B4-BE49-F238E27FC236}">
                <a16:creationId xmlns:a16="http://schemas.microsoft.com/office/drawing/2014/main" id="{47FC6D11-46BE-7542-8DA4-F93D1039D70F}"/>
              </a:ext>
            </a:extLst>
          </p:cNvPr>
          <p:cNvSpPr txBox="1"/>
          <p:nvPr userDrawn="1"/>
        </p:nvSpPr>
        <p:spPr>
          <a:xfrm>
            <a:off x="7611762" y="4683211"/>
            <a:ext cx="184731" cy="369332"/>
          </a:xfrm>
          <a:prstGeom prst="rect">
            <a:avLst/>
          </a:prstGeom>
          <a:noFill/>
        </p:spPr>
        <p:txBody>
          <a:bodyPr wrap="none" rtlCol="0">
            <a:spAutoFit/>
          </a:bodyPr>
          <a:lstStyle/>
          <a:p>
            <a:endParaRPr lang="en-US" dirty="0"/>
          </a:p>
        </p:txBody>
      </p:sp>
      <p:sp>
        <p:nvSpPr>
          <p:cNvPr id="4" name="Title 10">
            <a:extLst>
              <a:ext uri="{FF2B5EF4-FFF2-40B4-BE49-F238E27FC236}">
                <a16:creationId xmlns:a16="http://schemas.microsoft.com/office/drawing/2014/main" id="{49A8F688-ABE2-054B-9EE6-AAB2E2ABBDCC}"/>
              </a:ext>
            </a:extLst>
          </p:cNvPr>
          <p:cNvSpPr>
            <a:spLocks noGrp="1"/>
          </p:cNvSpPr>
          <p:nvPr>
            <p:ph type="title" hasCustomPrompt="1"/>
          </p:nvPr>
        </p:nvSpPr>
        <p:spPr>
          <a:xfrm>
            <a:off x="6024448" y="2668400"/>
            <a:ext cx="5735752" cy="1725520"/>
          </a:xfrm>
        </p:spPr>
        <p:txBody>
          <a:bodyPr tIns="91440" bIns="91440" anchor="ctr" anchorCtr="0">
            <a:noAutofit/>
          </a:bodyPr>
          <a:lstStyle>
            <a:lvl1pPr>
              <a:lnSpc>
                <a:spcPct val="100000"/>
              </a:lnSpc>
              <a:defRPr sz="6000" b="1" i="0" cap="none" baseline="0">
                <a:solidFill>
                  <a:schemeClr val="bg1"/>
                </a:solidFill>
                <a:latin typeface="Montserrat ExtraBold" pitchFamily="2" charset="77"/>
              </a:defRPr>
            </a:lvl1pPr>
          </a:lstStyle>
          <a:p>
            <a:r>
              <a:rPr lang="en-US" dirty="0"/>
              <a:t>Title</a:t>
            </a:r>
          </a:p>
        </p:txBody>
      </p:sp>
      <p:sp>
        <p:nvSpPr>
          <p:cNvPr id="5" name="Text Placeholder 12">
            <a:extLst>
              <a:ext uri="{FF2B5EF4-FFF2-40B4-BE49-F238E27FC236}">
                <a16:creationId xmlns:a16="http://schemas.microsoft.com/office/drawing/2014/main" id="{3E702300-2594-1644-AC79-9839139BBFD7}"/>
              </a:ext>
            </a:extLst>
          </p:cNvPr>
          <p:cNvSpPr>
            <a:spLocks noGrp="1"/>
          </p:cNvSpPr>
          <p:nvPr>
            <p:ph type="body" sz="quarter" idx="10" hasCustomPrompt="1"/>
          </p:nvPr>
        </p:nvSpPr>
        <p:spPr>
          <a:xfrm>
            <a:off x="6024448" y="4597486"/>
            <a:ext cx="5735752" cy="349250"/>
          </a:xfrm>
        </p:spPr>
        <p:txBody>
          <a:bodyPr>
            <a:normAutofit/>
          </a:bodyPr>
          <a:lstStyle>
            <a:lvl1pPr marL="0" indent="0">
              <a:buNone/>
              <a:defRPr sz="1400" b="0" i="0">
                <a:solidFill>
                  <a:schemeClr val="bg1"/>
                </a:solidFill>
                <a:latin typeface="Montserrat Medium" pitchFamily="2" charset="77"/>
                <a:ea typeface="Roboto" panose="02000000000000000000" pitchFamily="2" charset="0"/>
                <a:cs typeface="Calibri" panose="020F0502020204030204" pitchFamily="34" charset="0"/>
              </a:defRPr>
            </a:lvl1pPr>
          </a:lstStyle>
          <a:p>
            <a:pPr lvl="0"/>
            <a:r>
              <a:rPr lang="en-US" dirty="0"/>
              <a:t>Subtitle</a:t>
            </a:r>
          </a:p>
        </p:txBody>
      </p:sp>
    </p:spTree>
    <p:extLst>
      <p:ext uri="{BB962C8B-B14F-4D97-AF65-F5344CB8AC3E}">
        <p14:creationId xmlns:p14="http://schemas.microsoft.com/office/powerpoint/2010/main" val="40387475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Custom Layout">
    <p:bg>
      <p:bgPr>
        <a:solidFill>
          <a:srgbClr val="00A0AF"/>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9538C758-9328-7748-B012-EE17F60E752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 y="0"/>
            <a:ext cx="5491556" cy="6858000"/>
          </a:xfrm>
          <a:prstGeom prst="rect">
            <a:avLst/>
          </a:prstGeom>
        </p:spPr>
      </p:pic>
      <p:sp>
        <p:nvSpPr>
          <p:cNvPr id="3" name="TextBox 2">
            <a:extLst>
              <a:ext uri="{FF2B5EF4-FFF2-40B4-BE49-F238E27FC236}">
                <a16:creationId xmlns:a16="http://schemas.microsoft.com/office/drawing/2014/main" id="{47FC6D11-46BE-7542-8DA4-F93D1039D70F}"/>
              </a:ext>
            </a:extLst>
          </p:cNvPr>
          <p:cNvSpPr txBox="1"/>
          <p:nvPr userDrawn="1"/>
        </p:nvSpPr>
        <p:spPr>
          <a:xfrm>
            <a:off x="7611762" y="4683211"/>
            <a:ext cx="184731" cy="369332"/>
          </a:xfrm>
          <a:prstGeom prst="rect">
            <a:avLst/>
          </a:prstGeom>
          <a:noFill/>
        </p:spPr>
        <p:txBody>
          <a:bodyPr wrap="none" rtlCol="0">
            <a:spAutoFit/>
          </a:bodyPr>
          <a:lstStyle/>
          <a:p>
            <a:endParaRPr lang="en-US" dirty="0"/>
          </a:p>
        </p:txBody>
      </p:sp>
      <p:sp>
        <p:nvSpPr>
          <p:cNvPr id="9" name="Text Placeholder 12">
            <a:extLst>
              <a:ext uri="{FF2B5EF4-FFF2-40B4-BE49-F238E27FC236}">
                <a16:creationId xmlns:a16="http://schemas.microsoft.com/office/drawing/2014/main" id="{DB46E251-E0DB-149F-49A3-A46842979425}"/>
              </a:ext>
            </a:extLst>
          </p:cNvPr>
          <p:cNvSpPr>
            <a:spLocks noGrp="1"/>
          </p:cNvSpPr>
          <p:nvPr>
            <p:ph type="body" sz="quarter" idx="10" hasCustomPrompt="1"/>
          </p:nvPr>
        </p:nvSpPr>
        <p:spPr>
          <a:xfrm>
            <a:off x="6024448" y="4597486"/>
            <a:ext cx="5735752" cy="349250"/>
          </a:xfrm>
        </p:spPr>
        <p:txBody>
          <a:bodyPr>
            <a:normAutofit/>
          </a:bodyPr>
          <a:lstStyle>
            <a:lvl1pPr marL="0" indent="0">
              <a:buNone/>
              <a:defRPr sz="1400" b="0" i="0">
                <a:solidFill>
                  <a:schemeClr val="bg1"/>
                </a:solidFill>
                <a:latin typeface="Montserrat Medium" pitchFamily="2" charset="77"/>
                <a:ea typeface="Roboto" panose="02000000000000000000" pitchFamily="2" charset="0"/>
                <a:cs typeface="Calibri" panose="020F0502020204030204" pitchFamily="34" charset="0"/>
              </a:defRPr>
            </a:lvl1pPr>
          </a:lstStyle>
          <a:p>
            <a:pPr lvl="0"/>
            <a:r>
              <a:rPr lang="en-US" dirty="0"/>
              <a:t>Subtitle</a:t>
            </a:r>
          </a:p>
        </p:txBody>
      </p:sp>
      <p:sp>
        <p:nvSpPr>
          <p:cNvPr id="7" name="Title 10">
            <a:extLst>
              <a:ext uri="{FF2B5EF4-FFF2-40B4-BE49-F238E27FC236}">
                <a16:creationId xmlns:a16="http://schemas.microsoft.com/office/drawing/2014/main" id="{985300FD-0582-590B-94B2-72A10E888E18}"/>
              </a:ext>
            </a:extLst>
          </p:cNvPr>
          <p:cNvSpPr>
            <a:spLocks noGrp="1"/>
          </p:cNvSpPr>
          <p:nvPr>
            <p:ph type="title" hasCustomPrompt="1"/>
          </p:nvPr>
        </p:nvSpPr>
        <p:spPr>
          <a:xfrm>
            <a:off x="6024448" y="2668400"/>
            <a:ext cx="5735752" cy="1725520"/>
          </a:xfrm>
        </p:spPr>
        <p:txBody>
          <a:bodyPr tIns="91440" bIns="91440" anchor="ctr" anchorCtr="0">
            <a:noAutofit/>
          </a:bodyPr>
          <a:lstStyle>
            <a:lvl1pPr>
              <a:lnSpc>
                <a:spcPct val="100000"/>
              </a:lnSpc>
              <a:defRPr sz="6000" b="1" i="0" cap="none" baseline="0">
                <a:solidFill>
                  <a:schemeClr val="bg1"/>
                </a:solidFill>
                <a:latin typeface="Montserrat ExtraBold" pitchFamily="2" charset="77"/>
              </a:defRPr>
            </a:lvl1pPr>
          </a:lstStyle>
          <a:p>
            <a:r>
              <a:rPr lang="en-US" dirty="0"/>
              <a:t>Title</a:t>
            </a:r>
          </a:p>
        </p:txBody>
      </p:sp>
    </p:spTree>
    <p:extLst>
      <p:ext uri="{BB962C8B-B14F-4D97-AF65-F5344CB8AC3E}">
        <p14:creationId xmlns:p14="http://schemas.microsoft.com/office/powerpoint/2010/main" val="15980266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_Custom Layout">
    <p:bg>
      <p:bgPr>
        <a:solidFill>
          <a:srgbClr val="22404D"/>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9538C758-9328-7748-B012-EE17F60E752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 y="0"/>
            <a:ext cx="5491556" cy="6858000"/>
          </a:xfrm>
          <a:prstGeom prst="rect">
            <a:avLst/>
          </a:prstGeom>
        </p:spPr>
      </p:pic>
      <p:sp>
        <p:nvSpPr>
          <p:cNvPr id="3" name="TextBox 2">
            <a:extLst>
              <a:ext uri="{FF2B5EF4-FFF2-40B4-BE49-F238E27FC236}">
                <a16:creationId xmlns:a16="http://schemas.microsoft.com/office/drawing/2014/main" id="{47FC6D11-46BE-7542-8DA4-F93D1039D70F}"/>
              </a:ext>
            </a:extLst>
          </p:cNvPr>
          <p:cNvSpPr txBox="1"/>
          <p:nvPr userDrawn="1"/>
        </p:nvSpPr>
        <p:spPr>
          <a:xfrm>
            <a:off x="7611762" y="4683211"/>
            <a:ext cx="184731" cy="369332"/>
          </a:xfrm>
          <a:prstGeom prst="rect">
            <a:avLst/>
          </a:prstGeom>
          <a:noFill/>
        </p:spPr>
        <p:txBody>
          <a:bodyPr wrap="none" rtlCol="0">
            <a:spAutoFit/>
          </a:bodyPr>
          <a:lstStyle/>
          <a:p>
            <a:endParaRPr lang="en-US" dirty="0"/>
          </a:p>
        </p:txBody>
      </p:sp>
      <p:sp>
        <p:nvSpPr>
          <p:cNvPr id="9" name="Text Placeholder 12">
            <a:extLst>
              <a:ext uri="{FF2B5EF4-FFF2-40B4-BE49-F238E27FC236}">
                <a16:creationId xmlns:a16="http://schemas.microsoft.com/office/drawing/2014/main" id="{6509D7F2-2F4F-57F9-E060-B1A34EBA2E14}"/>
              </a:ext>
            </a:extLst>
          </p:cNvPr>
          <p:cNvSpPr>
            <a:spLocks noGrp="1"/>
          </p:cNvSpPr>
          <p:nvPr>
            <p:ph type="body" sz="quarter" idx="10" hasCustomPrompt="1"/>
          </p:nvPr>
        </p:nvSpPr>
        <p:spPr>
          <a:xfrm>
            <a:off x="6024448" y="4597486"/>
            <a:ext cx="5735752" cy="349250"/>
          </a:xfrm>
        </p:spPr>
        <p:txBody>
          <a:bodyPr>
            <a:normAutofit/>
          </a:bodyPr>
          <a:lstStyle>
            <a:lvl1pPr marL="0" indent="0">
              <a:buNone/>
              <a:defRPr sz="1400" b="0" i="0">
                <a:solidFill>
                  <a:schemeClr val="bg1"/>
                </a:solidFill>
                <a:latin typeface="Montserrat Medium" pitchFamily="2" charset="77"/>
                <a:ea typeface="Roboto" panose="02000000000000000000" pitchFamily="2" charset="0"/>
                <a:cs typeface="Calibri" panose="020F0502020204030204" pitchFamily="34" charset="0"/>
              </a:defRPr>
            </a:lvl1pPr>
          </a:lstStyle>
          <a:p>
            <a:pPr lvl="0"/>
            <a:r>
              <a:rPr lang="en-US" dirty="0"/>
              <a:t>Subtitle</a:t>
            </a:r>
          </a:p>
        </p:txBody>
      </p:sp>
      <p:sp>
        <p:nvSpPr>
          <p:cNvPr id="7" name="Title 10">
            <a:extLst>
              <a:ext uri="{FF2B5EF4-FFF2-40B4-BE49-F238E27FC236}">
                <a16:creationId xmlns:a16="http://schemas.microsoft.com/office/drawing/2014/main" id="{F5FD8CB4-4811-AFEC-359E-1EDA61B81307}"/>
              </a:ext>
            </a:extLst>
          </p:cNvPr>
          <p:cNvSpPr>
            <a:spLocks noGrp="1"/>
          </p:cNvSpPr>
          <p:nvPr>
            <p:ph type="title" hasCustomPrompt="1"/>
          </p:nvPr>
        </p:nvSpPr>
        <p:spPr>
          <a:xfrm>
            <a:off x="6024448" y="2668400"/>
            <a:ext cx="5735752" cy="1725520"/>
          </a:xfrm>
        </p:spPr>
        <p:txBody>
          <a:bodyPr tIns="91440" bIns="91440" anchor="ctr" anchorCtr="0">
            <a:noAutofit/>
          </a:bodyPr>
          <a:lstStyle>
            <a:lvl1pPr>
              <a:lnSpc>
                <a:spcPct val="100000"/>
              </a:lnSpc>
              <a:defRPr sz="6000" b="1" i="0" cap="none" baseline="0">
                <a:solidFill>
                  <a:schemeClr val="bg1"/>
                </a:solidFill>
                <a:latin typeface="Montserrat ExtraBold" pitchFamily="2" charset="77"/>
              </a:defRPr>
            </a:lvl1pPr>
          </a:lstStyle>
          <a:p>
            <a:r>
              <a:rPr lang="en-US" dirty="0"/>
              <a:t>Title</a:t>
            </a:r>
          </a:p>
        </p:txBody>
      </p:sp>
    </p:spTree>
    <p:extLst>
      <p:ext uri="{BB962C8B-B14F-4D97-AF65-F5344CB8AC3E}">
        <p14:creationId xmlns:p14="http://schemas.microsoft.com/office/powerpoint/2010/main" val="27189211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_Custom Layout">
    <p:bg>
      <p:bgPr>
        <a:solidFill>
          <a:srgbClr val="99D9DF"/>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FC6D11-46BE-7542-8DA4-F93D1039D70F}"/>
              </a:ext>
            </a:extLst>
          </p:cNvPr>
          <p:cNvSpPr txBox="1"/>
          <p:nvPr userDrawn="1"/>
        </p:nvSpPr>
        <p:spPr>
          <a:xfrm>
            <a:off x="7611762" y="4683211"/>
            <a:ext cx="184731" cy="369332"/>
          </a:xfrm>
          <a:prstGeom prst="rect">
            <a:avLst/>
          </a:prstGeom>
          <a:noFill/>
        </p:spPr>
        <p:txBody>
          <a:bodyPr wrap="none" rtlCol="0">
            <a:spAutoFit/>
          </a:bodyPr>
          <a:lstStyle/>
          <a:p>
            <a:endParaRPr lang="en-US" dirty="0"/>
          </a:p>
        </p:txBody>
      </p:sp>
      <p:pic>
        <p:nvPicPr>
          <p:cNvPr id="8" name="Graphic 7">
            <a:extLst>
              <a:ext uri="{FF2B5EF4-FFF2-40B4-BE49-F238E27FC236}">
                <a16:creationId xmlns:a16="http://schemas.microsoft.com/office/drawing/2014/main" id="{ACA8637C-18C4-4D19-0A47-3EAE946DD6B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57150" y="10456"/>
            <a:ext cx="5572120" cy="6858000"/>
          </a:xfrm>
          <a:prstGeom prst="rect">
            <a:avLst/>
          </a:prstGeom>
        </p:spPr>
      </p:pic>
      <p:sp>
        <p:nvSpPr>
          <p:cNvPr id="10" name="Text Placeholder 12">
            <a:extLst>
              <a:ext uri="{FF2B5EF4-FFF2-40B4-BE49-F238E27FC236}">
                <a16:creationId xmlns:a16="http://schemas.microsoft.com/office/drawing/2014/main" id="{F349D823-E3AC-7025-6870-C6A4A4B4B950}"/>
              </a:ext>
            </a:extLst>
          </p:cNvPr>
          <p:cNvSpPr>
            <a:spLocks noGrp="1"/>
          </p:cNvSpPr>
          <p:nvPr>
            <p:ph type="body" sz="quarter" idx="10" hasCustomPrompt="1"/>
          </p:nvPr>
        </p:nvSpPr>
        <p:spPr>
          <a:xfrm>
            <a:off x="6024448" y="4597486"/>
            <a:ext cx="5735752" cy="349250"/>
          </a:xfrm>
        </p:spPr>
        <p:txBody>
          <a:bodyPr>
            <a:normAutofit/>
          </a:bodyPr>
          <a:lstStyle>
            <a:lvl1pPr marL="0" indent="0">
              <a:buNone/>
              <a:defRPr sz="1400" b="0" i="0">
                <a:solidFill>
                  <a:srgbClr val="22404D"/>
                </a:solidFill>
                <a:latin typeface="Montserrat Medium" pitchFamily="2" charset="77"/>
                <a:ea typeface="Roboto" panose="02000000000000000000" pitchFamily="2" charset="0"/>
                <a:cs typeface="Calibri" panose="020F0502020204030204" pitchFamily="34" charset="0"/>
              </a:defRPr>
            </a:lvl1pPr>
          </a:lstStyle>
          <a:p>
            <a:pPr lvl="0"/>
            <a:r>
              <a:rPr lang="en-US" dirty="0"/>
              <a:t>Subtitle</a:t>
            </a:r>
          </a:p>
        </p:txBody>
      </p:sp>
      <p:sp>
        <p:nvSpPr>
          <p:cNvPr id="7" name="Title 10">
            <a:extLst>
              <a:ext uri="{FF2B5EF4-FFF2-40B4-BE49-F238E27FC236}">
                <a16:creationId xmlns:a16="http://schemas.microsoft.com/office/drawing/2014/main" id="{83FF93BB-8726-446C-6B61-ADF8C8A23BF5}"/>
              </a:ext>
            </a:extLst>
          </p:cNvPr>
          <p:cNvSpPr>
            <a:spLocks noGrp="1"/>
          </p:cNvSpPr>
          <p:nvPr>
            <p:ph type="title" hasCustomPrompt="1"/>
          </p:nvPr>
        </p:nvSpPr>
        <p:spPr>
          <a:xfrm>
            <a:off x="6024448" y="2668400"/>
            <a:ext cx="5735752" cy="1725520"/>
          </a:xfrm>
        </p:spPr>
        <p:txBody>
          <a:bodyPr tIns="91440" bIns="91440" anchor="ctr" anchorCtr="0">
            <a:noAutofit/>
          </a:bodyPr>
          <a:lstStyle>
            <a:lvl1pPr>
              <a:lnSpc>
                <a:spcPct val="100000"/>
              </a:lnSpc>
              <a:defRPr sz="6000" b="1" i="0" cap="none" baseline="0">
                <a:solidFill>
                  <a:srgbClr val="22404D"/>
                </a:solidFill>
                <a:latin typeface="Montserrat ExtraBold" pitchFamily="2" charset="77"/>
              </a:defRPr>
            </a:lvl1pPr>
          </a:lstStyle>
          <a:p>
            <a:r>
              <a:rPr lang="en-US" dirty="0"/>
              <a:t>Title</a:t>
            </a:r>
          </a:p>
        </p:txBody>
      </p:sp>
    </p:spTree>
    <p:extLst>
      <p:ext uri="{BB962C8B-B14F-4D97-AF65-F5344CB8AC3E}">
        <p14:creationId xmlns:p14="http://schemas.microsoft.com/office/powerpoint/2010/main" val="669920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8_Custom Layout">
    <p:bg>
      <p:bgPr>
        <a:solidFill>
          <a:srgbClr val="28708B"/>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9538C758-9328-7748-B012-EE17F60E752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 y="0"/>
            <a:ext cx="5491556" cy="6858000"/>
          </a:xfrm>
          <a:prstGeom prst="rect">
            <a:avLst/>
          </a:prstGeom>
        </p:spPr>
      </p:pic>
      <p:sp>
        <p:nvSpPr>
          <p:cNvPr id="3" name="TextBox 2">
            <a:extLst>
              <a:ext uri="{FF2B5EF4-FFF2-40B4-BE49-F238E27FC236}">
                <a16:creationId xmlns:a16="http://schemas.microsoft.com/office/drawing/2014/main" id="{47FC6D11-46BE-7542-8DA4-F93D1039D70F}"/>
              </a:ext>
            </a:extLst>
          </p:cNvPr>
          <p:cNvSpPr txBox="1"/>
          <p:nvPr userDrawn="1"/>
        </p:nvSpPr>
        <p:spPr>
          <a:xfrm>
            <a:off x="7611762" y="4683211"/>
            <a:ext cx="184731" cy="369332"/>
          </a:xfrm>
          <a:prstGeom prst="rect">
            <a:avLst/>
          </a:prstGeom>
          <a:noFill/>
        </p:spPr>
        <p:txBody>
          <a:bodyPr wrap="none" rtlCol="0">
            <a:spAutoFit/>
          </a:bodyPr>
          <a:lstStyle/>
          <a:p>
            <a:endParaRPr lang="en-US" dirty="0"/>
          </a:p>
        </p:txBody>
      </p:sp>
      <p:sp>
        <p:nvSpPr>
          <p:cNvPr id="8" name="Text Placeholder 12">
            <a:extLst>
              <a:ext uri="{FF2B5EF4-FFF2-40B4-BE49-F238E27FC236}">
                <a16:creationId xmlns:a16="http://schemas.microsoft.com/office/drawing/2014/main" id="{BB3934C4-AA0B-4514-2105-8E9B1EC48A45}"/>
              </a:ext>
            </a:extLst>
          </p:cNvPr>
          <p:cNvSpPr>
            <a:spLocks noGrp="1"/>
          </p:cNvSpPr>
          <p:nvPr>
            <p:ph type="body" sz="quarter" idx="10" hasCustomPrompt="1"/>
          </p:nvPr>
        </p:nvSpPr>
        <p:spPr>
          <a:xfrm>
            <a:off x="6024448" y="4597486"/>
            <a:ext cx="5735752" cy="349250"/>
          </a:xfrm>
        </p:spPr>
        <p:txBody>
          <a:bodyPr>
            <a:normAutofit/>
          </a:bodyPr>
          <a:lstStyle>
            <a:lvl1pPr marL="0" indent="0">
              <a:buNone/>
              <a:defRPr sz="1400" b="0" i="0">
                <a:solidFill>
                  <a:schemeClr val="bg1"/>
                </a:solidFill>
                <a:latin typeface="Montserrat Medium" pitchFamily="2" charset="77"/>
                <a:ea typeface="Roboto" panose="02000000000000000000" pitchFamily="2" charset="0"/>
                <a:cs typeface="Calibri" panose="020F0502020204030204" pitchFamily="34" charset="0"/>
              </a:defRPr>
            </a:lvl1pPr>
          </a:lstStyle>
          <a:p>
            <a:pPr lvl="0"/>
            <a:r>
              <a:rPr lang="en-US" dirty="0"/>
              <a:t>Subtitle</a:t>
            </a:r>
          </a:p>
        </p:txBody>
      </p:sp>
      <p:sp>
        <p:nvSpPr>
          <p:cNvPr id="6" name="Title 10">
            <a:extLst>
              <a:ext uri="{FF2B5EF4-FFF2-40B4-BE49-F238E27FC236}">
                <a16:creationId xmlns:a16="http://schemas.microsoft.com/office/drawing/2014/main" id="{1C15B732-5BC1-9A9D-8DF6-0417AD96597D}"/>
              </a:ext>
            </a:extLst>
          </p:cNvPr>
          <p:cNvSpPr>
            <a:spLocks noGrp="1"/>
          </p:cNvSpPr>
          <p:nvPr>
            <p:ph type="title" hasCustomPrompt="1"/>
          </p:nvPr>
        </p:nvSpPr>
        <p:spPr>
          <a:xfrm>
            <a:off x="6024448" y="2668400"/>
            <a:ext cx="5735752" cy="1725520"/>
          </a:xfrm>
        </p:spPr>
        <p:txBody>
          <a:bodyPr tIns="91440" bIns="91440" anchor="ctr" anchorCtr="0">
            <a:noAutofit/>
          </a:bodyPr>
          <a:lstStyle>
            <a:lvl1pPr>
              <a:lnSpc>
                <a:spcPct val="100000"/>
              </a:lnSpc>
              <a:defRPr sz="6000" b="1" i="0" cap="none" baseline="0">
                <a:solidFill>
                  <a:schemeClr val="bg1"/>
                </a:solidFill>
                <a:latin typeface="Montserrat ExtraBold" pitchFamily="2" charset="77"/>
              </a:defRPr>
            </a:lvl1pPr>
          </a:lstStyle>
          <a:p>
            <a:r>
              <a:rPr lang="en-US" dirty="0"/>
              <a:t>Title</a:t>
            </a:r>
          </a:p>
        </p:txBody>
      </p:sp>
    </p:spTree>
    <p:extLst>
      <p:ext uri="{BB962C8B-B14F-4D97-AF65-F5344CB8AC3E}">
        <p14:creationId xmlns:p14="http://schemas.microsoft.com/office/powerpoint/2010/main" val="2642575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2_Custom Layout">
    <p:bg>
      <p:bgPr>
        <a:solidFill>
          <a:srgbClr val="008B9C"/>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9538C758-9328-7748-B012-EE17F60E752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 y="0"/>
            <a:ext cx="5491556" cy="6858000"/>
          </a:xfrm>
          <a:prstGeom prst="rect">
            <a:avLst/>
          </a:prstGeom>
        </p:spPr>
      </p:pic>
      <p:sp>
        <p:nvSpPr>
          <p:cNvPr id="3" name="TextBox 2">
            <a:extLst>
              <a:ext uri="{FF2B5EF4-FFF2-40B4-BE49-F238E27FC236}">
                <a16:creationId xmlns:a16="http://schemas.microsoft.com/office/drawing/2014/main" id="{47FC6D11-46BE-7542-8DA4-F93D1039D70F}"/>
              </a:ext>
            </a:extLst>
          </p:cNvPr>
          <p:cNvSpPr txBox="1"/>
          <p:nvPr userDrawn="1"/>
        </p:nvSpPr>
        <p:spPr>
          <a:xfrm>
            <a:off x="7611762" y="4683211"/>
            <a:ext cx="184731" cy="369332"/>
          </a:xfrm>
          <a:prstGeom prst="rect">
            <a:avLst/>
          </a:prstGeom>
          <a:noFill/>
        </p:spPr>
        <p:txBody>
          <a:bodyPr wrap="none" rtlCol="0">
            <a:spAutoFit/>
          </a:bodyPr>
          <a:lstStyle/>
          <a:p>
            <a:endParaRPr lang="en-US" dirty="0"/>
          </a:p>
        </p:txBody>
      </p:sp>
      <p:sp>
        <p:nvSpPr>
          <p:cNvPr id="9" name="Text Placeholder 12">
            <a:extLst>
              <a:ext uri="{FF2B5EF4-FFF2-40B4-BE49-F238E27FC236}">
                <a16:creationId xmlns:a16="http://schemas.microsoft.com/office/drawing/2014/main" id="{A75FE57E-8241-F445-BD53-8BFE06082AAF}"/>
              </a:ext>
            </a:extLst>
          </p:cNvPr>
          <p:cNvSpPr>
            <a:spLocks noGrp="1"/>
          </p:cNvSpPr>
          <p:nvPr>
            <p:ph type="body" sz="quarter" idx="10" hasCustomPrompt="1"/>
          </p:nvPr>
        </p:nvSpPr>
        <p:spPr>
          <a:xfrm>
            <a:off x="6024448" y="4597486"/>
            <a:ext cx="5735752" cy="349250"/>
          </a:xfrm>
        </p:spPr>
        <p:txBody>
          <a:bodyPr>
            <a:normAutofit/>
          </a:bodyPr>
          <a:lstStyle>
            <a:lvl1pPr marL="0" indent="0">
              <a:buNone/>
              <a:defRPr sz="1400" b="0" i="0">
                <a:solidFill>
                  <a:schemeClr val="bg1"/>
                </a:solidFill>
                <a:latin typeface="Montserrat Medium" pitchFamily="2" charset="77"/>
                <a:ea typeface="Roboto" panose="02000000000000000000" pitchFamily="2" charset="0"/>
                <a:cs typeface="Calibri" panose="020F0502020204030204" pitchFamily="34" charset="0"/>
              </a:defRPr>
            </a:lvl1pPr>
          </a:lstStyle>
          <a:p>
            <a:pPr lvl="0"/>
            <a:r>
              <a:rPr lang="en-US" dirty="0"/>
              <a:t>Subtitle</a:t>
            </a:r>
          </a:p>
        </p:txBody>
      </p:sp>
      <p:sp>
        <p:nvSpPr>
          <p:cNvPr id="7" name="Title 10">
            <a:extLst>
              <a:ext uri="{FF2B5EF4-FFF2-40B4-BE49-F238E27FC236}">
                <a16:creationId xmlns:a16="http://schemas.microsoft.com/office/drawing/2014/main" id="{8F450E2E-DE55-FAC2-92B9-66F01BA87247}"/>
              </a:ext>
            </a:extLst>
          </p:cNvPr>
          <p:cNvSpPr>
            <a:spLocks noGrp="1"/>
          </p:cNvSpPr>
          <p:nvPr>
            <p:ph type="title" hasCustomPrompt="1"/>
          </p:nvPr>
        </p:nvSpPr>
        <p:spPr>
          <a:xfrm>
            <a:off x="6024448" y="2668400"/>
            <a:ext cx="5735752" cy="1725520"/>
          </a:xfrm>
        </p:spPr>
        <p:txBody>
          <a:bodyPr tIns="91440" bIns="91440" anchor="ctr" anchorCtr="0">
            <a:noAutofit/>
          </a:bodyPr>
          <a:lstStyle>
            <a:lvl1pPr>
              <a:lnSpc>
                <a:spcPct val="100000"/>
              </a:lnSpc>
              <a:defRPr sz="6000" b="1" i="0" cap="none" baseline="0">
                <a:solidFill>
                  <a:schemeClr val="bg1"/>
                </a:solidFill>
                <a:latin typeface="Montserrat ExtraBold" pitchFamily="2" charset="77"/>
              </a:defRPr>
            </a:lvl1pPr>
          </a:lstStyle>
          <a:p>
            <a:r>
              <a:rPr lang="en-US" dirty="0"/>
              <a:t>Title</a:t>
            </a:r>
          </a:p>
        </p:txBody>
      </p:sp>
    </p:spTree>
    <p:extLst>
      <p:ext uri="{BB962C8B-B14F-4D97-AF65-F5344CB8AC3E}">
        <p14:creationId xmlns:p14="http://schemas.microsoft.com/office/powerpoint/2010/main" val="4129863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_Custom Layout">
    <p:bg>
      <p:bgPr>
        <a:solidFill>
          <a:srgbClr val="8FC440"/>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FC6D11-46BE-7542-8DA4-F93D1039D70F}"/>
              </a:ext>
            </a:extLst>
          </p:cNvPr>
          <p:cNvSpPr txBox="1"/>
          <p:nvPr userDrawn="1"/>
        </p:nvSpPr>
        <p:spPr>
          <a:xfrm>
            <a:off x="7611762" y="4683211"/>
            <a:ext cx="184731" cy="369332"/>
          </a:xfrm>
          <a:prstGeom prst="rect">
            <a:avLst/>
          </a:prstGeom>
          <a:noFill/>
        </p:spPr>
        <p:txBody>
          <a:bodyPr wrap="none" rtlCol="0">
            <a:spAutoFit/>
          </a:bodyPr>
          <a:lstStyle/>
          <a:p>
            <a:endParaRPr lang="en-US" dirty="0"/>
          </a:p>
        </p:txBody>
      </p:sp>
      <p:pic>
        <p:nvPicPr>
          <p:cNvPr id="8" name="Graphic 7">
            <a:extLst>
              <a:ext uri="{FF2B5EF4-FFF2-40B4-BE49-F238E27FC236}">
                <a16:creationId xmlns:a16="http://schemas.microsoft.com/office/drawing/2014/main" id="{ACA8637C-18C4-4D19-0A47-3EAE946DD6B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57150" y="10456"/>
            <a:ext cx="5572120" cy="6858000"/>
          </a:xfrm>
          <a:prstGeom prst="rect">
            <a:avLst/>
          </a:prstGeom>
        </p:spPr>
      </p:pic>
      <p:sp>
        <p:nvSpPr>
          <p:cNvPr id="10" name="Text Placeholder 12">
            <a:extLst>
              <a:ext uri="{FF2B5EF4-FFF2-40B4-BE49-F238E27FC236}">
                <a16:creationId xmlns:a16="http://schemas.microsoft.com/office/drawing/2014/main" id="{628D04B0-657D-F2FA-8434-D7CB41ADA06B}"/>
              </a:ext>
            </a:extLst>
          </p:cNvPr>
          <p:cNvSpPr>
            <a:spLocks noGrp="1"/>
          </p:cNvSpPr>
          <p:nvPr>
            <p:ph type="body" sz="quarter" idx="10" hasCustomPrompt="1"/>
          </p:nvPr>
        </p:nvSpPr>
        <p:spPr>
          <a:xfrm>
            <a:off x="6024448" y="4597486"/>
            <a:ext cx="5735752" cy="349250"/>
          </a:xfrm>
        </p:spPr>
        <p:txBody>
          <a:bodyPr>
            <a:normAutofit/>
          </a:bodyPr>
          <a:lstStyle>
            <a:lvl1pPr marL="0" indent="0">
              <a:buNone/>
              <a:defRPr sz="1400" b="0" i="0">
                <a:solidFill>
                  <a:srgbClr val="22404D"/>
                </a:solidFill>
                <a:latin typeface="Montserrat Medium" pitchFamily="2" charset="77"/>
                <a:ea typeface="Roboto" panose="02000000000000000000" pitchFamily="2" charset="0"/>
                <a:cs typeface="Calibri" panose="020F0502020204030204" pitchFamily="34" charset="0"/>
              </a:defRPr>
            </a:lvl1pPr>
          </a:lstStyle>
          <a:p>
            <a:pPr lvl="0"/>
            <a:r>
              <a:rPr lang="en-US" dirty="0"/>
              <a:t>Subtitle</a:t>
            </a:r>
          </a:p>
        </p:txBody>
      </p:sp>
      <p:sp>
        <p:nvSpPr>
          <p:cNvPr id="6" name="Title 10">
            <a:extLst>
              <a:ext uri="{FF2B5EF4-FFF2-40B4-BE49-F238E27FC236}">
                <a16:creationId xmlns:a16="http://schemas.microsoft.com/office/drawing/2014/main" id="{5A0DA9C3-B5FC-74D0-BB2B-D8FADA008B51}"/>
              </a:ext>
            </a:extLst>
          </p:cNvPr>
          <p:cNvSpPr>
            <a:spLocks noGrp="1"/>
          </p:cNvSpPr>
          <p:nvPr>
            <p:ph type="title" hasCustomPrompt="1"/>
          </p:nvPr>
        </p:nvSpPr>
        <p:spPr>
          <a:xfrm>
            <a:off x="6024448" y="2668400"/>
            <a:ext cx="5735752" cy="1725520"/>
          </a:xfrm>
        </p:spPr>
        <p:txBody>
          <a:bodyPr tIns="91440" bIns="91440" anchor="ctr" anchorCtr="0">
            <a:noAutofit/>
          </a:bodyPr>
          <a:lstStyle>
            <a:lvl1pPr>
              <a:lnSpc>
                <a:spcPct val="100000"/>
              </a:lnSpc>
              <a:defRPr sz="6000" b="1" i="0" cap="none" baseline="0">
                <a:solidFill>
                  <a:srgbClr val="22404D"/>
                </a:solidFill>
                <a:latin typeface="Montserrat ExtraBold" pitchFamily="2" charset="77"/>
              </a:defRPr>
            </a:lvl1pPr>
          </a:lstStyle>
          <a:p>
            <a:r>
              <a:rPr lang="en-US" dirty="0"/>
              <a:t>Title</a:t>
            </a:r>
          </a:p>
        </p:txBody>
      </p:sp>
    </p:spTree>
    <p:extLst>
      <p:ext uri="{BB962C8B-B14F-4D97-AF65-F5344CB8AC3E}">
        <p14:creationId xmlns:p14="http://schemas.microsoft.com/office/powerpoint/2010/main" val="2988879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0_Custom Layout">
    <p:bg>
      <p:bgPr>
        <a:solidFill>
          <a:srgbClr val="285F74"/>
        </a:solidFill>
        <a:effectLst/>
      </p:bgPr>
    </p:bg>
    <p:spTree>
      <p:nvGrpSpPr>
        <p:cNvPr id="1" name=""/>
        <p:cNvGrpSpPr/>
        <p:nvPr/>
      </p:nvGrpSpPr>
      <p:grpSpPr>
        <a:xfrm>
          <a:off x="0" y="0"/>
          <a:ext cx="0" cy="0"/>
          <a:chOff x="0" y="0"/>
          <a:chExt cx="0" cy="0"/>
        </a:xfrm>
      </p:grpSpPr>
      <p:sp>
        <p:nvSpPr>
          <p:cNvPr id="5" name="Picture Placeholder 10">
            <a:extLst>
              <a:ext uri="{FF2B5EF4-FFF2-40B4-BE49-F238E27FC236}">
                <a16:creationId xmlns:a16="http://schemas.microsoft.com/office/drawing/2014/main" id="{D83350ED-FEDA-A84E-AC8A-3A419A4825E5}"/>
              </a:ext>
            </a:extLst>
          </p:cNvPr>
          <p:cNvSpPr>
            <a:spLocks noGrp="1"/>
          </p:cNvSpPr>
          <p:nvPr>
            <p:ph type="pic" sz="quarter" idx="13" hasCustomPrompt="1"/>
          </p:nvPr>
        </p:nvSpPr>
        <p:spPr>
          <a:xfrm>
            <a:off x="0" y="0"/>
            <a:ext cx="5504687" cy="6890677"/>
          </a:xfrm>
          <a:custGeom>
            <a:avLst/>
            <a:gdLst>
              <a:gd name="connsiteX0" fmla="*/ 0 w 3640975"/>
              <a:gd name="connsiteY0" fmla="*/ 0 h 4557713"/>
              <a:gd name="connsiteX1" fmla="*/ 3640975 w 3640975"/>
              <a:gd name="connsiteY1" fmla="*/ 0 h 4557713"/>
              <a:gd name="connsiteX2" fmla="*/ 3640975 w 3640975"/>
              <a:gd name="connsiteY2" fmla="*/ 4557713 h 4557713"/>
              <a:gd name="connsiteX3" fmla="*/ 0 w 3640975"/>
              <a:gd name="connsiteY3" fmla="*/ 4557713 h 4557713"/>
            </a:gdLst>
            <a:ahLst/>
            <a:cxnLst>
              <a:cxn ang="0">
                <a:pos x="connsiteX0" y="connsiteY0"/>
              </a:cxn>
              <a:cxn ang="0">
                <a:pos x="connsiteX1" y="connsiteY1"/>
              </a:cxn>
              <a:cxn ang="0">
                <a:pos x="connsiteX2" y="connsiteY2"/>
              </a:cxn>
              <a:cxn ang="0">
                <a:pos x="connsiteX3" y="connsiteY3"/>
              </a:cxn>
            </a:cxnLst>
            <a:rect l="l" t="t" r="r" b="b"/>
            <a:pathLst>
              <a:path w="3640975" h="4557713">
                <a:moveTo>
                  <a:pt x="0" y="0"/>
                </a:moveTo>
                <a:lnTo>
                  <a:pt x="3640975" y="0"/>
                </a:lnTo>
                <a:lnTo>
                  <a:pt x="3640975" y="4557713"/>
                </a:lnTo>
                <a:lnTo>
                  <a:pt x="0" y="4557713"/>
                </a:lnTo>
                <a:close/>
              </a:path>
            </a:pathLst>
          </a:custGeom>
          <a:solidFill>
            <a:schemeClr val="bg1">
              <a:lumMod val="85000"/>
            </a:schemeClr>
          </a:solidFill>
        </p:spPr>
        <p:txBody>
          <a:bodyPr wrap="square">
            <a:noAutofit/>
          </a:bodyPr>
          <a:lstStyle>
            <a:lvl1pPr marL="0" indent="0">
              <a:buNone/>
              <a:defRPr/>
            </a:lvl1pPr>
          </a:lstStyle>
          <a:p>
            <a:r>
              <a:rPr lang="en-US" dirty="0"/>
              <a:t>  </a:t>
            </a:r>
          </a:p>
        </p:txBody>
      </p:sp>
      <p:sp>
        <p:nvSpPr>
          <p:cNvPr id="6" name="Title 8">
            <a:extLst>
              <a:ext uri="{FF2B5EF4-FFF2-40B4-BE49-F238E27FC236}">
                <a16:creationId xmlns:a16="http://schemas.microsoft.com/office/drawing/2014/main" id="{823D7DBA-FBB3-1B45-94F7-B9E3D2F24734}"/>
              </a:ext>
            </a:extLst>
          </p:cNvPr>
          <p:cNvSpPr>
            <a:spLocks noGrp="1"/>
          </p:cNvSpPr>
          <p:nvPr>
            <p:ph type="title" hasCustomPrompt="1"/>
          </p:nvPr>
        </p:nvSpPr>
        <p:spPr>
          <a:xfrm>
            <a:off x="6096000" y="667756"/>
            <a:ext cx="5504687" cy="719456"/>
          </a:xfrm>
          <a:ln>
            <a:noFill/>
          </a:ln>
        </p:spPr>
        <p:txBody>
          <a:bodyPr>
            <a:noAutofit/>
          </a:bodyPr>
          <a:lstStyle>
            <a:lvl1pPr>
              <a:lnSpc>
                <a:spcPct val="100000"/>
              </a:lnSpc>
              <a:defRPr sz="5000" b="1" i="0">
                <a:solidFill>
                  <a:schemeClr val="bg1"/>
                </a:solidFill>
                <a:latin typeface="Montserrat" pitchFamily="2" charset="77"/>
              </a:defRPr>
            </a:lvl1pPr>
          </a:lstStyle>
          <a:p>
            <a:r>
              <a:rPr lang="en-US" dirty="0"/>
              <a:t>Title</a:t>
            </a:r>
          </a:p>
        </p:txBody>
      </p:sp>
      <p:pic>
        <p:nvPicPr>
          <p:cNvPr id="10" name="Graphic 9">
            <a:extLst>
              <a:ext uri="{FF2B5EF4-FFF2-40B4-BE49-F238E27FC236}">
                <a16:creationId xmlns:a16="http://schemas.microsoft.com/office/drawing/2014/main" id="{E7086FF0-08F7-5842-9917-74B2C0E8BC54}"/>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621129" y="6248913"/>
            <a:ext cx="374870" cy="461377"/>
          </a:xfrm>
          <a:prstGeom prst="rect">
            <a:avLst/>
          </a:prstGeom>
        </p:spPr>
      </p:pic>
      <p:sp>
        <p:nvSpPr>
          <p:cNvPr id="8" name="Text Placeholder 12">
            <a:extLst>
              <a:ext uri="{FF2B5EF4-FFF2-40B4-BE49-F238E27FC236}">
                <a16:creationId xmlns:a16="http://schemas.microsoft.com/office/drawing/2014/main" id="{A8C3EF08-F063-8933-6323-234C4D5A2C5F}"/>
              </a:ext>
            </a:extLst>
          </p:cNvPr>
          <p:cNvSpPr>
            <a:spLocks noGrp="1"/>
          </p:cNvSpPr>
          <p:nvPr>
            <p:ph type="body" sz="quarter" idx="12" hasCustomPrompt="1"/>
          </p:nvPr>
        </p:nvSpPr>
        <p:spPr>
          <a:xfrm>
            <a:off x="6096000" y="1918044"/>
            <a:ext cx="5504687" cy="2630283"/>
          </a:xfrm>
        </p:spPr>
        <p:txBody>
          <a:bodyPr>
            <a:noAutofit/>
          </a:bodyPr>
          <a:lstStyle>
            <a:lvl1pPr marL="171450" indent="-171450">
              <a:lnSpc>
                <a:spcPct val="100000"/>
              </a:lnSpc>
              <a:spcBef>
                <a:spcPts val="0"/>
              </a:spcBef>
              <a:buFont typeface="Arial" panose="020B0604020202020204" pitchFamily="34" charset="0"/>
              <a:buChar char="•"/>
              <a:defRPr sz="1800" b="0" i="0">
                <a:solidFill>
                  <a:schemeClr val="bg1"/>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spTree>
    <p:extLst>
      <p:ext uri="{BB962C8B-B14F-4D97-AF65-F5344CB8AC3E}">
        <p14:creationId xmlns:p14="http://schemas.microsoft.com/office/powerpoint/2010/main" val="38738917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6_Custom Layout">
    <p:bg>
      <p:bgPr>
        <a:solidFill>
          <a:srgbClr val="285F74"/>
        </a:solidFill>
        <a:effectLst/>
      </p:bgPr>
    </p:bg>
    <p:spTree>
      <p:nvGrpSpPr>
        <p:cNvPr id="1" name=""/>
        <p:cNvGrpSpPr/>
        <p:nvPr/>
      </p:nvGrpSpPr>
      <p:grpSpPr>
        <a:xfrm>
          <a:off x="0" y="0"/>
          <a:ext cx="0" cy="0"/>
          <a:chOff x="0" y="0"/>
          <a:chExt cx="0" cy="0"/>
        </a:xfrm>
      </p:grpSpPr>
      <p:sp>
        <p:nvSpPr>
          <p:cNvPr id="5" name="Picture Placeholder 10">
            <a:extLst>
              <a:ext uri="{FF2B5EF4-FFF2-40B4-BE49-F238E27FC236}">
                <a16:creationId xmlns:a16="http://schemas.microsoft.com/office/drawing/2014/main" id="{D83350ED-FEDA-A84E-AC8A-3A419A4825E5}"/>
              </a:ext>
            </a:extLst>
          </p:cNvPr>
          <p:cNvSpPr>
            <a:spLocks noGrp="1"/>
          </p:cNvSpPr>
          <p:nvPr>
            <p:ph type="pic" sz="quarter" idx="13" hasCustomPrompt="1"/>
          </p:nvPr>
        </p:nvSpPr>
        <p:spPr>
          <a:xfrm>
            <a:off x="6687313" y="-16339"/>
            <a:ext cx="5504687" cy="6890677"/>
          </a:xfrm>
          <a:custGeom>
            <a:avLst/>
            <a:gdLst>
              <a:gd name="connsiteX0" fmla="*/ 0 w 3640975"/>
              <a:gd name="connsiteY0" fmla="*/ 0 h 4557713"/>
              <a:gd name="connsiteX1" fmla="*/ 3640975 w 3640975"/>
              <a:gd name="connsiteY1" fmla="*/ 0 h 4557713"/>
              <a:gd name="connsiteX2" fmla="*/ 3640975 w 3640975"/>
              <a:gd name="connsiteY2" fmla="*/ 4557713 h 4557713"/>
              <a:gd name="connsiteX3" fmla="*/ 0 w 3640975"/>
              <a:gd name="connsiteY3" fmla="*/ 4557713 h 4557713"/>
            </a:gdLst>
            <a:ahLst/>
            <a:cxnLst>
              <a:cxn ang="0">
                <a:pos x="connsiteX0" y="connsiteY0"/>
              </a:cxn>
              <a:cxn ang="0">
                <a:pos x="connsiteX1" y="connsiteY1"/>
              </a:cxn>
              <a:cxn ang="0">
                <a:pos x="connsiteX2" y="connsiteY2"/>
              </a:cxn>
              <a:cxn ang="0">
                <a:pos x="connsiteX3" y="connsiteY3"/>
              </a:cxn>
            </a:cxnLst>
            <a:rect l="l" t="t" r="r" b="b"/>
            <a:pathLst>
              <a:path w="3640975" h="4557713">
                <a:moveTo>
                  <a:pt x="0" y="0"/>
                </a:moveTo>
                <a:lnTo>
                  <a:pt x="3640975" y="0"/>
                </a:lnTo>
                <a:lnTo>
                  <a:pt x="3640975" y="4557713"/>
                </a:lnTo>
                <a:lnTo>
                  <a:pt x="0" y="4557713"/>
                </a:lnTo>
                <a:close/>
              </a:path>
            </a:pathLst>
          </a:custGeom>
          <a:solidFill>
            <a:schemeClr val="bg1">
              <a:lumMod val="85000"/>
            </a:schemeClr>
          </a:solidFill>
        </p:spPr>
        <p:txBody>
          <a:bodyPr wrap="square">
            <a:noAutofit/>
          </a:bodyPr>
          <a:lstStyle>
            <a:lvl1pPr marL="0" indent="0">
              <a:buNone/>
              <a:defRPr/>
            </a:lvl1pPr>
          </a:lstStyle>
          <a:p>
            <a:r>
              <a:rPr lang="en-US" dirty="0"/>
              <a:t>  </a:t>
            </a:r>
          </a:p>
        </p:txBody>
      </p:sp>
      <p:pic>
        <p:nvPicPr>
          <p:cNvPr id="10" name="Graphic 9">
            <a:extLst>
              <a:ext uri="{FF2B5EF4-FFF2-40B4-BE49-F238E27FC236}">
                <a16:creationId xmlns:a16="http://schemas.microsoft.com/office/drawing/2014/main" id="{E7086FF0-08F7-5842-9917-74B2C0E8BC54}"/>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6080938" y="6248913"/>
            <a:ext cx="374870" cy="461377"/>
          </a:xfrm>
          <a:prstGeom prst="rect">
            <a:avLst/>
          </a:prstGeom>
        </p:spPr>
      </p:pic>
      <p:sp>
        <p:nvSpPr>
          <p:cNvPr id="11" name="Text Placeholder 12">
            <a:extLst>
              <a:ext uri="{FF2B5EF4-FFF2-40B4-BE49-F238E27FC236}">
                <a16:creationId xmlns:a16="http://schemas.microsoft.com/office/drawing/2014/main" id="{37490AB7-3679-0C9A-994B-55BDB0BC6BE3}"/>
              </a:ext>
            </a:extLst>
          </p:cNvPr>
          <p:cNvSpPr>
            <a:spLocks noGrp="1"/>
          </p:cNvSpPr>
          <p:nvPr>
            <p:ph type="body" sz="quarter" idx="12" hasCustomPrompt="1"/>
          </p:nvPr>
        </p:nvSpPr>
        <p:spPr>
          <a:xfrm>
            <a:off x="567073" y="1918044"/>
            <a:ext cx="5504687" cy="2630283"/>
          </a:xfrm>
        </p:spPr>
        <p:txBody>
          <a:bodyPr>
            <a:noAutofit/>
          </a:bodyPr>
          <a:lstStyle>
            <a:lvl1pPr marL="171450" indent="-171450">
              <a:lnSpc>
                <a:spcPct val="100000"/>
              </a:lnSpc>
              <a:spcBef>
                <a:spcPts val="0"/>
              </a:spcBef>
              <a:buFont typeface="Arial" panose="020B0604020202020204" pitchFamily="34" charset="0"/>
              <a:buChar char="•"/>
              <a:defRPr sz="1800" b="0" i="0">
                <a:solidFill>
                  <a:schemeClr val="bg1"/>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sp>
        <p:nvSpPr>
          <p:cNvPr id="6" name="Title 8">
            <a:extLst>
              <a:ext uri="{FF2B5EF4-FFF2-40B4-BE49-F238E27FC236}">
                <a16:creationId xmlns:a16="http://schemas.microsoft.com/office/drawing/2014/main" id="{A6576D48-A798-7969-B577-62BA4963A57F}"/>
              </a:ext>
            </a:extLst>
          </p:cNvPr>
          <p:cNvSpPr>
            <a:spLocks noGrp="1"/>
          </p:cNvSpPr>
          <p:nvPr>
            <p:ph type="title" hasCustomPrompt="1"/>
          </p:nvPr>
        </p:nvSpPr>
        <p:spPr>
          <a:xfrm>
            <a:off x="567073" y="667756"/>
            <a:ext cx="5504687" cy="719456"/>
          </a:xfrm>
          <a:ln>
            <a:noFill/>
          </a:ln>
        </p:spPr>
        <p:txBody>
          <a:bodyPr>
            <a:noAutofit/>
          </a:bodyPr>
          <a:lstStyle>
            <a:lvl1pPr>
              <a:lnSpc>
                <a:spcPct val="100000"/>
              </a:lnSpc>
              <a:defRPr sz="5000" b="1" i="0">
                <a:solidFill>
                  <a:schemeClr val="bg1"/>
                </a:solidFill>
                <a:latin typeface="Montserrat" pitchFamily="2" charset="77"/>
              </a:defRPr>
            </a:lvl1pPr>
          </a:lstStyle>
          <a:p>
            <a:r>
              <a:rPr lang="en-US" dirty="0"/>
              <a:t>Title</a:t>
            </a:r>
          </a:p>
        </p:txBody>
      </p:sp>
    </p:spTree>
    <p:extLst>
      <p:ext uri="{BB962C8B-B14F-4D97-AF65-F5344CB8AC3E}">
        <p14:creationId xmlns:p14="http://schemas.microsoft.com/office/powerpoint/2010/main" val="11477524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7_Custom Layout">
    <p:bg>
      <p:bgPr>
        <a:solidFill>
          <a:srgbClr val="00A0AF"/>
        </a:solidFill>
        <a:effectLst/>
      </p:bgPr>
    </p:bg>
    <p:spTree>
      <p:nvGrpSpPr>
        <p:cNvPr id="1" name=""/>
        <p:cNvGrpSpPr/>
        <p:nvPr/>
      </p:nvGrpSpPr>
      <p:grpSpPr>
        <a:xfrm>
          <a:off x="0" y="0"/>
          <a:ext cx="0" cy="0"/>
          <a:chOff x="0" y="0"/>
          <a:chExt cx="0" cy="0"/>
        </a:xfrm>
      </p:grpSpPr>
      <p:sp>
        <p:nvSpPr>
          <p:cNvPr id="5" name="Picture Placeholder 10">
            <a:extLst>
              <a:ext uri="{FF2B5EF4-FFF2-40B4-BE49-F238E27FC236}">
                <a16:creationId xmlns:a16="http://schemas.microsoft.com/office/drawing/2014/main" id="{6B5B581E-973B-434A-8843-2FBE26CFBC9D}"/>
              </a:ext>
            </a:extLst>
          </p:cNvPr>
          <p:cNvSpPr>
            <a:spLocks noGrp="1"/>
          </p:cNvSpPr>
          <p:nvPr>
            <p:ph type="pic" sz="quarter" idx="13" hasCustomPrompt="1"/>
          </p:nvPr>
        </p:nvSpPr>
        <p:spPr>
          <a:xfrm>
            <a:off x="0" y="0"/>
            <a:ext cx="5504687" cy="6890677"/>
          </a:xfrm>
          <a:custGeom>
            <a:avLst/>
            <a:gdLst>
              <a:gd name="connsiteX0" fmla="*/ 0 w 3640975"/>
              <a:gd name="connsiteY0" fmla="*/ 0 h 4557713"/>
              <a:gd name="connsiteX1" fmla="*/ 3640975 w 3640975"/>
              <a:gd name="connsiteY1" fmla="*/ 0 h 4557713"/>
              <a:gd name="connsiteX2" fmla="*/ 3640975 w 3640975"/>
              <a:gd name="connsiteY2" fmla="*/ 4557713 h 4557713"/>
              <a:gd name="connsiteX3" fmla="*/ 0 w 3640975"/>
              <a:gd name="connsiteY3" fmla="*/ 4557713 h 4557713"/>
            </a:gdLst>
            <a:ahLst/>
            <a:cxnLst>
              <a:cxn ang="0">
                <a:pos x="connsiteX0" y="connsiteY0"/>
              </a:cxn>
              <a:cxn ang="0">
                <a:pos x="connsiteX1" y="connsiteY1"/>
              </a:cxn>
              <a:cxn ang="0">
                <a:pos x="connsiteX2" y="connsiteY2"/>
              </a:cxn>
              <a:cxn ang="0">
                <a:pos x="connsiteX3" y="connsiteY3"/>
              </a:cxn>
            </a:cxnLst>
            <a:rect l="l" t="t" r="r" b="b"/>
            <a:pathLst>
              <a:path w="3640975" h="4557713">
                <a:moveTo>
                  <a:pt x="0" y="0"/>
                </a:moveTo>
                <a:lnTo>
                  <a:pt x="3640975" y="0"/>
                </a:lnTo>
                <a:lnTo>
                  <a:pt x="3640975" y="4557713"/>
                </a:lnTo>
                <a:lnTo>
                  <a:pt x="0" y="4557713"/>
                </a:lnTo>
                <a:close/>
              </a:path>
            </a:pathLst>
          </a:custGeom>
          <a:solidFill>
            <a:schemeClr val="bg1">
              <a:lumMod val="85000"/>
            </a:schemeClr>
          </a:solidFill>
        </p:spPr>
        <p:txBody>
          <a:bodyPr wrap="square">
            <a:noAutofit/>
          </a:bodyPr>
          <a:lstStyle>
            <a:lvl1pPr marL="0" indent="0">
              <a:buNone/>
              <a:defRPr/>
            </a:lvl1pPr>
          </a:lstStyle>
          <a:p>
            <a:r>
              <a:rPr lang="en-US" dirty="0"/>
              <a:t>  </a:t>
            </a:r>
          </a:p>
        </p:txBody>
      </p:sp>
      <p:pic>
        <p:nvPicPr>
          <p:cNvPr id="9" name="Graphic 8">
            <a:extLst>
              <a:ext uri="{FF2B5EF4-FFF2-40B4-BE49-F238E27FC236}">
                <a16:creationId xmlns:a16="http://schemas.microsoft.com/office/drawing/2014/main" id="{2ED0818B-C0E3-3E43-9085-6CBE6ED05225}"/>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614779" y="6230227"/>
            <a:ext cx="395211" cy="486414"/>
          </a:xfrm>
          <a:prstGeom prst="rect">
            <a:avLst/>
          </a:prstGeom>
        </p:spPr>
      </p:pic>
      <p:sp>
        <p:nvSpPr>
          <p:cNvPr id="11" name="Text Placeholder 12">
            <a:extLst>
              <a:ext uri="{FF2B5EF4-FFF2-40B4-BE49-F238E27FC236}">
                <a16:creationId xmlns:a16="http://schemas.microsoft.com/office/drawing/2014/main" id="{8D208BFE-CDD0-CE01-1EBC-4DCCDC4674A0}"/>
              </a:ext>
            </a:extLst>
          </p:cNvPr>
          <p:cNvSpPr>
            <a:spLocks noGrp="1"/>
          </p:cNvSpPr>
          <p:nvPr>
            <p:ph type="body" sz="quarter" idx="12" hasCustomPrompt="1"/>
          </p:nvPr>
        </p:nvSpPr>
        <p:spPr>
          <a:xfrm>
            <a:off x="6096000" y="1918044"/>
            <a:ext cx="5504687" cy="2630283"/>
          </a:xfrm>
        </p:spPr>
        <p:txBody>
          <a:bodyPr>
            <a:noAutofit/>
          </a:bodyPr>
          <a:lstStyle>
            <a:lvl1pPr marL="171450" indent="-171450">
              <a:lnSpc>
                <a:spcPct val="100000"/>
              </a:lnSpc>
              <a:spcBef>
                <a:spcPts val="0"/>
              </a:spcBef>
              <a:buFont typeface="Arial" panose="020B0604020202020204" pitchFamily="34" charset="0"/>
              <a:buChar char="•"/>
              <a:defRPr sz="1800" b="0" i="0">
                <a:solidFill>
                  <a:srgbClr val="22404D"/>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sp>
        <p:nvSpPr>
          <p:cNvPr id="7" name="Title 8">
            <a:extLst>
              <a:ext uri="{FF2B5EF4-FFF2-40B4-BE49-F238E27FC236}">
                <a16:creationId xmlns:a16="http://schemas.microsoft.com/office/drawing/2014/main" id="{B943D214-9729-1A9C-ECA5-3EEB7E035581}"/>
              </a:ext>
            </a:extLst>
          </p:cNvPr>
          <p:cNvSpPr>
            <a:spLocks noGrp="1"/>
          </p:cNvSpPr>
          <p:nvPr>
            <p:ph type="title" hasCustomPrompt="1"/>
          </p:nvPr>
        </p:nvSpPr>
        <p:spPr>
          <a:xfrm>
            <a:off x="6096000" y="667756"/>
            <a:ext cx="5504687" cy="719456"/>
          </a:xfrm>
          <a:ln>
            <a:noFill/>
          </a:ln>
        </p:spPr>
        <p:txBody>
          <a:bodyPr>
            <a:noAutofit/>
          </a:bodyPr>
          <a:lstStyle>
            <a:lvl1pPr>
              <a:lnSpc>
                <a:spcPct val="100000"/>
              </a:lnSpc>
              <a:defRPr sz="5000" b="1" i="0">
                <a:solidFill>
                  <a:srgbClr val="22404D"/>
                </a:solidFill>
                <a:latin typeface="Montserrat" pitchFamily="2" charset="77"/>
              </a:defRPr>
            </a:lvl1pPr>
          </a:lstStyle>
          <a:p>
            <a:r>
              <a:rPr lang="en-US" dirty="0"/>
              <a:t>Title</a:t>
            </a:r>
          </a:p>
        </p:txBody>
      </p:sp>
    </p:spTree>
    <p:extLst>
      <p:ext uri="{BB962C8B-B14F-4D97-AF65-F5344CB8AC3E}">
        <p14:creationId xmlns:p14="http://schemas.microsoft.com/office/powerpoint/2010/main" val="517397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8_Custom Layout">
    <p:bg>
      <p:bgPr>
        <a:solidFill>
          <a:srgbClr val="00A0AF"/>
        </a:solidFill>
        <a:effectLst/>
      </p:bgPr>
    </p:bg>
    <p:spTree>
      <p:nvGrpSpPr>
        <p:cNvPr id="1" name=""/>
        <p:cNvGrpSpPr/>
        <p:nvPr/>
      </p:nvGrpSpPr>
      <p:grpSpPr>
        <a:xfrm>
          <a:off x="0" y="0"/>
          <a:ext cx="0" cy="0"/>
          <a:chOff x="0" y="0"/>
          <a:chExt cx="0" cy="0"/>
        </a:xfrm>
      </p:grpSpPr>
      <p:sp>
        <p:nvSpPr>
          <p:cNvPr id="5" name="Picture Placeholder 10">
            <a:extLst>
              <a:ext uri="{FF2B5EF4-FFF2-40B4-BE49-F238E27FC236}">
                <a16:creationId xmlns:a16="http://schemas.microsoft.com/office/drawing/2014/main" id="{6B5B581E-973B-434A-8843-2FBE26CFBC9D}"/>
              </a:ext>
            </a:extLst>
          </p:cNvPr>
          <p:cNvSpPr>
            <a:spLocks noGrp="1"/>
          </p:cNvSpPr>
          <p:nvPr>
            <p:ph type="pic" sz="quarter" idx="13" hasCustomPrompt="1"/>
          </p:nvPr>
        </p:nvSpPr>
        <p:spPr>
          <a:xfrm>
            <a:off x="6687313" y="-16339"/>
            <a:ext cx="5504687" cy="6890677"/>
          </a:xfrm>
          <a:custGeom>
            <a:avLst/>
            <a:gdLst>
              <a:gd name="connsiteX0" fmla="*/ 0 w 3640975"/>
              <a:gd name="connsiteY0" fmla="*/ 0 h 4557713"/>
              <a:gd name="connsiteX1" fmla="*/ 3640975 w 3640975"/>
              <a:gd name="connsiteY1" fmla="*/ 0 h 4557713"/>
              <a:gd name="connsiteX2" fmla="*/ 3640975 w 3640975"/>
              <a:gd name="connsiteY2" fmla="*/ 4557713 h 4557713"/>
              <a:gd name="connsiteX3" fmla="*/ 0 w 3640975"/>
              <a:gd name="connsiteY3" fmla="*/ 4557713 h 4557713"/>
            </a:gdLst>
            <a:ahLst/>
            <a:cxnLst>
              <a:cxn ang="0">
                <a:pos x="connsiteX0" y="connsiteY0"/>
              </a:cxn>
              <a:cxn ang="0">
                <a:pos x="connsiteX1" y="connsiteY1"/>
              </a:cxn>
              <a:cxn ang="0">
                <a:pos x="connsiteX2" y="connsiteY2"/>
              </a:cxn>
              <a:cxn ang="0">
                <a:pos x="connsiteX3" y="connsiteY3"/>
              </a:cxn>
            </a:cxnLst>
            <a:rect l="l" t="t" r="r" b="b"/>
            <a:pathLst>
              <a:path w="3640975" h="4557713">
                <a:moveTo>
                  <a:pt x="0" y="0"/>
                </a:moveTo>
                <a:lnTo>
                  <a:pt x="3640975" y="0"/>
                </a:lnTo>
                <a:lnTo>
                  <a:pt x="3640975" y="4557713"/>
                </a:lnTo>
                <a:lnTo>
                  <a:pt x="0" y="4557713"/>
                </a:lnTo>
                <a:close/>
              </a:path>
            </a:pathLst>
          </a:custGeom>
          <a:solidFill>
            <a:schemeClr val="bg1">
              <a:lumMod val="85000"/>
            </a:schemeClr>
          </a:solidFill>
        </p:spPr>
        <p:txBody>
          <a:bodyPr wrap="square">
            <a:noAutofit/>
          </a:bodyPr>
          <a:lstStyle>
            <a:lvl1pPr marL="0" indent="0">
              <a:buNone/>
              <a:defRPr/>
            </a:lvl1pPr>
          </a:lstStyle>
          <a:p>
            <a:r>
              <a:rPr lang="en-US" dirty="0"/>
              <a:t>  </a:t>
            </a:r>
          </a:p>
        </p:txBody>
      </p:sp>
      <p:pic>
        <p:nvPicPr>
          <p:cNvPr id="9" name="Graphic 8">
            <a:extLst>
              <a:ext uri="{FF2B5EF4-FFF2-40B4-BE49-F238E27FC236}">
                <a16:creationId xmlns:a16="http://schemas.microsoft.com/office/drawing/2014/main" id="{2ED0818B-C0E3-3E43-9085-6CBE6ED05225}"/>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6075931" y="6245225"/>
            <a:ext cx="384190" cy="472850"/>
          </a:xfrm>
          <a:prstGeom prst="rect">
            <a:avLst/>
          </a:prstGeom>
        </p:spPr>
      </p:pic>
      <p:sp>
        <p:nvSpPr>
          <p:cNvPr id="11" name="Text Placeholder 12">
            <a:extLst>
              <a:ext uri="{FF2B5EF4-FFF2-40B4-BE49-F238E27FC236}">
                <a16:creationId xmlns:a16="http://schemas.microsoft.com/office/drawing/2014/main" id="{88B6F37E-35E0-8810-3F1D-92237B4A6362}"/>
              </a:ext>
            </a:extLst>
          </p:cNvPr>
          <p:cNvSpPr>
            <a:spLocks noGrp="1"/>
          </p:cNvSpPr>
          <p:nvPr>
            <p:ph type="body" sz="quarter" idx="12" hasCustomPrompt="1"/>
          </p:nvPr>
        </p:nvSpPr>
        <p:spPr>
          <a:xfrm>
            <a:off x="567073" y="1918044"/>
            <a:ext cx="5504687" cy="2630283"/>
          </a:xfrm>
        </p:spPr>
        <p:txBody>
          <a:bodyPr>
            <a:noAutofit/>
          </a:bodyPr>
          <a:lstStyle>
            <a:lvl1pPr marL="171450" indent="-171450">
              <a:lnSpc>
                <a:spcPct val="100000"/>
              </a:lnSpc>
              <a:spcBef>
                <a:spcPts val="0"/>
              </a:spcBef>
              <a:buFont typeface="Arial" panose="020B0604020202020204" pitchFamily="34" charset="0"/>
              <a:buChar char="•"/>
              <a:defRPr sz="1800" b="0" i="0">
                <a:solidFill>
                  <a:srgbClr val="22404D"/>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sp>
        <p:nvSpPr>
          <p:cNvPr id="6" name="Title 8">
            <a:extLst>
              <a:ext uri="{FF2B5EF4-FFF2-40B4-BE49-F238E27FC236}">
                <a16:creationId xmlns:a16="http://schemas.microsoft.com/office/drawing/2014/main" id="{768EE3E6-E0CA-07FE-35F3-E8797FEBF61B}"/>
              </a:ext>
            </a:extLst>
          </p:cNvPr>
          <p:cNvSpPr>
            <a:spLocks noGrp="1"/>
          </p:cNvSpPr>
          <p:nvPr>
            <p:ph type="title" hasCustomPrompt="1"/>
          </p:nvPr>
        </p:nvSpPr>
        <p:spPr>
          <a:xfrm>
            <a:off x="567073" y="667756"/>
            <a:ext cx="5504687" cy="719456"/>
          </a:xfrm>
          <a:ln>
            <a:noFill/>
          </a:ln>
        </p:spPr>
        <p:txBody>
          <a:bodyPr>
            <a:noAutofit/>
          </a:bodyPr>
          <a:lstStyle>
            <a:lvl1pPr>
              <a:lnSpc>
                <a:spcPct val="100000"/>
              </a:lnSpc>
              <a:defRPr sz="5000" b="1" i="0">
                <a:solidFill>
                  <a:srgbClr val="22404D"/>
                </a:solidFill>
                <a:latin typeface="Montserrat" pitchFamily="2" charset="77"/>
              </a:defRPr>
            </a:lvl1pPr>
          </a:lstStyle>
          <a:p>
            <a:r>
              <a:rPr lang="en-US" dirty="0"/>
              <a:t>Title</a:t>
            </a:r>
          </a:p>
        </p:txBody>
      </p:sp>
    </p:spTree>
    <p:extLst>
      <p:ext uri="{BB962C8B-B14F-4D97-AF65-F5344CB8AC3E}">
        <p14:creationId xmlns:p14="http://schemas.microsoft.com/office/powerpoint/2010/main" val="17268417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3_Custom Layout">
    <p:bg>
      <p:bgPr>
        <a:solidFill>
          <a:srgbClr val="28708B"/>
        </a:solidFill>
        <a:effectLst/>
      </p:bgPr>
    </p:bg>
    <p:spTree>
      <p:nvGrpSpPr>
        <p:cNvPr id="1" name=""/>
        <p:cNvGrpSpPr/>
        <p:nvPr/>
      </p:nvGrpSpPr>
      <p:grpSpPr>
        <a:xfrm>
          <a:off x="0" y="0"/>
          <a:ext cx="0" cy="0"/>
          <a:chOff x="0" y="0"/>
          <a:chExt cx="0" cy="0"/>
        </a:xfrm>
      </p:grpSpPr>
      <p:sp>
        <p:nvSpPr>
          <p:cNvPr id="5" name="Picture Placeholder 10">
            <a:extLst>
              <a:ext uri="{FF2B5EF4-FFF2-40B4-BE49-F238E27FC236}">
                <a16:creationId xmlns:a16="http://schemas.microsoft.com/office/drawing/2014/main" id="{D83350ED-FEDA-A84E-AC8A-3A419A4825E5}"/>
              </a:ext>
            </a:extLst>
          </p:cNvPr>
          <p:cNvSpPr>
            <a:spLocks noGrp="1"/>
          </p:cNvSpPr>
          <p:nvPr>
            <p:ph type="pic" sz="quarter" idx="13" hasCustomPrompt="1"/>
          </p:nvPr>
        </p:nvSpPr>
        <p:spPr>
          <a:xfrm>
            <a:off x="0" y="0"/>
            <a:ext cx="5504687" cy="6890677"/>
          </a:xfrm>
          <a:custGeom>
            <a:avLst/>
            <a:gdLst>
              <a:gd name="connsiteX0" fmla="*/ 0 w 3640975"/>
              <a:gd name="connsiteY0" fmla="*/ 0 h 4557713"/>
              <a:gd name="connsiteX1" fmla="*/ 3640975 w 3640975"/>
              <a:gd name="connsiteY1" fmla="*/ 0 h 4557713"/>
              <a:gd name="connsiteX2" fmla="*/ 3640975 w 3640975"/>
              <a:gd name="connsiteY2" fmla="*/ 4557713 h 4557713"/>
              <a:gd name="connsiteX3" fmla="*/ 0 w 3640975"/>
              <a:gd name="connsiteY3" fmla="*/ 4557713 h 4557713"/>
            </a:gdLst>
            <a:ahLst/>
            <a:cxnLst>
              <a:cxn ang="0">
                <a:pos x="connsiteX0" y="connsiteY0"/>
              </a:cxn>
              <a:cxn ang="0">
                <a:pos x="connsiteX1" y="connsiteY1"/>
              </a:cxn>
              <a:cxn ang="0">
                <a:pos x="connsiteX2" y="connsiteY2"/>
              </a:cxn>
              <a:cxn ang="0">
                <a:pos x="connsiteX3" y="connsiteY3"/>
              </a:cxn>
            </a:cxnLst>
            <a:rect l="l" t="t" r="r" b="b"/>
            <a:pathLst>
              <a:path w="3640975" h="4557713">
                <a:moveTo>
                  <a:pt x="0" y="0"/>
                </a:moveTo>
                <a:lnTo>
                  <a:pt x="3640975" y="0"/>
                </a:lnTo>
                <a:lnTo>
                  <a:pt x="3640975" y="4557713"/>
                </a:lnTo>
                <a:lnTo>
                  <a:pt x="0" y="4557713"/>
                </a:lnTo>
                <a:close/>
              </a:path>
            </a:pathLst>
          </a:custGeom>
          <a:solidFill>
            <a:schemeClr val="bg1">
              <a:lumMod val="85000"/>
            </a:schemeClr>
          </a:solidFill>
        </p:spPr>
        <p:txBody>
          <a:bodyPr wrap="square">
            <a:noAutofit/>
          </a:bodyPr>
          <a:lstStyle>
            <a:lvl1pPr marL="0" indent="0">
              <a:buNone/>
              <a:defRPr/>
            </a:lvl1pPr>
          </a:lstStyle>
          <a:p>
            <a:r>
              <a:rPr lang="en-US" dirty="0"/>
              <a:t>  </a:t>
            </a:r>
          </a:p>
        </p:txBody>
      </p:sp>
      <p:pic>
        <p:nvPicPr>
          <p:cNvPr id="10" name="Graphic 9">
            <a:extLst>
              <a:ext uri="{FF2B5EF4-FFF2-40B4-BE49-F238E27FC236}">
                <a16:creationId xmlns:a16="http://schemas.microsoft.com/office/drawing/2014/main" id="{E7086FF0-08F7-5842-9917-74B2C0E8BC54}"/>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621129" y="6248913"/>
            <a:ext cx="374870" cy="461377"/>
          </a:xfrm>
          <a:prstGeom prst="rect">
            <a:avLst/>
          </a:prstGeom>
        </p:spPr>
      </p:pic>
      <p:sp>
        <p:nvSpPr>
          <p:cNvPr id="11" name="Text Placeholder 12">
            <a:extLst>
              <a:ext uri="{FF2B5EF4-FFF2-40B4-BE49-F238E27FC236}">
                <a16:creationId xmlns:a16="http://schemas.microsoft.com/office/drawing/2014/main" id="{8B22BC52-3518-70E8-32AD-DB4AA1CFE1C7}"/>
              </a:ext>
            </a:extLst>
          </p:cNvPr>
          <p:cNvSpPr>
            <a:spLocks noGrp="1"/>
          </p:cNvSpPr>
          <p:nvPr>
            <p:ph type="body" sz="quarter" idx="12" hasCustomPrompt="1"/>
          </p:nvPr>
        </p:nvSpPr>
        <p:spPr>
          <a:xfrm>
            <a:off x="6096000" y="1918044"/>
            <a:ext cx="5504687" cy="2630283"/>
          </a:xfrm>
        </p:spPr>
        <p:txBody>
          <a:bodyPr>
            <a:noAutofit/>
          </a:bodyPr>
          <a:lstStyle>
            <a:lvl1pPr marL="171450" indent="-171450">
              <a:lnSpc>
                <a:spcPct val="100000"/>
              </a:lnSpc>
              <a:spcBef>
                <a:spcPts val="0"/>
              </a:spcBef>
              <a:buFont typeface="Arial" panose="020B0604020202020204" pitchFamily="34" charset="0"/>
              <a:buChar char="•"/>
              <a:defRPr sz="1800" b="0" i="0">
                <a:solidFill>
                  <a:schemeClr val="bg1"/>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sp>
        <p:nvSpPr>
          <p:cNvPr id="7" name="Title 8">
            <a:extLst>
              <a:ext uri="{FF2B5EF4-FFF2-40B4-BE49-F238E27FC236}">
                <a16:creationId xmlns:a16="http://schemas.microsoft.com/office/drawing/2014/main" id="{39BA2CBB-3015-C37C-E8D2-D55554E9218C}"/>
              </a:ext>
            </a:extLst>
          </p:cNvPr>
          <p:cNvSpPr>
            <a:spLocks noGrp="1"/>
          </p:cNvSpPr>
          <p:nvPr>
            <p:ph type="title" hasCustomPrompt="1"/>
          </p:nvPr>
        </p:nvSpPr>
        <p:spPr>
          <a:xfrm>
            <a:off x="6096000" y="667756"/>
            <a:ext cx="5504687" cy="719456"/>
          </a:xfrm>
          <a:ln>
            <a:noFill/>
          </a:ln>
        </p:spPr>
        <p:txBody>
          <a:bodyPr>
            <a:noAutofit/>
          </a:bodyPr>
          <a:lstStyle>
            <a:lvl1pPr>
              <a:lnSpc>
                <a:spcPct val="100000"/>
              </a:lnSpc>
              <a:defRPr sz="5000" b="1" i="0">
                <a:solidFill>
                  <a:schemeClr val="bg1"/>
                </a:solidFill>
                <a:latin typeface="Montserrat" pitchFamily="2" charset="77"/>
              </a:defRPr>
            </a:lvl1pPr>
          </a:lstStyle>
          <a:p>
            <a:r>
              <a:rPr lang="en-US" dirty="0"/>
              <a:t>Title</a:t>
            </a:r>
          </a:p>
        </p:txBody>
      </p:sp>
    </p:spTree>
    <p:extLst>
      <p:ext uri="{BB962C8B-B14F-4D97-AF65-F5344CB8AC3E}">
        <p14:creationId xmlns:p14="http://schemas.microsoft.com/office/powerpoint/2010/main" val="27712728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4_Custom Layout">
    <p:bg>
      <p:bgPr>
        <a:solidFill>
          <a:srgbClr val="28708B"/>
        </a:solidFill>
        <a:effectLst/>
      </p:bgPr>
    </p:bg>
    <p:spTree>
      <p:nvGrpSpPr>
        <p:cNvPr id="1" name=""/>
        <p:cNvGrpSpPr/>
        <p:nvPr/>
      </p:nvGrpSpPr>
      <p:grpSpPr>
        <a:xfrm>
          <a:off x="0" y="0"/>
          <a:ext cx="0" cy="0"/>
          <a:chOff x="0" y="0"/>
          <a:chExt cx="0" cy="0"/>
        </a:xfrm>
      </p:grpSpPr>
      <p:sp>
        <p:nvSpPr>
          <p:cNvPr id="5" name="Picture Placeholder 10">
            <a:extLst>
              <a:ext uri="{FF2B5EF4-FFF2-40B4-BE49-F238E27FC236}">
                <a16:creationId xmlns:a16="http://schemas.microsoft.com/office/drawing/2014/main" id="{D83350ED-FEDA-A84E-AC8A-3A419A4825E5}"/>
              </a:ext>
            </a:extLst>
          </p:cNvPr>
          <p:cNvSpPr>
            <a:spLocks noGrp="1"/>
          </p:cNvSpPr>
          <p:nvPr>
            <p:ph type="pic" sz="quarter" idx="13" hasCustomPrompt="1"/>
          </p:nvPr>
        </p:nvSpPr>
        <p:spPr>
          <a:xfrm>
            <a:off x="6687313" y="-16339"/>
            <a:ext cx="5504687" cy="6890677"/>
          </a:xfrm>
          <a:custGeom>
            <a:avLst/>
            <a:gdLst>
              <a:gd name="connsiteX0" fmla="*/ 0 w 3640975"/>
              <a:gd name="connsiteY0" fmla="*/ 0 h 4557713"/>
              <a:gd name="connsiteX1" fmla="*/ 3640975 w 3640975"/>
              <a:gd name="connsiteY1" fmla="*/ 0 h 4557713"/>
              <a:gd name="connsiteX2" fmla="*/ 3640975 w 3640975"/>
              <a:gd name="connsiteY2" fmla="*/ 4557713 h 4557713"/>
              <a:gd name="connsiteX3" fmla="*/ 0 w 3640975"/>
              <a:gd name="connsiteY3" fmla="*/ 4557713 h 4557713"/>
            </a:gdLst>
            <a:ahLst/>
            <a:cxnLst>
              <a:cxn ang="0">
                <a:pos x="connsiteX0" y="connsiteY0"/>
              </a:cxn>
              <a:cxn ang="0">
                <a:pos x="connsiteX1" y="connsiteY1"/>
              </a:cxn>
              <a:cxn ang="0">
                <a:pos x="connsiteX2" y="connsiteY2"/>
              </a:cxn>
              <a:cxn ang="0">
                <a:pos x="connsiteX3" y="connsiteY3"/>
              </a:cxn>
            </a:cxnLst>
            <a:rect l="l" t="t" r="r" b="b"/>
            <a:pathLst>
              <a:path w="3640975" h="4557713">
                <a:moveTo>
                  <a:pt x="0" y="0"/>
                </a:moveTo>
                <a:lnTo>
                  <a:pt x="3640975" y="0"/>
                </a:lnTo>
                <a:lnTo>
                  <a:pt x="3640975" y="4557713"/>
                </a:lnTo>
                <a:lnTo>
                  <a:pt x="0" y="4557713"/>
                </a:lnTo>
                <a:close/>
              </a:path>
            </a:pathLst>
          </a:custGeom>
          <a:solidFill>
            <a:schemeClr val="bg1">
              <a:lumMod val="85000"/>
            </a:schemeClr>
          </a:solidFill>
        </p:spPr>
        <p:txBody>
          <a:bodyPr wrap="square">
            <a:noAutofit/>
          </a:bodyPr>
          <a:lstStyle>
            <a:lvl1pPr marL="0" indent="0">
              <a:buNone/>
              <a:defRPr/>
            </a:lvl1pPr>
          </a:lstStyle>
          <a:p>
            <a:r>
              <a:rPr lang="en-US" dirty="0"/>
              <a:t>  </a:t>
            </a:r>
          </a:p>
        </p:txBody>
      </p:sp>
      <p:sp>
        <p:nvSpPr>
          <p:cNvPr id="11" name="Text Placeholder 12">
            <a:extLst>
              <a:ext uri="{FF2B5EF4-FFF2-40B4-BE49-F238E27FC236}">
                <a16:creationId xmlns:a16="http://schemas.microsoft.com/office/drawing/2014/main" id="{36D90E75-0AF9-24B6-624B-56257C744892}"/>
              </a:ext>
            </a:extLst>
          </p:cNvPr>
          <p:cNvSpPr>
            <a:spLocks noGrp="1"/>
          </p:cNvSpPr>
          <p:nvPr>
            <p:ph type="body" sz="quarter" idx="12" hasCustomPrompt="1"/>
          </p:nvPr>
        </p:nvSpPr>
        <p:spPr>
          <a:xfrm>
            <a:off x="567073" y="1918044"/>
            <a:ext cx="5504687" cy="2630283"/>
          </a:xfrm>
        </p:spPr>
        <p:txBody>
          <a:bodyPr>
            <a:noAutofit/>
          </a:bodyPr>
          <a:lstStyle>
            <a:lvl1pPr marL="171450" indent="-171450">
              <a:lnSpc>
                <a:spcPct val="100000"/>
              </a:lnSpc>
              <a:spcBef>
                <a:spcPts val="0"/>
              </a:spcBef>
              <a:buFont typeface="Arial" panose="020B0604020202020204" pitchFamily="34" charset="0"/>
              <a:buChar char="•"/>
              <a:defRPr sz="1800" b="0" i="0">
                <a:solidFill>
                  <a:schemeClr val="bg1"/>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sp>
        <p:nvSpPr>
          <p:cNvPr id="6" name="Title 8">
            <a:extLst>
              <a:ext uri="{FF2B5EF4-FFF2-40B4-BE49-F238E27FC236}">
                <a16:creationId xmlns:a16="http://schemas.microsoft.com/office/drawing/2014/main" id="{FD192B4A-1ABB-5166-B8F2-F13FD3F0A650}"/>
              </a:ext>
            </a:extLst>
          </p:cNvPr>
          <p:cNvSpPr>
            <a:spLocks noGrp="1"/>
          </p:cNvSpPr>
          <p:nvPr>
            <p:ph type="title" hasCustomPrompt="1"/>
          </p:nvPr>
        </p:nvSpPr>
        <p:spPr>
          <a:xfrm>
            <a:off x="567073" y="667756"/>
            <a:ext cx="5504687" cy="719456"/>
          </a:xfrm>
          <a:ln>
            <a:noFill/>
          </a:ln>
        </p:spPr>
        <p:txBody>
          <a:bodyPr>
            <a:noAutofit/>
          </a:bodyPr>
          <a:lstStyle>
            <a:lvl1pPr>
              <a:lnSpc>
                <a:spcPct val="100000"/>
              </a:lnSpc>
              <a:defRPr sz="5000" b="1" i="0">
                <a:solidFill>
                  <a:schemeClr val="bg1"/>
                </a:solidFill>
                <a:latin typeface="Montserrat" pitchFamily="2" charset="77"/>
              </a:defRPr>
            </a:lvl1pPr>
          </a:lstStyle>
          <a:p>
            <a:r>
              <a:rPr lang="en-US" dirty="0"/>
              <a:t>Title</a:t>
            </a:r>
          </a:p>
        </p:txBody>
      </p:sp>
      <p:pic>
        <p:nvPicPr>
          <p:cNvPr id="7" name="Graphic 6">
            <a:extLst>
              <a:ext uri="{FF2B5EF4-FFF2-40B4-BE49-F238E27FC236}">
                <a16:creationId xmlns:a16="http://schemas.microsoft.com/office/drawing/2014/main" id="{1F1EE5AB-600B-2F52-21C2-E568D0B107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6080938" y="6248913"/>
            <a:ext cx="374870" cy="461377"/>
          </a:xfrm>
          <a:prstGeom prst="rect">
            <a:avLst/>
          </a:prstGeom>
        </p:spPr>
      </p:pic>
    </p:spTree>
    <p:extLst>
      <p:ext uri="{BB962C8B-B14F-4D97-AF65-F5344CB8AC3E}">
        <p14:creationId xmlns:p14="http://schemas.microsoft.com/office/powerpoint/2010/main" val="29291816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8_Custom Layout">
    <p:bg>
      <p:bgPr>
        <a:solidFill>
          <a:srgbClr val="008B9C"/>
        </a:solidFill>
        <a:effectLst/>
      </p:bgPr>
    </p:bg>
    <p:spTree>
      <p:nvGrpSpPr>
        <p:cNvPr id="1" name=""/>
        <p:cNvGrpSpPr/>
        <p:nvPr/>
      </p:nvGrpSpPr>
      <p:grpSpPr>
        <a:xfrm>
          <a:off x="0" y="0"/>
          <a:ext cx="0" cy="0"/>
          <a:chOff x="0" y="0"/>
          <a:chExt cx="0" cy="0"/>
        </a:xfrm>
      </p:grpSpPr>
      <p:sp>
        <p:nvSpPr>
          <p:cNvPr id="5" name="Picture Placeholder 10">
            <a:extLst>
              <a:ext uri="{FF2B5EF4-FFF2-40B4-BE49-F238E27FC236}">
                <a16:creationId xmlns:a16="http://schemas.microsoft.com/office/drawing/2014/main" id="{D0070CEE-FCBD-5447-845A-0BCE98D5B5DD}"/>
              </a:ext>
            </a:extLst>
          </p:cNvPr>
          <p:cNvSpPr>
            <a:spLocks noGrp="1"/>
          </p:cNvSpPr>
          <p:nvPr>
            <p:ph type="pic" sz="quarter" idx="13" hasCustomPrompt="1"/>
          </p:nvPr>
        </p:nvSpPr>
        <p:spPr>
          <a:xfrm>
            <a:off x="0" y="0"/>
            <a:ext cx="5504687" cy="6890677"/>
          </a:xfrm>
          <a:custGeom>
            <a:avLst/>
            <a:gdLst>
              <a:gd name="connsiteX0" fmla="*/ 0 w 3640975"/>
              <a:gd name="connsiteY0" fmla="*/ 0 h 4557713"/>
              <a:gd name="connsiteX1" fmla="*/ 3640975 w 3640975"/>
              <a:gd name="connsiteY1" fmla="*/ 0 h 4557713"/>
              <a:gd name="connsiteX2" fmla="*/ 3640975 w 3640975"/>
              <a:gd name="connsiteY2" fmla="*/ 4557713 h 4557713"/>
              <a:gd name="connsiteX3" fmla="*/ 0 w 3640975"/>
              <a:gd name="connsiteY3" fmla="*/ 4557713 h 4557713"/>
            </a:gdLst>
            <a:ahLst/>
            <a:cxnLst>
              <a:cxn ang="0">
                <a:pos x="connsiteX0" y="connsiteY0"/>
              </a:cxn>
              <a:cxn ang="0">
                <a:pos x="connsiteX1" y="connsiteY1"/>
              </a:cxn>
              <a:cxn ang="0">
                <a:pos x="connsiteX2" y="connsiteY2"/>
              </a:cxn>
              <a:cxn ang="0">
                <a:pos x="connsiteX3" y="connsiteY3"/>
              </a:cxn>
            </a:cxnLst>
            <a:rect l="l" t="t" r="r" b="b"/>
            <a:pathLst>
              <a:path w="3640975" h="4557713">
                <a:moveTo>
                  <a:pt x="0" y="0"/>
                </a:moveTo>
                <a:lnTo>
                  <a:pt x="3640975" y="0"/>
                </a:lnTo>
                <a:lnTo>
                  <a:pt x="3640975" y="4557713"/>
                </a:lnTo>
                <a:lnTo>
                  <a:pt x="0" y="4557713"/>
                </a:lnTo>
                <a:close/>
              </a:path>
            </a:pathLst>
          </a:custGeom>
          <a:solidFill>
            <a:schemeClr val="bg1">
              <a:lumMod val="85000"/>
            </a:schemeClr>
          </a:solidFill>
        </p:spPr>
        <p:txBody>
          <a:bodyPr wrap="square">
            <a:noAutofit/>
          </a:bodyPr>
          <a:lstStyle>
            <a:lvl1pPr marL="0" indent="0">
              <a:buNone/>
              <a:defRPr/>
            </a:lvl1pPr>
          </a:lstStyle>
          <a:p>
            <a:r>
              <a:rPr lang="en-US" dirty="0"/>
              <a:t>  </a:t>
            </a:r>
          </a:p>
        </p:txBody>
      </p:sp>
      <p:pic>
        <p:nvPicPr>
          <p:cNvPr id="9" name="Graphic 8">
            <a:extLst>
              <a:ext uri="{FF2B5EF4-FFF2-40B4-BE49-F238E27FC236}">
                <a16:creationId xmlns:a16="http://schemas.microsoft.com/office/drawing/2014/main" id="{A734D38A-EAE0-BA42-A326-FAB56B5347E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621129" y="6248913"/>
            <a:ext cx="374870" cy="461377"/>
          </a:xfrm>
          <a:prstGeom prst="rect">
            <a:avLst/>
          </a:prstGeom>
        </p:spPr>
      </p:pic>
      <p:sp>
        <p:nvSpPr>
          <p:cNvPr id="11" name="Text Placeholder 12">
            <a:extLst>
              <a:ext uri="{FF2B5EF4-FFF2-40B4-BE49-F238E27FC236}">
                <a16:creationId xmlns:a16="http://schemas.microsoft.com/office/drawing/2014/main" id="{9E8A499D-4F6C-AEB3-986F-79D0780DCB21}"/>
              </a:ext>
            </a:extLst>
          </p:cNvPr>
          <p:cNvSpPr>
            <a:spLocks noGrp="1"/>
          </p:cNvSpPr>
          <p:nvPr>
            <p:ph type="body" sz="quarter" idx="12" hasCustomPrompt="1"/>
          </p:nvPr>
        </p:nvSpPr>
        <p:spPr>
          <a:xfrm>
            <a:off x="6096000" y="1918044"/>
            <a:ext cx="5504687" cy="2630283"/>
          </a:xfrm>
        </p:spPr>
        <p:txBody>
          <a:bodyPr>
            <a:noAutofit/>
          </a:bodyPr>
          <a:lstStyle>
            <a:lvl1pPr marL="171450" indent="-171450">
              <a:lnSpc>
                <a:spcPct val="100000"/>
              </a:lnSpc>
              <a:spcBef>
                <a:spcPts val="0"/>
              </a:spcBef>
              <a:buFont typeface="Arial" panose="020B0604020202020204" pitchFamily="34" charset="0"/>
              <a:buChar char="•"/>
              <a:defRPr sz="1800" b="0" i="0">
                <a:solidFill>
                  <a:schemeClr val="bg1"/>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sp>
        <p:nvSpPr>
          <p:cNvPr id="7" name="Title 8">
            <a:extLst>
              <a:ext uri="{FF2B5EF4-FFF2-40B4-BE49-F238E27FC236}">
                <a16:creationId xmlns:a16="http://schemas.microsoft.com/office/drawing/2014/main" id="{7966AF4A-EFF2-A26A-22EF-6C7F49AE8979}"/>
              </a:ext>
            </a:extLst>
          </p:cNvPr>
          <p:cNvSpPr>
            <a:spLocks noGrp="1"/>
          </p:cNvSpPr>
          <p:nvPr>
            <p:ph type="title" hasCustomPrompt="1"/>
          </p:nvPr>
        </p:nvSpPr>
        <p:spPr>
          <a:xfrm>
            <a:off x="6096000" y="667756"/>
            <a:ext cx="5504687" cy="719456"/>
          </a:xfrm>
          <a:ln>
            <a:noFill/>
          </a:ln>
        </p:spPr>
        <p:txBody>
          <a:bodyPr>
            <a:noAutofit/>
          </a:bodyPr>
          <a:lstStyle>
            <a:lvl1pPr>
              <a:lnSpc>
                <a:spcPct val="100000"/>
              </a:lnSpc>
              <a:defRPr sz="5000" b="1" i="0">
                <a:solidFill>
                  <a:schemeClr val="bg1"/>
                </a:solidFill>
                <a:latin typeface="Montserrat" pitchFamily="2" charset="77"/>
              </a:defRPr>
            </a:lvl1pPr>
          </a:lstStyle>
          <a:p>
            <a:r>
              <a:rPr lang="en-US" dirty="0"/>
              <a:t>Title</a:t>
            </a:r>
          </a:p>
        </p:txBody>
      </p:sp>
    </p:spTree>
    <p:extLst>
      <p:ext uri="{BB962C8B-B14F-4D97-AF65-F5344CB8AC3E}">
        <p14:creationId xmlns:p14="http://schemas.microsoft.com/office/powerpoint/2010/main" val="33794574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1_Custom Layout">
    <p:bg>
      <p:bgPr>
        <a:solidFill>
          <a:srgbClr val="008B9C"/>
        </a:solidFill>
        <a:effectLst/>
      </p:bgPr>
    </p:bg>
    <p:spTree>
      <p:nvGrpSpPr>
        <p:cNvPr id="1" name=""/>
        <p:cNvGrpSpPr/>
        <p:nvPr/>
      </p:nvGrpSpPr>
      <p:grpSpPr>
        <a:xfrm>
          <a:off x="0" y="0"/>
          <a:ext cx="0" cy="0"/>
          <a:chOff x="0" y="0"/>
          <a:chExt cx="0" cy="0"/>
        </a:xfrm>
      </p:grpSpPr>
      <p:sp>
        <p:nvSpPr>
          <p:cNvPr id="5" name="Picture Placeholder 10">
            <a:extLst>
              <a:ext uri="{FF2B5EF4-FFF2-40B4-BE49-F238E27FC236}">
                <a16:creationId xmlns:a16="http://schemas.microsoft.com/office/drawing/2014/main" id="{D0070CEE-FCBD-5447-845A-0BCE98D5B5DD}"/>
              </a:ext>
            </a:extLst>
          </p:cNvPr>
          <p:cNvSpPr>
            <a:spLocks noGrp="1"/>
          </p:cNvSpPr>
          <p:nvPr>
            <p:ph type="pic" sz="quarter" idx="13" hasCustomPrompt="1"/>
          </p:nvPr>
        </p:nvSpPr>
        <p:spPr>
          <a:xfrm>
            <a:off x="6687313" y="0"/>
            <a:ext cx="5504687" cy="6890677"/>
          </a:xfrm>
          <a:custGeom>
            <a:avLst/>
            <a:gdLst>
              <a:gd name="connsiteX0" fmla="*/ 0 w 3640975"/>
              <a:gd name="connsiteY0" fmla="*/ 0 h 4557713"/>
              <a:gd name="connsiteX1" fmla="*/ 3640975 w 3640975"/>
              <a:gd name="connsiteY1" fmla="*/ 0 h 4557713"/>
              <a:gd name="connsiteX2" fmla="*/ 3640975 w 3640975"/>
              <a:gd name="connsiteY2" fmla="*/ 4557713 h 4557713"/>
              <a:gd name="connsiteX3" fmla="*/ 0 w 3640975"/>
              <a:gd name="connsiteY3" fmla="*/ 4557713 h 4557713"/>
            </a:gdLst>
            <a:ahLst/>
            <a:cxnLst>
              <a:cxn ang="0">
                <a:pos x="connsiteX0" y="connsiteY0"/>
              </a:cxn>
              <a:cxn ang="0">
                <a:pos x="connsiteX1" y="connsiteY1"/>
              </a:cxn>
              <a:cxn ang="0">
                <a:pos x="connsiteX2" y="connsiteY2"/>
              </a:cxn>
              <a:cxn ang="0">
                <a:pos x="connsiteX3" y="connsiteY3"/>
              </a:cxn>
            </a:cxnLst>
            <a:rect l="l" t="t" r="r" b="b"/>
            <a:pathLst>
              <a:path w="3640975" h="4557713">
                <a:moveTo>
                  <a:pt x="0" y="0"/>
                </a:moveTo>
                <a:lnTo>
                  <a:pt x="3640975" y="0"/>
                </a:lnTo>
                <a:lnTo>
                  <a:pt x="3640975" y="4557713"/>
                </a:lnTo>
                <a:lnTo>
                  <a:pt x="0" y="4557713"/>
                </a:lnTo>
                <a:close/>
              </a:path>
            </a:pathLst>
          </a:custGeom>
          <a:solidFill>
            <a:schemeClr val="bg1">
              <a:lumMod val="85000"/>
            </a:schemeClr>
          </a:solidFill>
        </p:spPr>
        <p:txBody>
          <a:bodyPr wrap="square">
            <a:noAutofit/>
          </a:bodyPr>
          <a:lstStyle>
            <a:lvl1pPr marL="0" indent="0">
              <a:buNone/>
              <a:defRPr/>
            </a:lvl1pPr>
          </a:lstStyle>
          <a:p>
            <a:r>
              <a:rPr lang="en-US" dirty="0"/>
              <a:t>  </a:t>
            </a:r>
          </a:p>
        </p:txBody>
      </p:sp>
      <p:sp>
        <p:nvSpPr>
          <p:cNvPr id="11" name="Text Placeholder 12">
            <a:extLst>
              <a:ext uri="{FF2B5EF4-FFF2-40B4-BE49-F238E27FC236}">
                <a16:creationId xmlns:a16="http://schemas.microsoft.com/office/drawing/2014/main" id="{F06AF4E3-B8F1-07D1-168D-3153AA41F05C}"/>
              </a:ext>
            </a:extLst>
          </p:cNvPr>
          <p:cNvSpPr>
            <a:spLocks noGrp="1"/>
          </p:cNvSpPr>
          <p:nvPr>
            <p:ph type="body" sz="quarter" idx="12" hasCustomPrompt="1"/>
          </p:nvPr>
        </p:nvSpPr>
        <p:spPr>
          <a:xfrm>
            <a:off x="567073" y="1918044"/>
            <a:ext cx="5504687" cy="2630283"/>
          </a:xfrm>
        </p:spPr>
        <p:txBody>
          <a:bodyPr>
            <a:noAutofit/>
          </a:bodyPr>
          <a:lstStyle>
            <a:lvl1pPr marL="171450" indent="-171450">
              <a:lnSpc>
                <a:spcPct val="100000"/>
              </a:lnSpc>
              <a:spcBef>
                <a:spcPts val="0"/>
              </a:spcBef>
              <a:buFont typeface="Arial" panose="020B0604020202020204" pitchFamily="34" charset="0"/>
              <a:buChar char="•"/>
              <a:defRPr sz="1800" b="0" i="0">
                <a:solidFill>
                  <a:schemeClr val="bg1"/>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sp>
        <p:nvSpPr>
          <p:cNvPr id="6" name="Title 8">
            <a:extLst>
              <a:ext uri="{FF2B5EF4-FFF2-40B4-BE49-F238E27FC236}">
                <a16:creationId xmlns:a16="http://schemas.microsoft.com/office/drawing/2014/main" id="{36CE66C1-D76A-182B-8BFD-FD5731E1D3DD}"/>
              </a:ext>
            </a:extLst>
          </p:cNvPr>
          <p:cNvSpPr>
            <a:spLocks noGrp="1"/>
          </p:cNvSpPr>
          <p:nvPr>
            <p:ph type="title" hasCustomPrompt="1"/>
          </p:nvPr>
        </p:nvSpPr>
        <p:spPr>
          <a:xfrm>
            <a:off x="567073" y="667756"/>
            <a:ext cx="5504687" cy="719456"/>
          </a:xfrm>
          <a:ln>
            <a:noFill/>
          </a:ln>
        </p:spPr>
        <p:txBody>
          <a:bodyPr>
            <a:noAutofit/>
          </a:bodyPr>
          <a:lstStyle>
            <a:lvl1pPr>
              <a:lnSpc>
                <a:spcPct val="100000"/>
              </a:lnSpc>
              <a:defRPr sz="5000" b="1" i="0">
                <a:solidFill>
                  <a:schemeClr val="bg1"/>
                </a:solidFill>
                <a:latin typeface="Montserrat" pitchFamily="2" charset="77"/>
              </a:defRPr>
            </a:lvl1pPr>
          </a:lstStyle>
          <a:p>
            <a:r>
              <a:rPr lang="en-US" dirty="0"/>
              <a:t>Title</a:t>
            </a:r>
          </a:p>
        </p:txBody>
      </p:sp>
      <p:pic>
        <p:nvPicPr>
          <p:cNvPr id="8" name="Graphic 7">
            <a:extLst>
              <a:ext uri="{FF2B5EF4-FFF2-40B4-BE49-F238E27FC236}">
                <a16:creationId xmlns:a16="http://schemas.microsoft.com/office/drawing/2014/main" id="{9A770CBC-1DC8-6171-B94B-2884CBA23E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6080938" y="6248913"/>
            <a:ext cx="374870" cy="461377"/>
          </a:xfrm>
          <a:prstGeom prst="rect">
            <a:avLst/>
          </a:prstGeom>
        </p:spPr>
      </p:pic>
    </p:spTree>
    <p:extLst>
      <p:ext uri="{BB962C8B-B14F-4D97-AF65-F5344CB8AC3E}">
        <p14:creationId xmlns:p14="http://schemas.microsoft.com/office/powerpoint/2010/main" val="34488679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0_Custom Layout">
    <p:bg>
      <p:bgPr>
        <a:solidFill>
          <a:srgbClr val="99D9DF"/>
        </a:solidFill>
        <a:effectLst/>
      </p:bgPr>
    </p:bg>
    <p:spTree>
      <p:nvGrpSpPr>
        <p:cNvPr id="1" name=""/>
        <p:cNvGrpSpPr/>
        <p:nvPr/>
      </p:nvGrpSpPr>
      <p:grpSpPr>
        <a:xfrm>
          <a:off x="0" y="0"/>
          <a:ext cx="0" cy="0"/>
          <a:chOff x="0" y="0"/>
          <a:chExt cx="0" cy="0"/>
        </a:xfrm>
      </p:grpSpPr>
      <p:sp>
        <p:nvSpPr>
          <p:cNvPr id="5" name="Picture Placeholder 10">
            <a:extLst>
              <a:ext uri="{FF2B5EF4-FFF2-40B4-BE49-F238E27FC236}">
                <a16:creationId xmlns:a16="http://schemas.microsoft.com/office/drawing/2014/main" id="{2BC03A3B-773D-7944-98CF-83F368E9D129}"/>
              </a:ext>
            </a:extLst>
          </p:cNvPr>
          <p:cNvSpPr>
            <a:spLocks noGrp="1"/>
          </p:cNvSpPr>
          <p:nvPr>
            <p:ph type="pic" sz="quarter" idx="13" hasCustomPrompt="1"/>
          </p:nvPr>
        </p:nvSpPr>
        <p:spPr>
          <a:xfrm>
            <a:off x="0" y="0"/>
            <a:ext cx="5504687" cy="6890677"/>
          </a:xfrm>
          <a:custGeom>
            <a:avLst/>
            <a:gdLst>
              <a:gd name="connsiteX0" fmla="*/ 0 w 3640975"/>
              <a:gd name="connsiteY0" fmla="*/ 0 h 4557713"/>
              <a:gd name="connsiteX1" fmla="*/ 3640975 w 3640975"/>
              <a:gd name="connsiteY1" fmla="*/ 0 h 4557713"/>
              <a:gd name="connsiteX2" fmla="*/ 3640975 w 3640975"/>
              <a:gd name="connsiteY2" fmla="*/ 4557713 h 4557713"/>
              <a:gd name="connsiteX3" fmla="*/ 0 w 3640975"/>
              <a:gd name="connsiteY3" fmla="*/ 4557713 h 4557713"/>
            </a:gdLst>
            <a:ahLst/>
            <a:cxnLst>
              <a:cxn ang="0">
                <a:pos x="connsiteX0" y="connsiteY0"/>
              </a:cxn>
              <a:cxn ang="0">
                <a:pos x="connsiteX1" y="connsiteY1"/>
              </a:cxn>
              <a:cxn ang="0">
                <a:pos x="connsiteX2" y="connsiteY2"/>
              </a:cxn>
              <a:cxn ang="0">
                <a:pos x="connsiteX3" y="connsiteY3"/>
              </a:cxn>
            </a:cxnLst>
            <a:rect l="l" t="t" r="r" b="b"/>
            <a:pathLst>
              <a:path w="3640975" h="4557713">
                <a:moveTo>
                  <a:pt x="0" y="0"/>
                </a:moveTo>
                <a:lnTo>
                  <a:pt x="3640975" y="0"/>
                </a:lnTo>
                <a:lnTo>
                  <a:pt x="3640975" y="4557713"/>
                </a:lnTo>
                <a:lnTo>
                  <a:pt x="0" y="4557713"/>
                </a:lnTo>
                <a:close/>
              </a:path>
            </a:pathLst>
          </a:custGeom>
          <a:solidFill>
            <a:schemeClr val="bg1">
              <a:lumMod val="85000"/>
            </a:schemeClr>
          </a:solidFill>
        </p:spPr>
        <p:txBody>
          <a:bodyPr wrap="square">
            <a:noAutofit/>
          </a:bodyPr>
          <a:lstStyle>
            <a:lvl1pPr marL="0" indent="0">
              <a:buNone/>
              <a:defRPr/>
            </a:lvl1pPr>
          </a:lstStyle>
          <a:p>
            <a:r>
              <a:rPr lang="en-US" dirty="0"/>
              <a:t>  </a:t>
            </a:r>
          </a:p>
        </p:txBody>
      </p:sp>
      <p:pic>
        <p:nvPicPr>
          <p:cNvPr id="8" name="Graphic 7">
            <a:extLst>
              <a:ext uri="{FF2B5EF4-FFF2-40B4-BE49-F238E27FC236}">
                <a16:creationId xmlns:a16="http://schemas.microsoft.com/office/drawing/2014/main" id="{1BFBFA4D-C84B-E445-8D45-DA568C72531E}"/>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614779" y="6230227"/>
            <a:ext cx="395211" cy="486414"/>
          </a:xfrm>
          <a:prstGeom prst="rect">
            <a:avLst/>
          </a:prstGeom>
        </p:spPr>
      </p:pic>
      <p:sp>
        <p:nvSpPr>
          <p:cNvPr id="11" name="Text Placeholder 12">
            <a:extLst>
              <a:ext uri="{FF2B5EF4-FFF2-40B4-BE49-F238E27FC236}">
                <a16:creationId xmlns:a16="http://schemas.microsoft.com/office/drawing/2014/main" id="{73F78AF7-865C-2CDB-9008-4BA422783377}"/>
              </a:ext>
            </a:extLst>
          </p:cNvPr>
          <p:cNvSpPr>
            <a:spLocks noGrp="1"/>
          </p:cNvSpPr>
          <p:nvPr>
            <p:ph type="body" sz="quarter" idx="12" hasCustomPrompt="1"/>
          </p:nvPr>
        </p:nvSpPr>
        <p:spPr>
          <a:xfrm>
            <a:off x="6096000" y="1918044"/>
            <a:ext cx="5504687" cy="2630283"/>
          </a:xfrm>
        </p:spPr>
        <p:txBody>
          <a:bodyPr>
            <a:noAutofit/>
          </a:bodyPr>
          <a:lstStyle>
            <a:lvl1pPr marL="171450" indent="-171450">
              <a:lnSpc>
                <a:spcPct val="100000"/>
              </a:lnSpc>
              <a:spcBef>
                <a:spcPts val="0"/>
              </a:spcBef>
              <a:buFont typeface="Arial" panose="020B0604020202020204" pitchFamily="34" charset="0"/>
              <a:buChar char="•"/>
              <a:defRPr sz="1800" b="0" i="0">
                <a:solidFill>
                  <a:srgbClr val="22404D"/>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sp>
        <p:nvSpPr>
          <p:cNvPr id="7" name="Title 8">
            <a:extLst>
              <a:ext uri="{FF2B5EF4-FFF2-40B4-BE49-F238E27FC236}">
                <a16:creationId xmlns:a16="http://schemas.microsoft.com/office/drawing/2014/main" id="{4715DBA8-9F9C-BBE2-069C-A997D58744C8}"/>
              </a:ext>
            </a:extLst>
          </p:cNvPr>
          <p:cNvSpPr>
            <a:spLocks noGrp="1"/>
          </p:cNvSpPr>
          <p:nvPr>
            <p:ph type="title" hasCustomPrompt="1"/>
          </p:nvPr>
        </p:nvSpPr>
        <p:spPr>
          <a:xfrm>
            <a:off x="6096000" y="667756"/>
            <a:ext cx="5504687" cy="719456"/>
          </a:xfrm>
          <a:ln>
            <a:noFill/>
          </a:ln>
        </p:spPr>
        <p:txBody>
          <a:bodyPr>
            <a:noAutofit/>
          </a:bodyPr>
          <a:lstStyle>
            <a:lvl1pPr>
              <a:lnSpc>
                <a:spcPct val="100000"/>
              </a:lnSpc>
              <a:defRPr sz="5000" b="1" i="0">
                <a:solidFill>
                  <a:srgbClr val="22404D"/>
                </a:solidFill>
                <a:latin typeface="Montserrat" pitchFamily="2" charset="77"/>
              </a:defRPr>
            </a:lvl1pPr>
          </a:lstStyle>
          <a:p>
            <a:r>
              <a:rPr lang="en-US" dirty="0"/>
              <a:t>Title</a:t>
            </a:r>
          </a:p>
        </p:txBody>
      </p:sp>
    </p:spTree>
    <p:extLst>
      <p:ext uri="{BB962C8B-B14F-4D97-AF65-F5344CB8AC3E}">
        <p14:creationId xmlns:p14="http://schemas.microsoft.com/office/powerpoint/2010/main" val="15668187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2_Custom Layout">
    <p:bg>
      <p:bgPr>
        <a:solidFill>
          <a:srgbClr val="99D9DF"/>
        </a:solidFill>
        <a:effectLst/>
      </p:bgPr>
    </p:bg>
    <p:spTree>
      <p:nvGrpSpPr>
        <p:cNvPr id="1" name=""/>
        <p:cNvGrpSpPr/>
        <p:nvPr/>
      </p:nvGrpSpPr>
      <p:grpSpPr>
        <a:xfrm>
          <a:off x="0" y="0"/>
          <a:ext cx="0" cy="0"/>
          <a:chOff x="0" y="0"/>
          <a:chExt cx="0" cy="0"/>
        </a:xfrm>
      </p:grpSpPr>
      <p:sp>
        <p:nvSpPr>
          <p:cNvPr id="5" name="Picture Placeholder 10">
            <a:extLst>
              <a:ext uri="{FF2B5EF4-FFF2-40B4-BE49-F238E27FC236}">
                <a16:creationId xmlns:a16="http://schemas.microsoft.com/office/drawing/2014/main" id="{2BC03A3B-773D-7944-98CF-83F368E9D129}"/>
              </a:ext>
            </a:extLst>
          </p:cNvPr>
          <p:cNvSpPr>
            <a:spLocks noGrp="1"/>
          </p:cNvSpPr>
          <p:nvPr>
            <p:ph type="pic" sz="quarter" idx="13" hasCustomPrompt="1"/>
          </p:nvPr>
        </p:nvSpPr>
        <p:spPr>
          <a:xfrm>
            <a:off x="6687313" y="-16339"/>
            <a:ext cx="5504687" cy="6890677"/>
          </a:xfrm>
          <a:custGeom>
            <a:avLst/>
            <a:gdLst>
              <a:gd name="connsiteX0" fmla="*/ 0 w 3640975"/>
              <a:gd name="connsiteY0" fmla="*/ 0 h 4557713"/>
              <a:gd name="connsiteX1" fmla="*/ 3640975 w 3640975"/>
              <a:gd name="connsiteY1" fmla="*/ 0 h 4557713"/>
              <a:gd name="connsiteX2" fmla="*/ 3640975 w 3640975"/>
              <a:gd name="connsiteY2" fmla="*/ 4557713 h 4557713"/>
              <a:gd name="connsiteX3" fmla="*/ 0 w 3640975"/>
              <a:gd name="connsiteY3" fmla="*/ 4557713 h 4557713"/>
            </a:gdLst>
            <a:ahLst/>
            <a:cxnLst>
              <a:cxn ang="0">
                <a:pos x="connsiteX0" y="connsiteY0"/>
              </a:cxn>
              <a:cxn ang="0">
                <a:pos x="connsiteX1" y="connsiteY1"/>
              </a:cxn>
              <a:cxn ang="0">
                <a:pos x="connsiteX2" y="connsiteY2"/>
              </a:cxn>
              <a:cxn ang="0">
                <a:pos x="connsiteX3" y="connsiteY3"/>
              </a:cxn>
            </a:cxnLst>
            <a:rect l="l" t="t" r="r" b="b"/>
            <a:pathLst>
              <a:path w="3640975" h="4557713">
                <a:moveTo>
                  <a:pt x="0" y="0"/>
                </a:moveTo>
                <a:lnTo>
                  <a:pt x="3640975" y="0"/>
                </a:lnTo>
                <a:lnTo>
                  <a:pt x="3640975" y="4557713"/>
                </a:lnTo>
                <a:lnTo>
                  <a:pt x="0" y="4557713"/>
                </a:lnTo>
                <a:close/>
              </a:path>
            </a:pathLst>
          </a:custGeom>
          <a:solidFill>
            <a:schemeClr val="bg1">
              <a:lumMod val="85000"/>
            </a:schemeClr>
          </a:solidFill>
        </p:spPr>
        <p:txBody>
          <a:bodyPr wrap="square">
            <a:noAutofit/>
          </a:bodyPr>
          <a:lstStyle>
            <a:lvl1pPr marL="0" indent="0">
              <a:buNone/>
              <a:defRPr/>
            </a:lvl1pPr>
          </a:lstStyle>
          <a:p>
            <a:r>
              <a:rPr lang="en-US" dirty="0"/>
              <a:t>  </a:t>
            </a:r>
          </a:p>
        </p:txBody>
      </p:sp>
      <p:sp>
        <p:nvSpPr>
          <p:cNvPr id="11" name="Text Placeholder 12">
            <a:extLst>
              <a:ext uri="{FF2B5EF4-FFF2-40B4-BE49-F238E27FC236}">
                <a16:creationId xmlns:a16="http://schemas.microsoft.com/office/drawing/2014/main" id="{5A36B0D2-076B-6C7B-4992-3B5B0EBC179A}"/>
              </a:ext>
            </a:extLst>
          </p:cNvPr>
          <p:cNvSpPr>
            <a:spLocks noGrp="1"/>
          </p:cNvSpPr>
          <p:nvPr>
            <p:ph type="body" sz="quarter" idx="12" hasCustomPrompt="1"/>
          </p:nvPr>
        </p:nvSpPr>
        <p:spPr>
          <a:xfrm>
            <a:off x="567073" y="1918044"/>
            <a:ext cx="5504687" cy="2630283"/>
          </a:xfrm>
        </p:spPr>
        <p:txBody>
          <a:bodyPr>
            <a:noAutofit/>
          </a:bodyPr>
          <a:lstStyle>
            <a:lvl1pPr marL="171450" indent="-171450">
              <a:lnSpc>
                <a:spcPct val="100000"/>
              </a:lnSpc>
              <a:spcBef>
                <a:spcPts val="0"/>
              </a:spcBef>
              <a:buFont typeface="Arial" panose="020B0604020202020204" pitchFamily="34" charset="0"/>
              <a:buChar char="•"/>
              <a:defRPr sz="1800" b="0" i="0">
                <a:solidFill>
                  <a:srgbClr val="22404D"/>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sp>
        <p:nvSpPr>
          <p:cNvPr id="6" name="Title 8">
            <a:extLst>
              <a:ext uri="{FF2B5EF4-FFF2-40B4-BE49-F238E27FC236}">
                <a16:creationId xmlns:a16="http://schemas.microsoft.com/office/drawing/2014/main" id="{41C0AB5A-75BE-5E3A-7128-20AD485578B9}"/>
              </a:ext>
            </a:extLst>
          </p:cNvPr>
          <p:cNvSpPr>
            <a:spLocks noGrp="1"/>
          </p:cNvSpPr>
          <p:nvPr>
            <p:ph type="title" hasCustomPrompt="1"/>
          </p:nvPr>
        </p:nvSpPr>
        <p:spPr>
          <a:xfrm>
            <a:off x="567073" y="667756"/>
            <a:ext cx="5504687" cy="719456"/>
          </a:xfrm>
          <a:ln>
            <a:noFill/>
          </a:ln>
        </p:spPr>
        <p:txBody>
          <a:bodyPr>
            <a:noAutofit/>
          </a:bodyPr>
          <a:lstStyle>
            <a:lvl1pPr>
              <a:lnSpc>
                <a:spcPct val="100000"/>
              </a:lnSpc>
              <a:defRPr sz="5000" b="1" i="0">
                <a:solidFill>
                  <a:srgbClr val="22404D"/>
                </a:solidFill>
                <a:latin typeface="Montserrat" pitchFamily="2" charset="77"/>
              </a:defRPr>
            </a:lvl1pPr>
          </a:lstStyle>
          <a:p>
            <a:r>
              <a:rPr lang="en-US" dirty="0"/>
              <a:t>Title</a:t>
            </a:r>
          </a:p>
        </p:txBody>
      </p:sp>
      <p:pic>
        <p:nvPicPr>
          <p:cNvPr id="7" name="Graphic 6">
            <a:extLst>
              <a:ext uri="{FF2B5EF4-FFF2-40B4-BE49-F238E27FC236}">
                <a16:creationId xmlns:a16="http://schemas.microsoft.com/office/drawing/2014/main" id="{E17C8D75-3B64-F0AD-1E36-31F291E8F2C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6075931" y="6245225"/>
            <a:ext cx="384190" cy="472850"/>
          </a:xfrm>
          <a:prstGeom prst="rect">
            <a:avLst/>
          </a:prstGeom>
        </p:spPr>
      </p:pic>
    </p:spTree>
    <p:extLst>
      <p:ext uri="{BB962C8B-B14F-4D97-AF65-F5344CB8AC3E}">
        <p14:creationId xmlns:p14="http://schemas.microsoft.com/office/powerpoint/2010/main" val="9468083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7_Custom Layout">
    <p:bg>
      <p:bgPr>
        <a:solidFill>
          <a:srgbClr val="8FC440"/>
        </a:solidFill>
        <a:effectLst/>
      </p:bgPr>
    </p:bg>
    <p:spTree>
      <p:nvGrpSpPr>
        <p:cNvPr id="1" name=""/>
        <p:cNvGrpSpPr/>
        <p:nvPr/>
      </p:nvGrpSpPr>
      <p:grpSpPr>
        <a:xfrm>
          <a:off x="0" y="0"/>
          <a:ext cx="0" cy="0"/>
          <a:chOff x="0" y="0"/>
          <a:chExt cx="0" cy="0"/>
        </a:xfrm>
      </p:grpSpPr>
      <p:sp>
        <p:nvSpPr>
          <p:cNvPr id="5" name="Picture Placeholder 10">
            <a:extLst>
              <a:ext uri="{FF2B5EF4-FFF2-40B4-BE49-F238E27FC236}">
                <a16:creationId xmlns:a16="http://schemas.microsoft.com/office/drawing/2014/main" id="{2C6E0A9C-E905-2447-B5A7-A24EEC3005E4}"/>
              </a:ext>
            </a:extLst>
          </p:cNvPr>
          <p:cNvSpPr>
            <a:spLocks noGrp="1"/>
          </p:cNvSpPr>
          <p:nvPr>
            <p:ph type="pic" sz="quarter" idx="13" hasCustomPrompt="1"/>
          </p:nvPr>
        </p:nvSpPr>
        <p:spPr>
          <a:xfrm>
            <a:off x="0" y="0"/>
            <a:ext cx="5504687" cy="6890677"/>
          </a:xfrm>
          <a:custGeom>
            <a:avLst/>
            <a:gdLst>
              <a:gd name="connsiteX0" fmla="*/ 0 w 3640975"/>
              <a:gd name="connsiteY0" fmla="*/ 0 h 4557713"/>
              <a:gd name="connsiteX1" fmla="*/ 3640975 w 3640975"/>
              <a:gd name="connsiteY1" fmla="*/ 0 h 4557713"/>
              <a:gd name="connsiteX2" fmla="*/ 3640975 w 3640975"/>
              <a:gd name="connsiteY2" fmla="*/ 4557713 h 4557713"/>
              <a:gd name="connsiteX3" fmla="*/ 0 w 3640975"/>
              <a:gd name="connsiteY3" fmla="*/ 4557713 h 4557713"/>
            </a:gdLst>
            <a:ahLst/>
            <a:cxnLst>
              <a:cxn ang="0">
                <a:pos x="connsiteX0" y="connsiteY0"/>
              </a:cxn>
              <a:cxn ang="0">
                <a:pos x="connsiteX1" y="connsiteY1"/>
              </a:cxn>
              <a:cxn ang="0">
                <a:pos x="connsiteX2" y="connsiteY2"/>
              </a:cxn>
              <a:cxn ang="0">
                <a:pos x="connsiteX3" y="connsiteY3"/>
              </a:cxn>
            </a:cxnLst>
            <a:rect l="l" t="t" r="r" b="b"/>
            <a:pathLst>
              <a:path w="3640975" h="4557713">
                <a:moveTo>
                  <a:pt x="0" y="0"/>
                </a:moveTo>
                <a:lnTo>
                  <a:pt x="3640975" y="0"/>
                </a:lnTo>
                <a:lnTo>
                  <a:pt x="3640975" y="4557713"/>
                </a:lnTo>
                <a:lnTo>
                  <a:pt x="0" y="4557713"/>
                </a:lnTo>
                <a:close/>
              </a:path>
            </a:pathLst>
          </a:custGeom>
          <a:solidFill>
            <a:schemeClr val="bg1">
              <a:lumMod val="85000"/>
            </a:schemeClr>
          </a:solidFill>
        </p:spPr>
        <p:txBody>
          <a:bodyPr wrap="square">
            <a:noAutofit/>
          </a:bodyPr>
          <a:lstStyle>
            <a:lvl1pPr marL="0" indent="0">
              <a:buNone/>
              <a:defRPr/>
            </a:lvl1pPr>
          </a:lstStyle>
          <a:p>
            <a:r>
              <a:rPr lang="en-US" dirty="0"/>
              <a:t>  </a:t>
            </a:r>
          </a:p>
        </p:txBody>
      </p:sp>
      <p:pic>
        <p:nvPicPr>
          <p:cNvPr id="8" name="Graphic 7">
            <a:extLst>
              <a:ext uri="{FF2B5EF4-FFF2-40B4-BE49-F238E27FC236}">
                <a16:creationId xmlns:a16="http://schemas.microsoft.com/office/drawing/2014/main" id="{2B346D8C-600C-4B43-BAF5-361A3219A5DD}"/>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614779" y="6230227"/>
            <a:ext cx="395211" cy="486414"/>
          </a:xfrm>
          <a:prstGeom prst="rect">
            <a:avLst/>
          </a:prstGeom>
        </p:spPr>
      </p:pic>
      <p:sp>
        <p:nvSpPr>
          <p:cNvPr id="11" name="Text Placeholder 12">
            <a:extLst>
              <a:ext uri="{FF2B5EF4-FFF2-40B4-BE49-F238E27FC236}">
                <a16:creationId xmlns:a16="http://schemas.microsoft.com/office/drawing/2014/main" id="{63D5B8A1-1F5B-F183-7F63-0EE99DC1E744}"/>
              </a:ext>
            </a:extLst>
          </p:cNvPr>
          <p:cNvSpPr>
            <a:spLocks noGrp="1"/>
          </p:cNvSpPr>
          <p:nvPr>
            <p:ph type="body" sz="quarter" idx="12" hasCustomPrompt="1"/>
          </p:nvPr>
        </p:nvSpPr>
        <p:spPr>
          <a:xfrm>
            <a:off x="6096000" y="1918044"/>
            <a:ext cx="5504687" cy="2630283"/>
          </a:xfrm>
        </p:spPr>
        <p:txBody>
          <a:bodyPr>
            <a:noAutofit/>
          </a:bodyPr>
          <a:lstStyle>
            <a:lvl1pPr marL="171450" indent="-171450">
              <a:lnSpc>
                <a:spcPct val="100000"/>
              </a:lnSpc>
              <a:spcBef>
                <a:spcPts val="0"/>
              </a:spcBef>
              <a:buFont typeface="Arial" panose="020B0604020202020204" pitchFamily="34" charset="0"/>
              <a:buChar char="•"/>
              <a:defRPr sz="1800" b="0" i="0">
                <a:solidFill>
                  <a:srgbClr val="22404D"/>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sp>
        <p:nvSpPr>
          <p:cNvPr id="6" name="Title 8">
            <a:extLst>
              <a:ext uri="{FF2B5EF4-FFF2-40B4-BE49-F238E27FC236}">
                <a16:creationId xmlns:a16="http://schemas.microsoft.com/office/drawing/2014/main" id="{2A1888FC-F9DB-9D56-2A3B-1648E920FF69}"/>
              </a:ext>
            </a:extLst>
          </p:cNvPr>
          <p:cNvSpPr>
            <a:spLocks noGrp="1"/>
          </p:cNvSpPr>
          <p:nvPr>
            <p:ph type="title" hasCustomPrompt="1"/>
          </p:nvPr>
        </p:nvSpPr>
        <p:spPr>
          <a:xfrm>
            <a:off x="6096000" y="667756"/>
            <a:ext cx="5504687" cy="719456"/>
          </a:xfrm>
          <a:ln>
            <a:noFill/>
          </a:ln>
        </p:spPr>
        <p:txBody>
          <a:bodyPr>
            <a:noAutofit/>
          </a:bodyPr>
          <a:lstStyle>
            <a:lvl1pPr>
              <a:lnSpc>
                <a:spcPct val="100000"/>
              </a:lnSpc>
              <a:defRPr sz="5000" b="1" i="0">
                <a:solidFill>
                  <a:srgbClr val="22404D"/>
                </a:solidFill>
                <a:latin typeface="Montserrat" pitchFamily="2" charset="77"/>
              </a:defRPr>
            </a:lvl1pPr>
          </a:lstStyle>
          <a:p>
            <a:r>
              <a:rPr lang="en-US" dirty="0"/>
              <a:t>Title</a:t>
            </a:r>
          </a:p>
        </p:txBody>
      </p:sp>
    </p:spTree>
    <p:extLst>
      <p:ext uri="{BB962C8B-B14F-4D97-AF65-F5344CB8AC3E}">
        <p14:creationId xmlns:p14="http://schemas.microsoft.com/office/powerpoint/2010/main" val="303926064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2_Custom Layout">
    <p:bg>
      <p:bgPr>
        <a:solidFill>
          <a:srgbClr val="8FC440"/>
        </a:solidFill>
        <a:effectLst/>
      </p:bgPr>
    </p:bg>
    <p:spTree>
      <p:nvGrpSpPr>
        <p:cNvPr id="1" name=""/>
        <p:cNvGrpSpPr/>
        <p:nvPr/>
      </p:nvGrpSpPr>
      <p:grpSpPr>
        <a:xfrm>
          <a:off x="0" y="0"/>
          <a:ext cx="0" cy="0"/>
          <a:chOff x="0" y="0"/>
          <a:chExt cx="0" cy="0"/>
        </a:xfrm>
      </p:grpSpPr>
      <p:sp>
        <p:nvSpPr>
          <p:cNvPr id="5" name="Picture Placeholder 10">
            <a:extLst>
              <a:ext uri="{FF2B5EF4-FFF2-40B4-BE49-F238E27FC236}">
                <a16:creationId xmlns:a16="http://schemas.microsoft.com/office/drawing/2014/main" id="{2C6E0A9C-E905-2447-B5A7-A24EEC3005E4}"/>
              </a:ext>
            </a:extLst>
          </p:cNvPr>
          <p:cNvSpPr>
            <a:spLocks noGrp="1"/>
          </p:cNvSpPr>
          <p:nvPr>
            <p:ph type="pic" sz="quarter" idx="13" hasCustomPrompt="1"/>
          </p:nvPr>
        </p:nvSpPr>
        <p:spPr>
          <a:xfrm>
            <a:off x="6687313" y="-16339"/>
            <a:ext cx="5504687" cy="6890677"/>
          </a:xfrm>
          <a:custGeom>
            <a:avLst/>
            <a:gdLst>
              <a:gd name="connsiteX0" fmla="*/ 0 w 3640975"/>
              <a:gd name="connsiteY0" fmla="*/ 0 h 4557713"/>
              <a:gd name="connsiteX1" fmla="*/ 3640975 w 3640975"/>
              <a:gd name="connsiteY1" fmla="*/ 0 h 4557713"/>
              <a:gd name="connsiteX2" fmla="*/ 3640975 w 3640975"/>
              <a:gd name="connsiteY2" fmla="*/ 4557713 h 4557713"/>
              <a:gd name="connsiteX3" fmla="*/ 0 w 3640975"/>
              <a:gd name="connsiteY3" fmla="*/ 4557713 h 4557713"/>
            </a:gdLst>
            <a:ahLst/>
            <a:cxnLst>
              <a:cxn ang="0">
                <a:pos x="connsiteX0" y="connsiteY0"/>
              </a:cxn>
              <a:cxn ang="0">
                <a:pos x="connsiteX1" y="connsiteY1"/>
              </a:cxn>
              <a:cxn ang="0">
                <a:pos x="connsiteX2" y="connsiteY2"/>
              </a:cxn>
              <a:cxn ang="0">
                <a:pos x="connsiteX3" y="connsiteY3"/>
              </a:cxn>
            </a:cxnLst>
            <a:rect l="l" t="t" r="r" b="b"/>
            <a:pathLst>
              <a:path w="3640975" h="4557713">
                <a:moveTo>
                  <a:pt x="0" y="0"/>
                </a:moveTo>
                <a:lnTo>
                  <a:pt x="3640975" y="0"/>
                </a:lnTo>
                <a:lnTo>
                  <a:pt x="3640975" y="4557713"/>
                </a:lnTo>
                <a:lnTo>
                  <a:pt x="0" y="4557713"/>
                </a:lnTo>
                <a:close/>
              </a:path>
            </a:pathLst>
          </a:custGeom>
          <a:solidFill>
            <a:schemeClr val="bg1">
              <a:lumMod val="85000"/>
            </a:schemeClr>
          </a:solidFill>
        </p:spPr>
        <p:txBody>
          <a:bodyPr wrap="square">
            <a:noAutofit/>
          </a:bodyPr>
          <a:lstStyle>
            <a:lvl1pPr marL="0" indent="0">
              <a:buNone/>
              <a:defRPr/>
            </a:lvl1pPr>
          </a:lstStyle>
          <a:p>
            <a:r>
              <a:rPr lang="en-US" dirty="0"/>
              <a:t>  </a:t>
            </a:r>
          </a:p>
        </p:txBody>
      </p:sp>
      <p:sp>
        <p:nvSpPr>
          <p:cNvPr id="10" name="Text Placeholder 12">
            <a:extLst>
              <a:ext uri="{FF2B5EF4-FFF2-40B4-BE49-F238E27FC236}">
                <a16:creationId xmlns:a16="http://schemas.microsoft.com/office/drawing/2014/main" id="{E63BD2E8-8758-340F-0C88-A88540518AEC}"/>
              </a:ext>
            </a:extLst>
          </p:cNvPr>
          <p:cNvSpPr>
            <a:spLocks noGrp="1"/>
          </p:cNvSpPr>
          <p:nvPr>
            <p:ph type="body" sz="quarter" idx="12" hasCustomPrompt="1"/>
          </p:nvPr>
        </p:nvSpPr>
        <p:spPr>
          <a:xfrm>
            <a:off x="567073" y="1918044"/>
            <a:ext cx="5504687" cy="2630283"/>
          </a:xfrm>
        </p:spPr>
        <p:txBody>
          <a:bodyPr>
            <a:noAutofit/>
          </a:bodyPr>
          <a:lstStyle>
            <a:lvl1pPr marL="171450" indent="-171450">
              <a:lnSpc>
                <a:spcPct val="100000"/>
              </a:lnSpc>
              <a:spcBef>
                <a:spcPts val="0"/>
              </a:spcBef>
              <a:buFont typeface="Arial" panose="020B0604020202020204" pitchFamily="34" charset="0"/>
              <a:buChar char="•"/>
              <a:defRPr sz="1800" b="0" i="0">
                <a:solidFill>
                  <a:srgbClr val="22404D"/>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sp>
        <p:nvSpPr>
          <p:cNvPr id="6" name="Title 8">
            <a:extLst>
              <a:ext uri="{FF2B5EF4-FFF2-40B4-BE49-F238E27FC236}">
                <a16:creationId xmlns:a16="http://schemas.microsoft.com/office/drawing/2014/main" id="{2F112F5F-9231-0914-12D0-91F366503C5F}"/>
              </a:ext>
            </a:extLst>
          </p:cNvPr>
          <p:cNvSpPr>
            <a:spLocks noGrp="1"/>
          </p:cNvSpPr>
          <p:nvPr>
            <p:ph type="title" hasCustomPrompt="1"/>
          </p:nvPr>
        </p:nvSpPr>
        <p:spPr>
          <a:xfrm>
            <a:off x="567073" y="667756"/>
            <a:ext cx="5504687" cy="719456"/>
          </a:xfrm>
          <a:ln>
            <a:noFill/>
          </a:ln>
        </p:spPr>
        <p:txBody>
          <a:bodyPr>
            <a:noAutofit/>
          </a:bodyPr>
          <a:lstStyle>
            <a:lvl1pPr>
              <a:lnSpc>
                <a:spcPct val="100000"/>
              </a:lnSpc>
              <a:defRPr sz="5000" b="1" i="0">
                <a:solidFill>
                  <a:srgbClr val="22404D"/>
                </a:solidFill>
                <a:latin typeface="Montserrat" pitchFamily="2" charset="77"/>
              </a:defRPr>
            </a:lvl1pPr>
          </a:lstStyle>
          <a:p>
            <a:r>
              <a:rPr lang="en-US" dirty="0"/>
              <a:t>Title</a:t>
            </a:r>
          </a:p>
        </p:txBody>
      </p:sp>
      <p:pic>
        <p:nvPicPr>
          <p:cNvPr id="7" name="Graphic 6">
            <a:extLst>
              <a:ext uri="{FF2B5EF4-FFF2-40B4-BE49-F238E27FC236}">
                <a16:creationId xmlns:a16="http://schemas.microsoft.com/office/drawing/2014/main" id="{D906A3E2-F040-965A-5296-D5B6114A817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6075931" y="6245225"/>
            <a:ext cx="384190" cy="472850"/>
          </a:xfrm>
          <a:prstGeom prst="rect">
            <a:avLst/>
          </a:prstGeom>
        </p:spPr>
      </p:pic>
    </p:spTree>
    <p:extLst>
      <p:ext uri="{BB962C8B-B14F-4D97-AF65-F5344CB8AC3E}">
        <p14:creationId xmlns:p14="http://schemas.microsoft.com/office/powerpoint/2010/main" val="16121605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5_Custom Layout">
    <p:bg>
      <p:bgPr>
        <a:solidFill>
          <a:srgbClr val="285F74"/>
        </a:solidFill>
        <a:effectLst/>
      </p:bgPr>
    </p:bg>
    <p:spTree>
      <p:nvGrpSpPr>
        <p:cNvPr id="1" name=""/>
        <p:cNvGrpSpPr/>
        <p:nvPr/>
      </p:nvGrpSpPr>
      <p:grpSpPr>
        <a:xfrm>
          <a:off x="0" y="0"/>
          <a:ext cx="0" cy="0"/>
          <a:chOff x="0" y="0"/>
          <a:chExt cx="0" cy="0"/>
        </a:xfrm>
      </p:grpSpPr>
      <p:sp>
        <p:nvSpPr>
          <p:cNvPr id="3" name="Title 8">
            <a:extLst>
              <a:ext uri="{FF2B5EF4-FFF2-40B4-BE49-F238E27FC236}">
                <a16:creationId xmlns:a16="http://schemas.microsoft.com/office/drawing/2014/main" id="{424A63F0-BD65-3741-25BF-37FC453212BF}"/>
              </a:ext>
            </a:extLst>
          </p:cNvPr>
          <p:cNvSpPr>
            <a:spLocks noGrp="1"/>
          </p:cNvSpPr>
          <p:nvPr>
            <p:ph type="title" hasCustomPrompt="1"/>
          </p:nvPr>
        </p:nvSpPr>
        <p:spPr>
          <a:xfrm>
            <a:off x="651750" y="772581"/>
            <a:ext cx="11070858" cy="605665"/>
          </a:xfrm>
        </p:spPr>
        <p:txBody>
          <a:bodyPr>
            <a:noAutofit/>
          </a:bodyPr>
          <a:lstStyle>
            <a:lvl1pPr>
              <a:lnSpc>
                <a:spcPct val="100000"/>
              </a:lnSpc>
              <a:defRPr sz="6000" b="1" i="0">
                <a:solidFill>
                  <a:schemeClr val="bg1"/>
                </a:solidFill>
                <a:latin typeface="Montserrat" pitchFamily="2" charset="77"/>
              </a:defRPr>
            </a:lvl1pPr>
          </a:lstStyle>
          <a:p>
            <a:r>
              <a:rPr lang="en-US" dirty="0"/>
              <a:t>Title</a:t>
            </a:r>
          </a:p>
        </p:txBody>
      </p:sp>
      <p:pic>
        <p:nvPicPr>
          <p:cNvPr id="4" name="Graphic 3">
            <a:extLst>
              <a:ext uri="{FF2B5EF4-FFF2-40B4-BE49-F238E27FC236}">
                <a16:creationId xmlns:a16="http://schemas.microsoft.com/office/drawing/2014/main" id="{B4843AE7-9F15-240C-1CDA-948CAC6DC044}"/>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378456" y="2282948"/>
            <a:ext cx="3344152" cy="4115867"/>
          </a:xfrm>
          <a:prstGeom prst="rect">
            <a:avLst/>
          </a:prstGeom>
        </p:spPr>
      </p:pic>
      <p:sp>
        <p:nvSpPr>
          <p:cNvPr id="5" name="Text Placeholder 12">
            <a:extLst>
              <a:ext uri="{FF2B5EF4-FFF2-40B4-BE49-F238E27FC236}">
                <a16:creationId xmlns:a16="http://schemas.microsoft.com/office/drawing/2014/main" id="{C4D84B0C-947B-EB05-0F37-FE42F301492F}"/>
              </a:ext>
            </a:extLst>
          </p:cNvPr>
          <p:cNvSpPr>
            <a:spLocks noGrp="1"/>
          </p:cNvSpPr>
          <p:nvPr>
            <p:ph type="body" sz="quarter" idx="12" hasCustomPrompt="1"/>
          </p:nvPr>
        </p:nvSpPr>
        <p:spPr>
          <a:xfrm>
            <a:off x="651750" y="2367214"/>
            <a:ext cx="11070858"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chemeClr val="bg1"/>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spTree>
    <p:extLst>
      <p:ext uri="{BB962C8B-B14F-4D97-AF65-F5344CB8AC3E}">
        <p14:creationId xmlns:p14="http://schemas.microsoft.com/office/powerpoint/2010/main" val="2711160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1_Custom Layout">
    <p:bg>
      <p:bgPr>
        <a:solidFill>
          <a:srgbClr val="00A0AF"/>
        </a:solidFill>
        <a:effectLst/>
      </p:bgPr>
    </p:bg>
    <p:spTree>
      <p:nvGrpSpPr>
        <p:cNvPr id="1" name=""/>
        <p:cNvGrpSpPr/>
        <p:nvPr/>
      </p:nvGrpSpPr>
      <p:grpSpPr>
        <a:xfrm>
          <a:off x="0" y="0"/>
          <a:ext cx="0" cy="0"/>
          <a:chOff x="0" y="0"/>
          <a:chExt cx="0" cy="0"/>
        </a:xfrm>
      </p:grpSpPr>
      <p:sp>
        <p:nvSpPr>
          <p:cNvPr id="5" name="Title 8">
            <a:extLst>
              <a:ext uri="{FF2B5EF4-FFF2-40B4-BE49-F238E27FC236}">
                <a16:creationId xmlns:a16="http://schemas.microsoft.com/office/drawing/2014/main" id="{285DDF97-3412-B39C-9B04-22AAA6A75CC7}"/>
              </a:ext>
            </a:extLst>
          </p:cNvPr>
          <p:cNvSpPr>
            <a:spLocks noGrp="1"/>
          </p:cNvSpPr>
          <p:nvPr>
            <p:ph type="title" hasCustomPrompt="1"/>
          </p:nvPr>
        </p:nvSpPr>
        <p:spPr>
          <a:xfrm>
            <a:off x="651750" y="772581"/>
            <a:ext cx="11070858" cy="605665"/>
          </a:xfrm>
        </p:spPr>
        <p:txBody>
          <a:bodyPr>
            <a:noAutofit/>
          </a:bodyPr>
          <a:lstStyle>
            <a:lvl1pPr>
              <a:lnSpc>
                <a:spcPct val="100000"/>
              </a:lnSpc>
              <a:defRPr sz="6000" b="1" i="0">
                <a:solidFill>
                  <a:srgbClr val="22404D"/>
                </a:solidFill>
                <a:latin typeface="Montserrat" pitchFamily="2" charset="77"/>
              </a:defRPr>
            </a:lvl1pPr>
          </a:lstStyle>
          <a:p>
            <a:r>
              <a:rPr lang="en-US" dirty="0"/>
              <a:t>Title</a:t>
            </a:r>
          </a:p>
        </p:txBody>
      </p:sp>
      <p:sp>
        <p:nvSpPr>
          <p:cNvPr id="9" name="Text Placeholder 12">
            <a:extLst>
              <a:ext uri="{FF2B5EF4-FFF2-40B4-BE49-F238E27FC236}">
                <a16:creationId xmlns:a16="http://schemas.microsoft.com/office/drawing/2014/main" id="{33E743D7-49EB-0CDF-E35E-E6627B968921}"/>
              </a:ext>
            </a:extLst>
          </p:cNvPr>
          <p:cNvSpPr>
            <a:spLocks noGrp="1"/>
          </p:cNvSpPr>
          <p:nvPr>
            <p:ph type="body" sz="quarter" idx="12" hasCustomPrompt="1"/>
          </p:nvPr>
        </p:nvSpPr>
        <p:spPr>
          <a:xfrm>
            <a:off x="651750" y="2367214"/>
            <a:ext cx="11070858"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rgbClr val="22404D"/>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pic>
        <p:nvPicPr>
          <p:cNvPr id="10" name="Graphic 9">
            <a:extLst>
              <a:ext uri="{FF2B5EF4-FFF2-40B4-BE49-F238E27FC236}">
                <a16:creationId xmlns:a16="http://schemas.microsoft.com/office/drawing/2014/main" id="{B4A9BFCD-DC6F-A729-EBED-31BE4F11EAFC}"/>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378456" y="2282948"/>
            <a:ext cx="3344152" cy="4115867"/>
          </a:xfrm>
          <a:prstGeom prst="rect">
            <a:avLst/>
          </a:prstGeom>
        </p:spPr>
      </p:pic>
    </p:spTree>
    <p:extLst>
      <p:ext uri="{BB962C8B-B14F-4D97-AF65-F5344CB8AC3E}">
        <p14:creationId xmlns:p14="http://schemas.microsoft.com/office/powerpoint/2010/main" val="6690169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9_Custom Layout">
    <p:bg>
      <p:bgPr>
        <a:solidFill>
          <a:srgbClr val="22404D"/>
        </a:solidFill>
        <a:effectLst/>
      </p:bgPr>
    </p:bg>
    <p:spTree>
      <p:nvGrpSpPr>
        <p:cNvPr id="1" name=""/>
        <p:cNvGrpSpPr/>
        <p:nvPr/>
      </p:nvGrpSpPr>
      <p:grpSpPr>
        <a:xfrm>
          <a:off x="0" y="0"/>
          <a:ext cx="0" cy="0"/>
          <a:chOff x="0" y="0"/>
          <a:chExt cx="0" cy="0"/>
        </a:xfrm>
      </p:grpSpPr>
      <p:sp>
        <p:nvSpPr>
          <p:cNvPr id="6" name="Title 8">
            <a:extLst>
              <a:ext uri="{FF2B5EF4-FFF2-40B4-BE49-F238E27FC236}">
                <a16:creationId xmlns:a16="http://schemas.microsoft.com/office/drawing/2014/main" id="{B1F5509F-FD5B-C545-E977-A4BD9430D5A2}"/>
              </a:ext>
            </a:extLst>
          </p:cNvPr>
          <p:cNvSpPr>
            <a:spLocks noGrp="1"/>
          </p:cNvSpPr>
          <p:nvPr>
            <p:ph type="title" hasCustomPrompt="1"/>
          </p:nvPr>
        </p:nvSpPr>
        <p:spPr>
          <a:xfrm>
            <a:off x="651750" y="772581"/>
            <a:ext cx="11070858" cy="605665"/>
          </a:xfrm>
        </p:spPr>
        <p:txBody>
          <a:bodyPr>
            <a:noAutofit/>
          </a:bodyPr>
          <a:lstStyle>
            <a:lvl1pPr>
              <a:lnSpc>
                <a:spcPct val="100000"/>
              </a:lnSpc>
              <a:defRPr sz="6000" b="1" i="0">
                <a:solidFill>
                  <a:schemeClr val="bg1"/>
                </a:solidFill>
                <a:latin typeface="Montserrat" pitchFamily="2" charset="77"/>
              </a:defRPr>
            </a:lvl1pPr>
          </a:lstStyle>
          <a:p>
            <a:r>
              <a:rPr lang="en-US" dirty="0"/>
              <a:t>Title</a:t>
            </a:r>
          </a:p>
        </p:txBody>
      </p:sp>
      <p:sp>
        <p:nvSpPr>
          <p:cNvPr id="8" name="Text Placeholder 12">
            <a:extLst>
              <a:ext uri="{FF2B5EF4-FFF2-40B4-BE49-F238E27FC236}">
                <a16:creationId xmlns:a16="http://schemas.microsoft.com/office/drawing/2014/main" id="{E6AA37B9-0CF3-EB27-2EAC-549545423081}"/>
              </a:ext>
            </a:extLst>
          </p:cNvPr>
          <p:cNvSpPr>
            <a:spLocks noGrp="1"/>
          </p:cNvSpPr>
          <p:nvPr>
            <p:ph type="body" sz="quarter" idx="12" hasCustomPrompt="1"/>
          </p:nvPr>
        </p:nvSpPr>
        <p:spPr>
          <a:xfrm>
            <a:off x="651750" y="2367214"/>
            <a:ext cx="11070858"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chemeClr val="bg1"/>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pic>
        <p:nvPicPr>
          <p:cNvPr id="9" name="Graphic 8">
            <a:extLst>
              <a:ext uri="{FF2B5EF4-FFF2-40B4-BE49-F238E27FC236}">
                <a16:creationId xmlns:a16="http://schemas.microsoft.com/office/drawing/2014/main" id="{B7EE5915-1D11-98E9-B254-159F1D19BA1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378456" y="2282948"/>
            <a:ext cx="3344152" cy="4115867"/>
          </a:xfrm>
          <a:prstGeom prst="rect">
            <a:avLst/>
          </a:prstGeom>
        </p:spPr>
      </p:pic>
    </p:spTree>
    <p:extLst>
      <p:ext uri="{BB962C8B-B14F-4D97-AF65-F5344CB8AC3E}">
        <p14:creationId xmlns:p14="http://schemas.microsoft.com/office/powerpoint/2010/main" val="13361104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Divider 1">
    <p:bg>
      <p:bgPr>
        <a:solidFill>
          <a:srgbClr val="00763D"/>
        </a:solidFill>
        <a:effectLst/>
      </p:bgPr>
    </p:bg>
    <p:spTree>
      <p:nvGrpSpPr>
        <p:cNvPr id="1" name=""/>
        <p:cNvGrpSpPr/>
        <p:nvPr/>
      </p:nvGrpSpPr>
      <p:grpSpPr>
        <a:xfrm>
          <a:off x="0" y="0"/>
          <a:ext cx="0" cy="0"/>
          <a:chOff x="0" y="0"/>
          <a:chExt cx="0" cy="0"/>
        </a:xfrm>
      </p:grpSpPr>
      <p:sp>
        <p:nvSpPr>
          <p:cNvPr id="6" name="Title 8">
            <a:extLst>
              <a:ext uri="{FF2B5EF4-FFF2-40B4-BE49-F238E27FC236}">
                <a16:creationId xmlns:a16="http://schemas.microsoft.com/office/drawing/2014/main" id="{CE9B64A6-1625-6C96-2F53-92E6ED02E638}"/>
              </a:ext>
            </a:extLst>
          </p:cNvPr>
          <p:cNvSpPr>
            <a:spLocks noGrp="1"/>
          </p:cNvSpPr>
          <p:nvPr>
            <p:ph type="title" hasCustomPrompt="1"/>
          </p:nvPr>
        </p:nvSpPr>
        <p:spPr>
          <a:xfrm>
            <a:off x="651750" y="772581"/>
            <a:ext cx="11070858" cy="605665"/>
          </a:xfrm>
        </p:spPr>
        <p:txBody>
          <a:bodyPr>
            <a:noAutofit/>
          </a:bodyPr>
          <a:lstStyle>
            <a:lvl1pPr>
              <a:lnSpc>
                <a:spcPct val="100000"/>
              </a:lnSpc>
              <a:defRPr sz="6000" b="1" i="0">
                <a:solidFill>
                  <a:schemeClr val="bg1"/>
                </a:solidFill>
                <a:latin typeface="Montserrat" pitchFamily="2" charset="77"/>
              </a:defRPr>
            </a:lvl1pPr>
          </a:lstStyle>
          <a:p>
            <a:r>
              <a:rPr lang="en-US" dirty="0"/>
              <a:t>Title</a:t>
            </a:r>
          </a:p>
        </p:txBody>
      </p:sp>
      <p:sp>
        <p:nvSpPr>
          <p:cNvPr id="8" name="Text Placeholder 12">
            <a:extLst>
              <a:ext uri="{FF2B5EF4-FFF2-40B4-BE49-F238E27FC236}">
                <a16:creationId xmlns:a16="http://schemas.microsoft.com/office/drawing/2014/main" id="{D7670AF8-12F8-DCE4-011D-9FAC44539C1D}"/>
              </a:ext>
            </a:extLst>
          </p:cNvPr>
          <p:cNvSpPr>
            <a:spLocks noGrp="1"/>
          </p:cNvSpPr>
          <p:nvPr>
            <p:ph type="body" sz="quarter" idx="12" hasCustomPrompt="1"/>
          </p:nvPr>
        </p:nvSpPr>
        <p:spPr>
          <a:xfrm>
            <a:off x="651750" y="2367214"/>
            <a:ext cx="11070858"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chemeClr val="bg1"/>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pic>
        <p:nvPicPr>
          <p:cNvPr id="9" name="Graphic 8">
            <a:extLst>
              <a:ext uri="{FF2B5EF4-FFF2-40B4-BE49-F238E27FC236}">
                <a16:creationId xmlns:a16="http://schemas.microsoft.com/office/drawing/2014/main" id="{EF4737E8-5427-9414-9B1D-D57E43C93A00}"/>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378456" y="2282948"/>
            <a:ext cx="3344152" cy="4115867"/>
          </a:xfrm>
          <a:prstGeom prst="rect">
            <a:avLst/>
          </a:prstGeom>
        </p:spPr>
      </p:pic>
    </p:spTree>
    <p:extLst>
      <p:ext uri="{BB962C8B-B14F-4D97-AF65-F5344CB8AC3E}">
        <p14:creationId xmlns:p14="http://schemas.microsoft.com/office/powerpoint/2010/main" val="4072735727"/>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9_Custom Layout">
    <p:bg>
      <p:bgPr>
        <a:solidFill>
          <a:srgbClr val="28708B"/>
        </a:solidFill>
        <a:effectLst/>
      </p:bgPr>
    </p:bg>
    <p:spTree>
      <p:nvGrpSpPr>
        <p:cNvPr id="1" name=""/>
        <p:cNvGrpSpPr/>
        <p:nvPr/>
      </p:nvGrpSpPr>
      <p:grpSpPr>
        <a:xfrm>
          <a:off x="0" y="0"/>
          <a:ext cx="0" cy="0"/>
          <a:chOff x="0" y="0"/>
          <a:chExt cx="0" cy="0"/>
        </a:xfrm>
      </p:grpSpPr>
      <p:sp>
        <p:nvSpPr>
          <p:cNvPr id="6" name="Title 8">
            <a:extLst>
              <a:ext uri="{FF2B5EF4-FFF2-40B4-BE49-F238E27FC236}">
                <a16:creationId xmlns:a16="http://schemas.microsoft.com/office/drawing/2014/main" id="{93A04561-1103-432E-9EAF-C4F152B65089}"/>
              </a:ext>
            </a:extLst>
          </p:cNvPr>
          <p:cNvSpPr>
            <a:spLocks noGrp="1"/>
          </p:cNvSpPr>
          <p:nvPr>
            <p:ph type="title" hasCustomPrompt="1"/>
          </p:nvPr>
        </p:nvSpPr>
        <p:spPr>
          <a:xfrm>
            <a:off x="651750" y="772581"/>
            <a:ext cx="11070858" cy="605665"/>
          </a:xfrm>
        </p:spPr>
        <p:txBody>
          <a:bodyPr>
            <a:noAutofit/>
          </a:bodyPr>
          <a:lstStyle>
            <a:lvl1pPr>
              <a:lnSpc>
                <a:spcPct val="100000"/>
              </a:lnSpc>
              <a:defRPr sz="6000" b="1" i="0">
                <a:solidFill>
                  <a:schemeClr val="bg1"/>
                </a:solidFill>
                <a:latin typeface="Montserrat" pitchFamily="2" charset="77"/>
              </a:defRPr>
            </a:lvl1pPr>
          </a:lstStyle>
          <a:p>
            <a:r>
              <a:rPr lang="en-US" dirty="0"/>
              <a:t>Title</a:t>
            </a:r>
          </a:p>
        </p:txBody>
      </p:sp>
      <p:sp>
        <p:nvSpPr>
          <p:cNvPr id="8" name="Text Placeholder 12">
            <a:extLst>
              <a:ext uri="{FF2B5EF4-FFF2-40B4-BE49-F238E27FC236}">
                <a16:creationId xmlns:a16="http://schemas.microsoft.com/office/drawing/2014/main" id="{58D4296A-7CA2-A9B0-B51C-3A238F13295D}"/>
              </a:ext>
            </a:extLst>
          </p:cNvPr>
          <p:cNvSpPr>
            <a:spLocks noGrp="1"/>
          </p:cNvSpPr>
          <p:nvPr>
            <p:ph type="body" sz="quarter" idx="12" hasCustomPrompt="1"/>
          </p:nvPr>
        </p:nvSpPr>
        <p:spPr>
          <a:xfrm>
            <a:off x="651750" y="2367214"/>
            <a:ext cx="11070858"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chemeClr val="bg1"/>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pic>
        <p:nvPicPr>
          <p:cNvPr id="9" name="Graphic 8">
            <a:extLst>
              <a:ext uri="{FF2B5EF4-FFF2-40B4-BE49-F238E27FC236}">
                <a16:creationId xmlns:a16="http://schemas.microsoft.com/office/drawing/2014/main" id="{44A05B32-1186-7747-CD99-4AB74F9EC96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378456" y="2282948"/>
            <a:ext cx="3344152" cy="4115867"/>
          </a:xfrm>
          <a:prstGeom prst="rect">
            <a:avLst/>
          </a:prstGeom>
        </p:spPr>
      </p:pic>
    </p:spTree>
    <p:extLst>
      <p:ext uri="{BB962C8B-B14F-4D97-AF65-F5344CB8AC3E}">
        <p14:creationId xmlns:p14="http://schemas.microsoft.com/office/powerpoint/2010/main" val="25646209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5_Custom Layout">
    <p:bg>
      <p:bgPr>
        <a:solidFill>
          <a:srgbClr val="008B9C"/>
        </a:solidFill>
        <a:effectLst/>
      </p:bgPr>
    </p:bg>
    <p:spTree>
      <p:nvGrpSpPr>
        <p:cNvPr id="1" name=""/>
        <p:cNvGrpSpPr/>
        <p:nvPr/>
      </p:nvGrpSpPr>
      <p:grpSpPr>
        <a:xfrm>
          <a:off x="0" y="0"/>
          <a:ext cx="0" cy="0"/>
          <a:chOff x="0" y="0"/>
          <a:chExt cx="0" cy="0"/>
        </a:xfrm>
      </p:grpSpPr>
      <p:sp>
        <p:nvSpPr>
          <p:cNvPr id="6" name="Title 8">
            <a:extLst>
              <a:ext uri="{FF2B5EF4-FFF2-40B4-BE49-F238E27FC236}">
                <a16:creationId xmlns:a16="http://schemas.microsoft.com/office/drawing/2014/main" id="{EDB5222F-73B5-5B98-9188-3A83F6A85498}"/>
              </a:ext>
            </a:extLst>
          </p:cNvPr>
          <p:cNvSpPr>
            <a:spLocks noGrp="1"/>
          </p:cNvSpPr>
          <p:nvPr>
            <p:ph type="title" hasCustomPrompt="1"/>
          </p:nvPr>
        </p:nvSpPr>
        <p:spPr>
          <a:xfrm>
            <a:off x="651750" y="772581"/>
            <a:ext cx="11070858" cy="605665"/>
          </a:xfrm>
        </p:spPr>
        <p:txBody>
          <a:bodyPr>
            <a:noAutofit/>
          </a:bodyPr>
          <a:lstStyle>
            <a:lvl1pPr>
              <a:lnSpc>
                <a:spcPct val="100000"/>
              </a:lnSpc>
              <a:defRPr sz="6000" b="1" i="0">
                <a:solidFill>
                  <a:schemeClr val="bg1"/>
                </a:solidFill>
                <a:latin typeface="Montserrat" pitchFamily="2" charset="77"/>
              </a:defRPr>
            </a:lvl1pPr>
          </a:lstStyle>
          <a:p>
            <a:r>
              <a:rPr lang="en-US" dirty="0"/>
              <a:t>Title</a:t>
            </a:r>
          </a:p>
        </p:txBody>
      </p:sp>
      <p:sp>
        <p:nvSpPr>
          <p:cNvPr id="8" name="Text Placeholder 12">
            <a:extLst>
              <a:ext uri="{FF2B5EF4-FFF2-40B4-BE49-F238E27FC236}">
                <a16:creationId xmlns:a16="http://schemas.microsoft.com/office/drawing/2014/main" id="{8C198C62-A8AF-FAA3-548F-21C78852E25F}"/>
              </a:ext>
            </a:extLst>
          </p:cNvPr>
          <p:cNvSpPr>
            <a:spLocks noGrp="1"/>
          </p:cNvSpPr>
          <p:nvPr>
            <p:ph type="body" sz="quarter" idx="12" hasCustomPrompt="1"/>
          </p:nvPr>
        </p:nvSpPr>
        <p:spPr>
          <a:xfrm>
            <a:off x="651750" y="2367214"/>
            <a:ext cx="11070858"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chemeClr val="bg1"/>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pic>
        <p:nvPicPr>
          <p:cNvPr id="9" name="Graphic 8">
            <a:extLst>
              <a:ext uri="{FF2B5EF4-FFF2-40B4-BE49-F238E27FC236}">
                <a16:creationId xmlns:a16="http://schemas.microsoft.com/office/drawing/2014/main" id="{0CA65ECE-1C2D-7A20-1BC7-E8CB217E8A85}"/>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378456" y="2282948"/>
            <a:ext cx="3344152" cy="4115867"/>
          </a:xfrm>
          <a:prstGeom prst="rect">
            <a:avLst/>
          </a:prstGeom>
        </p:spPr>
      </p:pic>
    </p:spTree>
    <p:extLst>
      <p:ext uri="{BB962C8B-B14F-4D97-AF65-F5344CB8AC3E}">
        <p14:creationId xmlns:p14="http://schemas.microsoft.com/office/powerpoint/2010/main" val="187224219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7_Custom Layout">
    <p:bg>
      <p:bgPr>
        <a:solidFill>
          <a:srgbClr val="99D9DF"/>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B906BC3-6D2A-1FB0-3033-154DF561345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382540" y="2271498"/>
            <a:ext cx="3374079" cy="4152717"/>
          </a:xfrm>
          <a:prstGeom prst="rect">
            <a:avLst/>
          </a:prstGeom>
        </p:spPr>
      </p:pic>
      <p:sp>
        <p:nvSpPr>
          <p:cNvPr id="5" name="Title 8">
            <a:extLst>
              <a:ext uri="{FF2B5EF4-FFF2-40B4-BE49-F238E27FC236}">
                <a16:creationId xmlns:a16="http://schemas.microsoft.com/office/drawing/2014/main" id="{348D27A5-565B-1D67-63BF-DFA017975155}"/>
              </a:ext>
            </a:extLst>
          </p:cNvPr>
          <p:cNvSpPr>
            <a:spLocks noGrp="1"/>
          </p:cNvSpPr>
          <p:nvPr>
            <p:ph type="title" hasCustomPrompt="1"/>
          </p:nvPr>
        </p:nvSpPr>
        <p:spPr>
          <a:xfrm>
            <a:off x="651750" y="772581"/>
            <a:ext cx="11070858" cy="605665"/>
          </a:xfrm>
        </p:spPr>
        <p:txBody>
          <a:bodyPr>
            <a:noAutofit/>
          </a:bodyPr>
          <a:lstStyle>
            <a:lvl1pPr>
              <a:lnSpc>
                <a:spcPct val="100000"/>
              </a:lnSpc>
              <a:defRPr sz="6000" b="1" i="0">
                <a:solidFill>
                  <a:srgbClr val="22404D"/>
                </a:solidFill>
                <a:latin typeface="Montserrat" pitchFamily="2" charset="77"/>
              </a:defRPr>
            </a:lvl1pPr>
          </a:lstStyle>
          <a:p>
            <a:r>
              <a:rPr lang="en-US" dirty="0"/>
              <a:t>Title</a:t>
            </a:r>
          </a:p>
        </p:txBody>
      </p:sp>
      <p:sp>
        <p:nvSpPr>
          <p:cNvPr id="7" name="Text Placeholder 12">
            <a:extLst>
              <a:ext uri="{FF2B5EF4-FFF2-40B4-BE49-F238E27FC236}">
                <a16:creationId xmlns:a16="http://schemas.microsoft.com/office/drawing/2014/main" id="{09AF7653-5EB6-497B-5869-1D5120CBA783}"/>
              </a:ext>
            </a:extLst>
          </p:cNvPr>
          <p:cNvSpPr>
            <a:spLocks noGrp="1"/>
          </p:cNvSpPr>
          <p:nvPr>
            <p:ph type="body" sz="quarter" idx="12" hasCustomPrompt="1"/>
          </p:nvPr>
        </p:nvSpPr>
        <p:spPr>
          <a:xfrm>
            <a:off x="651750" y="2367214"/>
            <a:ext cx="11070858"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rgbClr val="22404D"/>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spTree>
    <p:extLst>
      <p:ext uri="{BB962C8B-B14F-4D97-AF65-F5344CB8AC3E}">
        <p14:creationId xmlns:p14="http://schemas.microsoft.com/office/powerpoint/2010/main" val="7825484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5_Custom Layout">
    <p:bg>
      <p:bgPr>
        <a:solidFill>
          <a:srgbClr val="8FC440"/>
        </a:solidFill>
        <a:effectLst/>
      </p:bgPr>
    </p:bg>
    <p:spTree>
      <p:nvGrpSpPr>
        <p:cNvPr id="1" name=""/>
        <p:cNvGrpSpPr/>
        <p:nvPr/>
      </p:nvGrpSpPr>
      <p:grpSpPr>
        <a:xfrm>
          <a:off x="0" y="0"/>
          <a:ext cx="0" cy="0"/>
          <a:chOff x="0" y="0"/>
          <a:chExt cx="0" cy="0"/>
        </a:xfrm>
      </p:grpSpPr>
      <p:sp>
        <p:nvSpPr>
          <p:cNvPr id="6" name="Title 8">
            <a:extLst>
              <a:ext uri="{FF2B5EF4-FFF2-40B4-BE49-F238E27FC236}">
                <a16:creationId xmlns:a16="http://schemas.microsoft.com/office/drawing/2014/main" id="{81F89483-5940-ADE0-61FD-6D7DD91C40D7}"/>
              </a:ext>
            </a:extLst>
          </p:cNvPr>
          <p:cNvSpPr>
            <a:spLocks noGrp="1"/>
          </p:cNvSpPr>
          <p:nvPr>
            <p:ph type="title" hasCustomPrompt="1"/>
          </p:nvPr>
        </p:nvSpPr>
        <p:spPr>
          <a:xfrm>
            <a:off x="651750" y="772581"/>
            <a:ext cx="11070858" cy="605665"/>
          </a:xfrm>
        </p:spPr>
        <p:txBody>
          <a:bodyPr>
            <a:noAutofit/>
          </a:bodyPr>
          <a:lstStyle>
            <a:lvl1pPr>
              <a:lnSpc>
                <a:spcPct val="100000"/>
              </a:lnSpc>
              <a:defRPr sz="6000" b="1" i="0">
                <a:solidFill>
                  <a:srgbClr val="22404D"/>
                </a:solidFill>
                <a:latin typeface="Montserrat" pitchFamily="2" charset="77"/>
              </a:defRPr>
            </a:lvl1pPr>
          </a:lstStyle>
          <a:p>
            <a:r>
              <a:rPr lang="en-US" dirty="0"/>
              <a:t>Title</a:t>
            </a:r>
          </a:p>
        </p:txBody>
      </p:sp>
      <p:sp>
        <p:nvSpPr>
          <p:cNvPr id="7" name="Text Placeholder 12">
            <a:extLst>
              <a:ext uri="{FF2B5EF4-FFF2-40B4-BE49-F238E27FC236}">
                <a16:creationId xmlns:a16="http://schemas.microsoft.com/office/drawing/2014/main" id="{BB2EF260-ACF1-9137-BEDE-5CFB837C3177}"/>
              </a:ext>
            </a:extLst>
          </p:cNvPr>
          <p:cNvSpPr>
            <a:spLocks noGrp="1"/>
          </p:cNvSpPr>
          <p:nvPr>
            <p:ph type="body" sz="quarter" idx="12" hasCustomPrompt="1"/>
          </p:nvPr>
        </p:nvSpPr>
        <p:spPr>
          <a:xfrm>
            <a:off x="651750" y="2367214"/>
            <a:ext cx="11070858"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rgbClr val="22404D"/>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pic>
        <p:nvPicPr>
          <p:cNvPr id="8" name="Graphic 7">
            <a:extLst>
              <a:ext uri="{FF2B5EF4-FFF2-40B4-BE49-F238E27FC236}">
                <a16:creationId xmlns:a16="http://schemas.microsoft.com/office/drawing/2014/main" id="{9610F41B-58EC-39F9-4FE8-66A80333BC5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378456" y="2282948"/>
            <a:ext cx="3344152" cy="4115867"/>
          </a:xfrm>
          <a:prstGeom prst="rect">
            <a:avLst/>
          </a:prstGeom>
        </p:spPr>
      </p:pic>
    </p:spTree>
    <p:extLst>
      <p:ext uri="{BB962C8B-B14F-4D97-AF65-F5344CB8AC3E}">
        <p14:creationId xmlns:p14="http://schemas.microsoft.com/office/powerpoint/2010/main" val="15450269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1_Custom Layout">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0160D03-10D1-F543-8A4B-F903DEA927B1}"/>
              </a:ext>
            </a:extLst>
          </p:cNvPr>
          <p:cNvSpPr/>
          <p:nvPr userDrawn="1"/>
        </p:nvSpPr>
        <p:spPr>
          <a:xfrm>
            <a:off x="0" y="2"/>
            <a:ext cx="12192000" cy="1892298"/>
          </a:xfrm>
          <a:prstGeom prst="rect">
            <a:avLst/>
          </a:prstGeom>
          <a:solidFill>
            <a:srgbClr val="285F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000" b="1" i="0" dirty="0">
              <a:latin typeface="Montserrat SemiBold" pitchFamily="2" charset="77"/>
            </a:endParaRPr>
          </a:p>
        </p:txBody>
      </p:sp>
      <p:sp>
        <p:nvSpPr>
          <p:cNvPr id="10" name="Title 8">
            <a:extLst>
              <a:ext uri="{FF2B5EF4-FFF2-40B4-BE49-F238E27FC236}">
                <a16:creationId xmlns:a16="http://schemas.microsoft.com/office/drawing/2014/main" id="{5B1D7790-A96D-0B4B-9276-1E588F5A7CBC}"/>
              </a:ext>
            </a:extLst>
          </p:cNvPr>
          <p:cNvSpPr>
            <a:spLocks noGrp="1"/>
          </p:cNvSpPr>
          <p:nvPr>
            <p:ph type="title" hasCustomPrompt="1"/>
          </p:nvPr>
        </p:nvSpPr>
        <p:spPr>
          <a:xfrm>
            <a:off x="651750" y="687237"/>
            <a:ext cx="11070858" cy="605665"/>
          </a:xfrm>
        </p:spPr>
        <p:txBody>
          <a:bodyPr>
            <a:noAutofit/>
          </a:bodyPr>
          <a:lstStyle>
            <a:lvl1pPr>
              <a:lnSpc>
                <a:spcPct val="100000"/>
              </a:lnSpc>
              <a:defRPr sz="5000" b="1" i="0">
                <a:solidFill>
                  <a:schemeClr val="bg1"/>
                </a:solidFill>
                <a:latin typeface="Montserrat" pitchFamily="2" charset="77"/>
              </a:defRPr>
            </a:lvl1pPr>
          </a:lstStyle>
          <a:p>
            <a:r>
              <a:rPr lang="en-US" dirty="0"/>
              <a:t>Title</a:t>
            </a:r>
          </a:p>
        </p:txBody>
      </p:sp>
      <p:sp>
        <p:nvSpPr>
          <p:cNvPr id="11" name="Text Placeholder 12">
            <a:extLst>
              <a:ext uri="{FF2B5EF4-FFF2-40B4-BE49-F238E27FC236}">
                <a16:creationId xmlns:a16="http://schemas.microsoft.com/office/drawing/2014/main" id="{8B01EB1E-4269-534F-99E1-C4C3B85950B3}"/>
              </a:ext>
            </a:extLst>
          </p:cNvPr>
          <p:cNvSpPr>
            <a:spLocks noGrp="1"/>
          </p:cNvSpPr>
          <p:nvPr>
            <p:ph type="body" sz="quarter" idx="12" hasCustomPrompt="1"/>
          </p:nvPr>
        </p:nvSpPr>
        <p:spPr>
          <a:xfrm>
            <a:off x="651750" y="2255454"/>
            <a:ext cx="11070858"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rgbClr val="22404D"/>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pic>
        <p:nvPicPr>
          <p:cNvPr id="5" name="Graphic 4">
            <a:extLst>
              <a:ext uri="{FF2B5EF4-FFF2-40B4-BE49-F238E27FC236}">
                <a16:creationId xmlns:a16="http://schemas.microsoft.com/office/drawing/2014/main" id="{FBE2C258-5BBD-5247-86C8-69B295FC4C2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230433" y="693864"/>
            <a:ext cx="492175" cy="605752"/>
          </a:xfrm>
          <a:prstGeom prst="rect">
            <a:avLst/>
          </a:prstGeom>
        </p:spPr>
      </p:pic>
    </p:spTree>
    <p:extLst>
      <p:ext uri="{BB962C8B-B14F-4D97-AF65-F5344CB8AC3E}">
        <p14:creationId xmlns:p14="http://schemas.microsoft.com/office/powerpoint/2010/main" val="166067907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9_Custom Layout">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433D262-36A7-BB67-BB19-507059282107}"/>
              </a:ext>
            </a:extLst>
          </p:cNvPr>
          <p:cNvSpPr/>
          <p:nvPr userDrawn="1"/>
        </p:nvSpPr>
        <p:spPr>
          <a:xfrm>
            <a:off x="0" y="2"/>
            <a:ext cx="12192000" cy="1892298"/>
          </a:xfrm>
          <a:prstGeom prst="rect">
            <a:avLst/>
          </a:prstGeom>
          <a:solidFill>
            <a:srgbClr val="00A0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000" b="1" i="0" dirty="0">
              <a:latin typeface="Montserrat SemiBold" pitchFamily="2" charset="77"/>
            </a:endParaRPr>
          </a:p>
        </p:txBody>
      </p:sp>
      <p:sp>
        <p:nvSpPr>
          <p:cNvPr id="10" name="Title 8">
            <a:extLst>
              <a:ext uri="{FF2B5EF4-FFF2-40B4-BE49-F238E27FC236}">
                <a16:creationId xmlns:a16="http://schemas.microsoft.com/office/drawing/2014/main" id="{7C1F65A3-AA1D-2D4E-8875-11A84D8A7B0B}"/>
              </a:ext>
            </a:extLst>
          </p:cNvPr>
          <p:cNvSpPr>
            <a:spLocks noGrp="1"/>
          </p:cNvSpPr>
          <p:nvPr>
            <p:ph type="title" hasCustomPrompt="1"/>
          </p:nvPr>
        </p:nvSpPr>
        <p:spPr>
          <a:xfrm>
            <a:off x="651750" y="687237"/>
            <a:ext cx="11070858" cy="605665"/>
          </a:xfrm>
        </p:spPr>
        <p:txBody>
          <a:bodyPr>
            <a:noAutofit/>
          </a:bodyPr>
          <a:lstStyle>
            <a:lvl1pPr>
              <a:lnSpc>
                <a:spcPct val="100000"/>
              </a:lnSpc>
              <a:defRPr sz="5000" b="1" i="0">
                <a:solidFill>
                  <a:schemeClr val="bg1"/>
                </a:solidFill>
                <a:latin typeface="Montserrat" pitchFamily="2" charset="77"/>
              </a:defRPr>
            </a:lvl1pPr>
          </a:lstStyle>
          <a:p>
            <a:r>
              <a:rPr lang="en-US" dirty="0"/>
              <a:t>Title</a:t>
            </a:r>
          </a:p>
        </p:txBody>
      </p:sp>
      <p:sp>
        <p:nvSpPr>
          <p:cNvPr id="11" name="Text Placeholder 12">
            <a:extLst>
              <a:ext uri="{FF2B5EF4-FFF2-40B4-BE49-F238E27FC236}">
                <a16:creationId xmlns:a16="http://schemas.microsoft.com/office/drawing/2014/main" id="{708D3379-47C3-A863-A6CD-3917D2F22556}"/>
              </a:ext>
            </a:extLst>
          </p:cNvPr>
          <p:cNvSpPr>
            <a:spLocks noGrp="1"/>
          </p:cNvSpPr>
          <p:nvPr>
            <p:ph type="body" sz="quarter" idx="12" hasCustomPrompt="1"/>
          </p:nvPr>
        </p:nvSpPr>
        <p:spPr>
          <a:xfrm>
            <a:off x="651750" y="2255454"/>
            <a:ext cx="11070858"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rgbClr val="22404D"/>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pic>
        <p:nvPicPr>
          <p:cNvPr id="12" name="Graphic 11">
            <a:extLst>
              <a:ext uri="{FF2B5EF4-FFF2-40B4-BE49-F238E27FC236}">
                <a16:creationId xmlns:a16="http://schemas.microsoft.com/office/drawing/2014/main" id="{88540D85-9D2F-72A4-0A82-F761842C039E}"/>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230433" y="693864"/>
            <a:ext cx="492175" cy="605752"/>
          </a:xfrm>
          <a:prstGeom prst="rect">
            <a:avLst/>
          </a:prstGeom>
        </p:spPr>
      </p:pic>
    </p:spTree>
    <p:extLst>
      <p:ext uri="{BB962C8B-B14F-4D97-AF65-F5344CB8AC3E}">
        <p14:creationId xmlns:p14="http://schemas.microsoft.com/office/powerpoint/2010/main" val="19350571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0_Custom Layout">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8B342B9-65A1-2083-915F-DF26F9E20E09}"/>
              </a:ext>
            </a:extLst>
          </p:cNvPr>
          <p:cNvSpPr/>
          <p:nvPr userDrawn="1"/>
        </p:nvSpPr>
        <p:spPr>
          <a:xfrm>
            <a:off x="0" y="2"/>
            <a:ext cx="12192000" cy="1892298"/>
          </a:xfrm>
          <a:prstGeom prst="rect">
            <a:avLst/>
          </a:prstGeom>
          <a:solidFill>
            <a:srgbClr val="224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000" b="1" i="0" dirty="0">
              <a:latin typeface="Montserrat SemiBold" pitchFamily="2" charset="77"/>
            </a:endParaRPr>
          </a:p>
        </p:txBody>
      </p:sp>
      <p:sp>
        <p:nvSpPr>
          <p:cNvPr id="10" name="Title 8">
            <a:extLst>
              <a:ext uri="{FF2B5EF4-FFF2-40B4-BE49-F238E27FC236}">
                <a16:creationId xmlns:a16="http://schemas.microsoft.com/office/drawing/2014/main" id="{C11E6F3F-CC5A-17A2-AB27-2533E9676D68}"/>
              </a:ext>
            </a:extLst>
          </p:cNvPr>
          <p:cNvSpPr>
            <a:spLocks noGrp="1"/>
          </p:cNvSpPr>
          <p:nvPr>
            <p:ph type="title" hasCustomPrompt="1"/>
          </p:nvPr>
        </p:nvSpPr>
        <p:spPr>
          <a:xfrm>
            <a:off x="651750" y="687237"/>
            <a:ext cx="11070858" cy="605665"/>
          </a:xfrm>
        </p:spPr>
        <p:txBody>
          <a:bodyPr>
            <a:noAutofit/>
          </a:bodyPr>
          <a:lstStyle>
            <a:lvl1pPr>
              <a:lnSpc>
                <a:spcPct val="100000"/>
              </a:lnSpc>
              <a:defRPr sz="5000" b="1" i="0">
                <a:solidFill>
                  <a:schemeClr val="bg1"/>
                </a:solidFill>
                <a:latin typeface="Montserrat" pitchFamily="2" charset="77"/>
              </a:defRPr>
            </a:lvl1pPr>
          </a:lstStyle>
          <a:p>
            <a:r>
              <a:rPr lang="en-US" dirty="0"/>
              <a:t>Title</a:t>
            </a:r>
          </a:p>
        </p:txBody>
      </p:sp>
      <p:sp>
        <p:nvSpPr>
          <p:cNvPr id="11" name="Text Placeholder 12">
            <a:extLst>
              <a:ext uri="{FF2B5EF4-FFF2-40B4-BE49-F238E27FC236}">
                <a16:creationId xmlns:a16="http://schemas.microsoft.com/office/drawing/2014/main" id="{C00F4D4D-234C-DC96-E45D-A35FF93EC2B5}"/>
              </a:ext>
            </a:extLst>
          </p:cNvPr>
          <p:cNvSpPr>
            <a:spLocks noGrp="1"/>
          </p:cNvSpPr>
          <p:nvPr>
            <p:ph type="body" sz="quarter" idx="12" hasCustomPrompt="1"/>
          </p:nvPr>
        </p:nvSpPr>
        <p:spPr>
          <a:xfrm>
            <a:off x="651750" y="2255454"/>
            <a:ext cx="11070858"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rgbClr val="22404D"/>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pic>
        <p:nvPicPr>
          <p:cNvPr id="12" name="Graphic 11">
            <a:extLst>
              <a:ext uri="{FF2B5EF4-FFF2-40B4-BE49-F238E27FC236}">
                <a16:creationId xmlns:a16="http://schemas.microsoft.com/office/drawing/2014/main" id="{3CC16D69-EAED-6E9D-70A8-6FD8E949DD72}"/>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230433" y="693864"/>
            <a:ext cx="492175" cy="605752"/>
          </a:xfrm>
          <a:prstGeom prst="rect">
            <a:avLst/>
          </a:prstGeom>
        </p:spPr>
      </p:pic>
    </p:spTree>
    <p:extLst>
      <p:ext uri="{BB962C8B-B14F-4D97-AF65-F5344CB8AC3E}">
        <p14:creationId xmlns:p14="http://schemas.microsoft.com/office/powerpoint/2010/main" val="208389436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3_Custom Layout">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A4588DF-DD4D-296E-96AB-7D517E33A548}"/>
              </a:ext>
            </a:extLst>
          </p:cNvPr>
          <p:cNvSpPr/>
          <p:nvPr userDrawn="1"/>
        </p:nvSpPr>
        <p:spPr>
          <a:xfrm>
            <a:off x="0" y="2"/>
            <a:ext cx="12192000" cy="1892298"/>
          </a:xfrm>
          <a:prstGeom prst="rect">
            <a:avLst/>
          </a:prstGeom>
          <a:solidFill>
            <a:srgbClr val="008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000" b="1" i="0" dirty="0">
              <a:latin typeface="Montserrat SemiBold" pitchFamily="2" charset="77"/>
            </a:endParaRPr>
          </a:p>
        </p:txBody>
      </p:sp>
      <p:sp>
        <p:nvSpPr>
          <p:cNvPr id="10" name="Title 8">
            <a:extLst>
              <a:ext uri="{FF2B5EF4-FFF2-40B4-BE49-F238E27FC236}">
                <a16:creationId xmlns:a16="http://schemas.microsoft.com/office/drawing/2014/main" id="{F0C53CEF-35DC-6A4A-11C9-A55FD77F09FB}"/>
              </a:ext>
            </a:extLst>
          </p:cNvPr>
          <p:cNvSpPr>
            <a:spLocks noGrp="1"/>
          </p:cNvSpPr>
          <p:nvPr>
            <p:ph type="title" hasCustomPrompt="1"/>
          </p:nvPr>
        </p:nvSpPr>
        <p:spPr>
          <a:xfrm>
            <a:off x="651750" y="687237"/>
            <a:ext cx="11070858" cy="605665"/>
          </a:xfrm>
        </p:spPr>
        <p:txBody>
          <a:bodyPr>
            <a:noAutofit/>
          </a:bodyPr>
          <a:lstStyle>
            <a:lvl1pPr>
              <a:lnSpc>
                <a:spcPct val="100000"/>
              </a:lnSpc>
              <a:defRPr sz="5000" b="1" i="0">
                <a:solidFill>
                  <a:schemeClr val="bg1"/>
                </a:solidFill>
                <a:latin typeface="Montserrat" pitchFamily="2" charset="77"/>
              </a:defRPr>
            </a:lvl1pPr>
          </a:lstStyle>
          <a:p>
            <a:r>
              <a:rPr lang="en-US" dirty="0"/>
              <a:t>Title</a:t>
            </a:r>
          </a:p>
        </p:txBody>
      </p:sp>
      <p:sp>
        <p:nvSpPr>
          <p:cNvPr id="11" name="Text Placeholder 12">
            <a:extLst>
              <a:ext uri="{FF2B5EF4-FFF2-40B4-BE49-F238E27FC236}">
                <a16:creationId xmlns:a16="http://schemas.microsoft.com/office/drawing/2014/main" id="{F6ED634F-7A6F-0AC6-A4A3-56AD113C10D3}"/>
              </a:ext>
            </a:extLst>
          </p:cNvPr>
          <p:cNvSpPr>
            <a:spLocks noGrp="1"/>
          </p:cNvSpPr>
          <p:nvPr>
            <p:ph type="body" sz="quarter" idx="12" hasCustomPrompt="1"/>
          </p:nvPr>
        </p:nvSpPr>
        <p:spPr>
          <a:xfrm>
            <a:off x="651750" y="2255454"/>
            <a:ext cx="11070858"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rgbClr val="22404D"/>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pic>
        <p:nvPicPr>
          <p:cNvPr id="12" name="Graphic 11">
            <a:extLst>
              <a:ext uri="{FF2B5EF4-FFF2-40B4-BE49-F238E27FC236}">
                <a16:creationId xmlns:a16="http://schemas.microsoft.com/office/drawing/2014/main" id="{E388729D-D91D-E69F-98C1-F3C79F7A0C7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230433" y="693864"/>
            <a:ext cx="492175" cy="605752"/>
          </a:xfrm>
          <a:prstGeom prst="rect">
            <a:avLst/>
          </a:prstGeom>
        </p:spPr>
      </p:pic>
    </p:spTree>
    <p:extLst>
      <p:ext uri="{BB962C8B-B14F-4D97-AF65-F5344CB8AC3E}">
        <p14:creationId xmlns:p14="http://schemas.microsoft.com/office/powerpoint/2010/main" val="44581887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4_Custom Layout">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1E7D934-1618-9801-03A7-4A110FB8EA52}"/>
              </a:ext>
            </a:extLst>
          </p:cNvPr>
          <p:cNvSpPr/>
          <p:nvPr userDrawn="1"/>
        </p:nvSpPr>
        <p:spPr>
          <a:xfrm>
            <a:off x="0" y="2"/>
            <a:ext cx="12192000" cy="1892298"/>
          </a:xfrm>
          <a:prstGeom prst="rect">
            <a:avLst/>
          </a:prstGeom>
          <a:solidFill>
            <a:srgbClr val="2870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000" b="1" i="0" dirty="0">
              <a:latin typeface="Montserrat SemiBold" pitchFamily="2" charset="77"/>
            </a:endParaRPr>
          </a:p>
        </p:txBody>
      </p:sp>
      <p:sp>
        <p:nvSpPr>
          <p:cNvPr id="10" name="Title 8">
            <a:extLst>
              <a:ext uri="{FF2B5EF4-FFF2-40B4-BE49-F238E27FC236}">
                <a16:creationId xmlns:a16="http://schemas.microsoft.com/office/drawing/2014/main" id="{C6FF4003-049E-5A04-C140-B77410C89FA4}"/>
              </a:ext>
            </a:extLst>
          </p:cNvPr>
          <p:cNvSpPr>
            <a:spLocks noGrp="1"/>
          </p:cNvSpPr>
          <p:nvPr>
            <p:ph type="title" hasCustomPrompt="1"/>
          </p:nvPr>
        </p:nvSpPr>
        <p:spPr>
          <a:xfrm>
            <a:off x="651750" y="687237"/>
            <a:ext cx="11070858" cy="605665"/>
          </a:xfrm>
        </p:spPr>
        <p:txBody>
          <a:bodyPr>
            <a:noAutofit/>
          </a:bodyPr>
          <a:lstStyle>
            <a:lvl1pPr>
              <a:lnSpc>
                <a:spcPct val="100000"/>
              </a:lnSpc>
              <a:defRPr sz="5000" b="1" i="0">
                <a:solidFill>
                  <a:schemeClr val="bg1"/>
                </a:solidFill>
                <a:latin typeface="Montserrat" pitchFamily="2" charset="77"/>
              </a:defRPr>
            </a:lvl1pPr>
          </a:lstStyle>
          <a:p>
            <a:r>
              <a:rPr lang="en-US" dirty="0"/>
              <a:t>Title</a:t>
            </a:r>
          </a:p>
        </p:txBody>
      </p:sp>
      <p:sp>
        <p:nvSpPr>
          <p:cNvPr id="11" name="Text Placeholder 12">
            <a:extLst>
              <a:ext uri="{FF2B5EF4-FFF2-40B4-BE49-F238E27FC236}">
                <a16:creationId xmlns:a16="http://schemas.microsoft.com/office/drawing/2014/main" id="{D74C888C-8BD2-6411-3A89-C8BF49B09D11}"/>
              </a:ext>
            </a:extLst>
          </p:cNvPr>
          <p:cNvSpPr>
            <a:spLocks noGrp="1"/>
          </p:cNvSpPr>
          <p:nvPr>
            <p:ph type="body" sz="quarter" idx="12" hasCustomPrompt="1"/>
          </p:nvPr>
        </p:nvSpPr>
        <p:spPr>
          <a:xfrm>
            <a:off x="651750" y="2255454"/>
            <a:ext cx="11070858"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rgbClr val="22404D"/>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pic>
        <p:nvPicPr>
          <p:cNvPr id="12" name="Graphic 11">
            <a:extLst>
              <a:ext uri="{FF2B5EF4-FFF2-40B4-BE49-F238E27FC236}">
                <a16:creationId xmlns:a16="http://schemas.microsoft.com/office/drawing/2014/main" id="{1AB92089-88D7-430E-BB38-7DDABB20C5E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230433" y="693864"/>
            <a:ext cx="492175" cy="605752"/>
          </a:xfrm>
          <a:prstGeom prst="rect">
            <a:avLst/>
          </a:prstGeom>
        </p:spPr>
      </p:pic>
    </p:spTree>
    <p:extLst>
      <p:ext uri="{BB962C8B-B14F-4D97-AF65-F5344CB8AC3E}">
        <p14:creationId xmlns:p14="http://schemas.microsoft.com/office/powerpoint/2010/main" val="186589094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56_Custom Layout">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D81B9CB-EB68-69E6-E692-6DA920C2BFDA}"/>
              </a:ext>
            </a:extLst>
          </p:cNvPr>
          <p:cNvSpPr/>
          <p:nvPr userDrawn="1"/>
        </p:nvSpPr>
        <p:spPr>
          <a:xfrm>
            <a:off x="0" y="2"/>
            <a:ext cx="12192000" cy="1892298"/>
          </a:xfrm>
          <a:prstGeom prst="rect">
            <a:avLst/>
          </a:prstGeom>
          <a:solidFill>
            <a:srgbClr val="99D9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000" b="1" i="0" dirty="0">
              <a:latin typeface="Montserrat SemiBold" pitchFamily="2" charset="77"/>
            </a:endParaRPr>
          </a:p>
        </p:txBody>
      </p:sp>
      <p:sp>
        <p:nvSpPr>
          <p:cNvPr id="10" name="Title 8">
            <a:extLst>
              <a:ext uri="{FF2B5EF4-FFF2-40B4-BE49-F238E27FC236}">
                <a16:creationId xmlns:a16="http://schemas.microsoft.com/office/drawing/2014/main" id="{C1EE09B8-B0BA-DB7B-EAFF-8A561969FA07}"/>
              </a:ext>
            </a:extLst>
          </p:cNvPr>
          <p:cNvSpPr>
            <a:spLocks noGrp="1"/>
          </p:cNvSpPr>
          <p:nvPr>
            <p:ph type="title" hasCustomPrompt="1"/>
          </p:nvPr>
        </p:nvSpPr>
        <p:spPr>
          <a:xfrm>
            <a:off x="651750" y="687237"/>
            <a:ext cx="11070858" cy="605665"/>
          </a:xfrm>
        </p:spPr>
        <p:txBody>
          <a:bodyPr>
            <a:noAutofit/>
          </a:bodyPr>
          <a:lstStyle>
            <a:lvl1pPr>
              <a:lnSpc>
                <a:spcPct val="100000"/>
              </a:lnSpc>
              <a:defRPr sz="5000" b="1" i="0">
                <a:solidFill>
                  <a:srgbClr val="22404D"/>
                </a:solidFill>
                <a:latin typeface="Montserrat" pitchFamily="2" charset="77"/>
              </a:defRPr>
            </a:lvl1pPr>
          </a:lstStyle>
          <a:p>
            <a:r>
              <a:rPr lang="en-US" dirty="0"/>
              <a:t>Title</a:t>
            </a:r>
          </a:p>
        </p:txBody>
      </p:sp>
      <p:sp>
        <p:nvSpPr>
          <p:cNvPr id="11" name="Text Placeholder 12">
            <a:extLst>
              <a:ext uri="{FF2B5EF4-FFF2-40B4-BE49-F238E27FC236}">
                <a16:creationId xmlns:a16="http://schemas.microsoft.com/office/drawing/2014/main" id="{0707B934-FFD3-B316-41DB-77161F21FE72}"/>
              </a:ext>
            </a:extLst>
          </p:cNvPr>
          <p:cNvSpPr>
            <a:spLocks noGrp="1"/>
          </p:cNvSpPr>
          <p:nvPr>
            <p:ph type="body" sz="quarter" idx="12" hasCustomPrompt="1"/>
          </p:nvPr>
        </p:nvSpPr>
        <p:spPr>
          <a:xfrm>
            <a:off x="651750" y="2255454"/>
            <a:ext cx="11070858"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rgbClr val="22404D"/>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pic>
        <p:nvPicPr>
          <p:cNvPr id="8" name="Graphic 7">
            <a:extLst>
              <a:ext uri="{FF2B5EF4-FFF2-40B4-BE49-F238E27FC236}">
                <a16:creationId xmlns:a16="http://schemas.microsoft.com/office/drawing/2014/main" id="{78F9B069-2707-4187-1827-09471AC76752}"/>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236345" y="693864"/>
            <a:ext cx="497491" cy="612297"/>
          </a:xfrm>
          <a:prstGeom prst="rect">
            <a:avLst/>
          </a:prstGeom>
        </p:spPr>
      </p:pic>
    </p:spTree>
    <p:extLst>
      <p:ext uri="{BB962C8B-B14F-4D97-AF65-F5344CB8AC3E}">
        <p14:creationId xmlns:p14="http://schemas.microsoft.com/office/powerpoint/2010/main" val="218664471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3_Custom Layout">
    <p:bg>
      <p:bgPr>
        <a:solidFill>
          <a:schemeClr val="bg1"/>
        </a:solidFill>
        <a:effectLst/>
      </p:bgPr>
    </p:bg>
    <p:spTree>
      <p:nvGrpSpPr>
        <p:cNvPr id="1" name=""/>
        <p:cNvGrpSpPr/>
        <p:nvPr/>
      </p:nvGrpSpPr>
      <p:grpSpPr>
        <a:xfrm>
          <a:off x="0" y="0"/>
          <a:ext cx="0" cy="0"/>
          <a:chOff x="0" y="0"/>
          <a:chExt cx="0" cy="0"/>
        </a:xfrm>
      </p:grpSpPr>
      <p:sp>
        <p:nvSpPr>
          <p:cNvPr id="11" name="Text Placeholder 12">
            <a:extLst>
              <a:ext uri="{FF2B5EF4-FFF2-40B4-BE49-F238E27FC236}">
                <a16:creationId xmlns:a16="http://schemas.microsoft.com/office/drawing/2014/main" id="{8B01EB1E-4269-534F-99E1-C4C3B85950B3}"/>
              </a:ext>
            </a:extLst>
          </p:cNvPr>
          <p:cNvSpPr>
            <a:spLocks noGrp="1"/>
          </p:cNvSpPr>
          <p:nvPr>
            <p:ph type="body" sz="quarter" idx="12" hasCustomPrompt="1"/>
          </p:nvPr>
        </p:nvSpPr>
        <p:spPr>
          <a:xfrm>
            <a:off x="6239433" y="2310941"/>
            <a:ext cx="5375345"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rgbClr val="22404D"/>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sp>
        <p:nvSpPr>
          <p:cNvPr id="7" name="Picture Placeholder 10">
            <a:extLst>
              <a:ext uri="{FF2B5EF4-FFF2-40B4-BE49-F238E27FC236}">
                <a16:creationId xmlns:a16="http://schemas.microsoft.com/office/drawing/2014/main" id="{8C02DE80-4013-B141-AFBB-3453664DEBF8}"/>
              </a:ext>
            </a:extLst>
          </p:cNvPr>
          <p:cNvSpPr>
            <a:spLocks noGrp="1"/>
          </p:cNvSpPr>
          <p:nvPr>
            <p:ph type="pic" sz="quarter" idx="13" hasCustomPrompt="1"/>
          </p:nvPr>
        </p:nvSpPr>
        <p:spPr>
          <a:xfrm>
            <a:off x="0" y="0"/>
            <a:ext cx="5504687" cy="6890677"/>
          </a:xfrm>
          <a:custGeom>
            <a:avLst/>
            <a:gdLst>
              <a:gd name="connsiteX0" fmla="*/ 0 w 3640975"/>
              <a:gd name="connsiteY0" fmla="*/ 0 h 4557713"/>
              <a:gd name="connsiteX1" fmla="*/ 3640975 w 3640975"/>
              <a:gd name="connsiteY1" fmla="*/ 0 h 4557713"/>
              <a:gd name="connsiteX2" fmla="*/ 3640975 w 3640975"/>
              <a:gd name="connsiteY2" fmla="*/ 4557713 h 4557713"/>
              <a:gd name="connsiteX3" fmla="*/ 0 w 3640975"/>
              <a:gd name="connsiteY3" fmla="*/ 4557713 h 4557713"/>
            </a:gdLst>
            <a:ahLst/>
            <a:cxnLst>
              <a:cxn ang="0">
                <a:pos x="connsiteX0" y="connsiteY0"/>
              </a:cxn>
              <a:cxn ang="0">
                <a:pos x="connsiteX1" y="connsiteY1"/>
              </a:cxn>
              <a:cxn ang="0">
                <a:pos x="connsiteX2" y="connsiteY2"/>
              </a:cxn>
              <a:cxn ang="0">
                <a:pos x="connsiteX3" y="connsiteY3"/>
              </a:cxn>
            </a:cxnLst>
            <a:rect l="l" t="t" r="r" b="b"/>
            <a:pathLst>
              <a:path w="3640975" h="4557713">
                <a:moveTo>
                  <a:pt x="0" y="0"/>
                </a:moveTo>
                <a:lnTo>
                  <a:pt x="3640975" y="0"/>
                </a:lnTo>
                <a:lnTo>
                  <a:pt x="3640975" y="4557713"/>
                </a:lnTo>
                <a:lnTo>
                  <a:pt x="0" y="4557713"/>
                </a:lnTo>
                <a:close/>
              </a:path>
            </a:pathLst>
          </a:custGeom>
          <a:solidFill>
            <a:schemeClr val="bg1">
              <a:lumMod val="85000"/>
            </a:schemeClr>
          </a:solidFill>
        </p:spPr>
        <p:txBody>
          <a:bodyPr wrap="square">
            <a:noAutofit/>
          </a:bodyPr>
          <a:lstStyle>
            <a:lvl1pPr marL="0" indent="0">
              <a:buNone/>
              <a:defRPr/>
            </a:lvl1pPr>
          </a:lstStyle>
          <a:p>
            <a:r>
              <a:rPr lang="en-US" dirty="0"/>
              <a:t>  </a:t>
            </a:r>
          </a:p>
        </p:txBody>
      </p:sp>
      <p:pic>
        <p:nvPicPr>
          <p:cNvPr id="13" name="Graphic 12">
            <a:extLst>
              <a:ext uri="{FF2B5EF4-FFF2-40B4-BE49-F238E27FC236}">
                <a16:creationId xmlns:a16="http://schemas.microsoft.com/office/drawing/2014/main" id="{29E110F3-D188-0049-90C9-8C69A3620425}"/>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614779" y="6230227"/>
            <a:ext cx="395211" cy="486414"/>
          </a:xfrm>
          <a:prstGeom prst="rect">
            <a:avLst/>
          </a:prstGeom>
        </p:spPr>
      </p:pic>
      <p:sp>
        <p:nvSpPr>
          <p:cNvPr id="12" name="Rectangle 11">
            <a:extLst>
              <a:ext uri="{FF2B5EF4-FFF2-40B4-BE49-F238E27FC236}">
                <a16:creationId xmlns:a16="http://schemas.microsoft.com/office/drawing/2014/main" id="{E7242CD6-04C4-2567-F49F-5126DCB3CEE8}"/>
              </a:ext>
            </a:extLst>
          </p:cNvPr>
          <p:cNvSpPr/>
          <p:nvPr userDrawn="1"/>
        </p:nvSpPr>
        <p:spPr>
          <a:xfrm>
            <a:off x="5504686" y="2"/>
            <a:ext cx="6687313" cy="1892298"/>
          </a:xfrm>
          <a:prstGeom prst="rect">
            <a:avLst/>
          </a:prstGeom>
          <a:solidFill>
            <a:srgbClr val="285F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000" b="1" i="0" dirty="0">
              <a:latin typeface="Montserrat SemiBold" pitchFamily="2" charset="77"/>
            </a:endParaRPr>
          </a:p>
        </p:txBody>
      </p:sp>
      <p:sp>
        <p:nvSpPr>
          <p:cNvPr id="14" name="Title 8">
            <a:extLst>
              <a:ext uri="{FF2B5EF4-FFF2-40B4-BE49-F238E27FC236}">
                <a16:creationId xmlns:a16="http://schemas.microsoft.com/office/drawing/2014/main" id="{69A2698E-9B81-C284-B9BF-7E104E970ACC}"/>
              </a:ext>
            </a:extLst>
          </p:cNvPr>
          <p:cNvSpPr>
            <a:spLocks noGrp="1"/>
          </p:cNvSpPr>
          <p:nvPr>
            <p:ph type="title" hasCustomPrompt="1"/>
          </p:nvPr>
        </p:nvSpPr>
        <p:spPr>
          <a:xfrm>
            <a:off x="6217920" y="687237"/>
            <a:ext cx="5396858" cy="605665"/>
          </a:xfrm>
        </p:spPr>
        <p:txBody>
          <a:bodyPr>
            <a:noAutofit/>
          </a:bodyPr>
          <a:lstStyle>
            <a:lvl1pPr>
              <a:lnSpc>
                <a:spcPct val="100000"/>
              </a:lnSpc>
              <a:defRPr sz="5000" b="1" i="0">
                <a:solidFill>
                  <a:schemeClr val="bg1"/>
                </a:solidFill>
                <a:latin typeface="Montserrat" pitchFamily="2" charset="77"/>
              </a:defRPr>
            </a:lvl1pPr>
          </a:lstStyle>
          <a:p>
            <a:r>
              <a:rPr lang="en-US" dirty="0"/>
              <a:t>Title</a:t>
            </a:r>
          </a:p>
        </p:txBody>
      </p:sp>
    </p:spTree>
    <p:extLst>
      <p:ext uri="{BB962C8B-B14F-4D97-AF65-F5344CB8AC3E}">
        <p14:creationId xmlns:p14="http://schemas.microsoft.com/office/powerpoint/2010/main" val="11946608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8_Custom Layout">
    <p:bg>
      <p:bgPr>
        <a:solidFill>
          <a:schemeClr val="bg1"/>
        </a:solidFill>
        <a:effectLst/>
      </p:bgPr>
    </p:bg>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8C02DE80-4013-B141-AFBB-3453664DEBF8}"/>
              </a:ext>
            </a:extLst>
          </p:cNvPr>
          <p:cNvSpPr>
            <a:spLocks noGrp="1"/>
          </p:cNvSpPr>
          <p:nvPr>
            <p:ph type="pic" sz="quarter" idx="13" hasCustomPrompt="1"/>
          </p:nvPr>
        </p:nvSpPr>
        <p:spPr>
          <a:xfrm>
            <a:off x="6682353" y="-32677"/>
            <a:ext cx="5504687" cy="6890677"/>
          </a:xfrm>
          <a:custGeom>
            <a:avLst/>
            <a:gdLst>
              <a:gd name="connsiteX0" fmla="*/ 0 w 3640975"/>
              <a:gd name="connsiteY0" fmla="*/ 0 h 4557713"/>
              <a:gd name="connsiteX1" fmla="*/ 3640975 w 3640975"/>
              <a:gd name="connsiteY1" fmla="*/ 0 h 4557713"/>
              <a:gd name="connsiteX2" fmla="*/ 3640975 w 3640975"/>
              <a:gd name="connsiteY2" fmla="*/ 4557713 h 4557713"/>
              <a:gd name="connsiteX3" fmla="*/ 0 w 3640975"/>
              <a:gd name="connsiteY3" fmla="*/ 4557713 h 4557713"/>
            </a:gdLst>
            <a:ahLst/>
            <a:cxnLst>
              <a:cxn ang="0">
                <a:pos x="connsiteX0" y="connsiteY0"/>
              </a:cxn>
              <a:cxn ang="0">
                <a:pos x="connsiteX1" y="connsiteY1"/>
              </a:cxn>
              <a:cxn ang="0">
                <a:pos x="connsiteX2" y="connsiteY2"/>
              </a:cxn>
              <a:cxn ang="0">
                <a:pos x="connsiteX3" y="connsiteY3"/>
              </a:cxn>
            </a:cxnLst>
            <a:rect l="l" t="t" r="r" b="b"/>
            <a:pathLst>
              <a:path w="3640975" h="4557713">
                <a:moveTo>
                  <a:pt x="0" y="0"/>
                </a:moveTo>
                <a:lnTo>
                  <a:pt x="3640975" y="0"/>
                </a:lnTo>
                <a:lnTo>
                  <a:pt x="3640975" y="4557713"/>
                </a:lnTo>
                <a:lnTo>
                  <a:pt x="0" y="4557713"/>
                </a:lnTo>
                <a:close/>
              </a:path>
            </a:pathLst>
          </a:custGeom>
          <a:solidFill>
            <a:schemeClr val="bg1">
              <a:lumMod val="85000"/>
            </a:schemeClr>
          </a:solidFill>
        </p:spPr>
        <p:txBody>
          <a:bodyPr wrap="square">
            <a:noAutofit/>
          </a:bodyPr>
          <a:lstStyle>
            <a:lvl1pPr marL="0" indent="0">
              <a:buNone/>
              <a:defRPr/>
            </a:lvl1pPr>
          </a:lstStyle>
          <a:p>
            <a:r>
              <a:rPr lang="en-US" dirty="0"/>
              <a:t>  </a:t>
            </a:r>
          </a:p>
        </p:txBody>
      </p:sp>
      <p:pic>
        <p:nvPicPr>
          <p:cNvPr id="13" name="Graphic 12">
            <a:extLst>
              <a:ext uri="{FF2B5EF4-FFF2-40B4-BE49-F238E27FC236}">
                <a16:creationId xmlns:a16="http://schemas.microsoft.com/office/drawing/2014/main" id="{29E110F3-D188-0049-90C9-8C69A3620425}"/>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6110091" y="6197550"/>
            <a:ext cx="395211" cy="486414"/>
          </a:xfrm>
          <a:prstGeom prst="rect">
            <a:avLst/>
          </a:prstGeom>
        </p:spPr>
      </p:pic>
      <p:sp>
        <p:nvSpPr>
          <p:cNvPr id="8" name="Text Placeholder 12">
            <a:extLst>
              <a:ext uri="{FF2B5EF4-FFF2-40B4-BE49-F238E27FC236}">
                <a16:creationId xmlns:a16="http://schemas.microsoft.com/office/drawing/2014/main" id="{3C6D7603-93E3-4C7E-76CC-D2605E2E1B51}"/>
              </a:ext>
            </a:extLst>
          </p:cNvPr>
          <p:cNvSpPr>
            <a:spLocks noGrp="1"/>
          </p:cNvSpPr>
          <p:nvPr>
            <p:ph type="body" sz="quarter" idx="12" hasCustomPrompt="1"/>
          </p:nvPr>
        </p:nvSpPr>
        <p:spPr>
          <a:xfrm>
            <a:off x="734747" y="2310939"/>
            <a:ext cx="5375345"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rgbClr val="22404D"/>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sp>
        <p:nvSpPr>
          <p:cNvPr id="9" name="Rectangle 8">
            <a:extLst>
              <a:ext uri="{FF2B5EF4-FFF2-40B4-BE49-F238E27FC236}">
                <a16:creationId xmlns:a16="http://schemas.microsoft.com/office/drawing/2014/main" id="{AA80D8C5-48C5-A009-1000-746DA2532B19}"/>
              </a:ext>
            </a:extLst>
          </p:cNvPr>
          <p:cNvSpPr/>
          <p:nvPr userDrawn="1"/>
        </p:nvSpPr>
        <p:spPr>
          <a:xfrm>
            <a:off x="0" y="0"/>
            <a:ext cx="6687313" cy="1892298"/>
          </a:xfrm>
          <a:prstGeom prst="rect">
            <a:avLst/>
          </a:prstGeom>
          <a:solidFill>
            <a:srgbClr val="285F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000" b="1" i="0" dirty="0">
              <a:latin typeface="Montserrat SemiBold" pitchFamily="2" charset="77"/>
            </a:endParaRPr>
          </a:p>
        </p:txBody>
      </p:sp>
      <p:sp>
        <p:nvSpPr>
          <p:cNvPr id="11" name="Title 8">
            <a:extLst>
              <a:ext uri="{FF2B5EF4-FFF2-40B4-BE49-F238E27FC236}">
                <a16:creationId xmlns:a16="http://schemas.microsoft.com/office/drawing/2014/main" id="{32C27CD4-F690-5014-5264-2F97E2DAF81B}"/>
              </a:ext>
            </a:extLst>
          </p:cNvPr>
          <p:cNvSpPr>
            <a:spLocks noGrp="1"/>
          </p:cNvSpPr>
          <p:nvPr>
            <p:ph type="title" hasCustomPrompt="1"/>
          </p:nvPr>
        </p:nvSpPr>
        <p:spPr>
          <a:xfrm>
            <a:off x="713234" y="687235"/>
            <a:ext cx="5396858" cy="605665"/>
          </a:xfrm>
        </p:spPr>
        <p:txBody>
          <a:bodyPr>
            <a:noAutofit/>
          </a:bodyPr>
          <a:lstStyle>
            <a:lvl1pPr>
              <a:lnSpc>
                <a:spcPct val="100000"/>
              </a:lnSpc>
              <a:defRPr sz="5000" b="1" i="0">
                <a:solidFill>
                  <a:schemeClr val="bg1"/>
                </a:solidFill>
                <a:latin typeface="Montserrat" pitchFamily="2" charset="77"/>
              </a:defRPr>
            </a:lvl1pPr>
          </a:lstStyle>
          <a:p>
            <a:r>
              <a:rPr lang="en-US" dirty="0"/>
              <a:t>Title</a:t>
            </a:r>
          </a:p>
        </p:txBody>
      </p:sp>
    </p:spTree>
    <p:extLst>
      <p:ext uri="{BB962C8B-B14F-4D97-AF65-F5344CB8AC3E}">
        <p14:creationId xmlns:p14="http://schemas.microsoft.com/office/powerpoint/2010/main" val="344465152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2_Custom Layout">
    <p:bg>
      <p:bgPr>
        <a:solidFill>
          <a:schemeClr val="bg1"/>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DD28CBF7-6728-9348-B3ED-DCB8CA5F3B96}"/>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614779" y="6230227"/>
            <a:ext cx="395211" cy="486414"/>
          </a:xfrm>
          <a:prstGeom prst="rect">
            <a:avLst/>
          </a:prstGeom>
        </p:spPr>
      </p:pic>
      <p:sp>
        <p:nvSpPr>
          <p:cNvPr id="7" name="Picture Placeholder 10">
            <a:extLst>
              <a:ext uri="{FF2B5EF4-FFF2-40B4-BE49-F238E27FC236}">
                <a16:creationId xmlns:a16="http://schemas.microsoft.com/office/drawing/2014/main" id="{8C02DE80-4013-B141-AFBB-3453664DEBF8}"/>
              </a:ext>
            </a:extLst>
          </p:cNvPr>
          <p:cNvSpPr>
            <a:spLocks noGrp="1"/>
          </p:cNvSpPr>
          <p:nvPr>
            <p:ph type="pic" sz="quarter" idx="13" hasCustomPrompt="1"/>
          </p:nvPr>
        </p:nvSpPr>
        <p:spPr>
          <a:xfrm>
            <a:off x="0" y="0"/>
            <a:ext cx="5504687" cy="6890677"/>
          </a:xfrm>
          <a:custGeom>
            <a:avLst/>
            <a:gdLst>
              <a:gd name="connsiteX0" fmla="*/ 0 w 3640975"/>
              <a:gd name="connsiteY0" fmla="*/ 0 h 4557713"/>
              <a:gd name="connsiteX1" fmla="*/ 3640975 w 3640975"/>
              <a:gd name="connsiteY1" fmla="*/ 0 h 4557713"/>
              <a:gd name="connsiteX2" fmla="*/ 3640975 w 3640975"/>
              <a:gd name="connsiteY2" fmla="*/ 4557713 h 4557713"/>
              <a:gd name="connsiteX3" fmla="*/ 0 w 3640975"/>
              <a:gd name="connsiteY3" fmla="*/ 4557713 h 4557713"/>
            </a:gdLst>
            <a:ahLst/>
            <a:cxnLst>
              <a:cxn ang="0">
                <a:pos x="connsiteX0" y="connsiteY0"/>
              </a:cxn>
              <a:cxn ang="0">
                <a:pos x="connsiteX1" y="connsiteY1"/>
              </a:cxn>
              <a:cxn ang="0">
                <a:pos x="connsiteX2" y="connsiteY2"/>
              </a:cxn>
              <a:cxn ang="0">
                <a:pos x="connsiteX3" y="connsiteY3"/>
              </a:cxn>
            </a:cxnLst>
            <a:rect l="l" t="t" r="r" b="b"/>
            <a:pathLst>
              <a:path w="3640975" h="4557713">
                <a:moveTo>
                  <a:pt x="0" y="0"/>
                </a:moveTo>
                <a:lnTo>
                  <a:pt x="3640975" y="0"/>
                </a:lnTo>
                <a:lnTo>
                  <a:pt x="3640975" y="4557713"/>
                </a:lnTo>
                <a:lnTo>
                  <a:pt x="0" y="4557713"/>
                </a:lnTo>
                <a:close/>
              </a:path>
            </a:pathLst>
          </a:custGeom>
          <a:solidFill>
            <a:schemeClr val="bg1">
              <a:lumMod val="85000"/>
            </a:schemeClr>
          </a:solidFill>
        </p:spPr>
        <p:txBody>
          <a:bodyPr wrap="square">
            <a:noAutofit/>
          </a:bodyPr>
          <a:lstStyle>
            <a:lvl1pPr marL="0" indent="0">
              <a:buNone/>
              <a:defRPr/>
            </a:lvl1pPr>
          </a:lstStyle>
          <a:p>
            <a:r>
              <a:rPr lang="en-US" dirty="0"/>
              <a:t>  </a:t>
            </a:r>
          </a:p>
        </p:txBody>
      </p:sp>
      <p:sp>
        <p:nvSpPr>
          <p:cNvPr id="8" name="Text Placeholder 12">
            <a:extLst>
              <a:ext uri="{FF2B5EF4-FFF2-40B4-BE49-F238E27FC236}">
                <a16:creationId xmlns:a16="http://schemas.microsoft.com/office/drawing/2014/main" id="{DFBBF0AE-84AE-262E-63B0-27BABEE37615}"/>
              </a:ext>
            </a:extLst>
          </p:cNvPr>
          <p:cNvSpPr>
            <a:spLocks noGrp="1"/>
          </p:cNvSpPr>
          <p:nvPr>
            <p:ph type="body" sz="quarter" idx="12" hasCustomPrompt="1"/>
          </p:nvPr>
        </p:nvSpPr>
        <p:spPr>
          <a:xfrm>
            <a:off x="6239433" y="2310941"/>
            <a:ext cx="5375345"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rgbClr val="22404D"/>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sp>
        <p:nvSpPr>
          <p:cNvPr id="9" name="Rectangle 8">
            <a:extLst>
              <a:ext uri="{FF2B5EF4-FFF2-40B4-BE49-F238E27FC236}">
                <a16:creationId xmlns:a16="http://schemas.microsoft.com/office/drawing/2014/main" id="{B2414940-C585-4B1B-903A-39CF55A54468}"/>
              </a:ext>
            </a:extLst>
          </p:cNvPr>
          <p:cNvSpPr/>
          <p:nvPr userDrawn="1"/>
        </p:nvSpPr>
        <p:spPr>
          <a:xfrm>
            <a:off x="5504686" y="2"/>
            <a:ext cx="6687313" cy="1892298"/>
          </a:xfrm>
          <a:prstGeom prst="rect">
            <a:avLst/>
          </a:prstGeom>
          <a:solidFill>
            <a:srgbClr val="00A0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000" b="1" i="0" dirty="0">
              <a:latin typeface="Montserrat SemiBold" pitchFamily="2" charset="77"/>
            </a:endParaRPr>
          </a:p>
        </p:txBody>
      </p:sp>
      <p:sp>
        <p:nvSpPr>
          <p:cNvPr id="11" name="Title 8">
            <a:extLst>
              <a:ext uri="{FF2B5EF4-FFF2-40B4-BE49-F238E27FC236}">
                <a16:creationId xmlns:a16="http://schemas.microsoft.com/office/drawing/2014/main" id="{26F314FB-15C1-1BB2-8061-5A43FE39DCAE}"/>
              </a:ext>
            </a:extLst>
          </p:cNvPr>
          <p:cNvSpPr>
            <a:spLocks noGrp="1"/>
          </p:cNvSpPr>
          <p:nvPr>
            <p:ph type="title" hasCustomPrompt="1"/>
          </p:nvPr>
        </p:nvSpPr>
        <p:spPr>
          <a:xfrm>
            <a:off x="6217920" y="687237"/>
            <a:ext cx="5396858" cy="605665"/>
          </a:xfrm>
        </p:spPr>
        <p:txBody>
          <a:bodyPr>
            <a:noAutofit/>
          </a:bodyPr>
          <a:lstStyle>
            <a:lvl1pPr>
              <a:lnSpc>
                <a:spcPct val="100000"/>
              </a:lnSpc>
              <a:defRPr sz="5000" b="1" i="0">
                <a:solidFill>
                  <a:schemeClr val="bg1"/>
                </a:solidFill>
                <a:latin typeface="Montserrat" pitchFamily="2" charset="77"/>
              </a:defRPr>
            </a:lvl1pPr>
          </a:lstStyle>
          <a:p>
            <a:r>
              <a:rPr lang="en-US" dirty="0"/>
              <a:t>Title</a:t>
            </a:r>
          </a:p>
        </p:txBody>
      </p:sp>
    </p:spTree>
    <p:extLst>
      <p:ext uri="{BB962C8B-B14F-4D97-AF65-F5344CB8AC3E}">
        <p14:creationId xmlns:p14="http://schemas.microsoft.com/office/powerpoint/2010/main" val="31263926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50_Custom Layout">
    <p:bg>
      <p:bgPr>
        <a:solidFill>
          <a:schemeClr val="bg1"/>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DD28CBF7-6728-9348-B3ED-DCB8CA5F3B96}"/>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6110092" y="6230225"/>
            <a:ext cx="395211" cy="486414"/>
          </a:xfrm>
          <a:prstGeom prst="rect">
            <a:avLst/>
          </a:prstGeom>
        </p:spPr>
      </p:pic>
      <p:sp>
        <p:nvSpPr>
          <p:cNvPr id="7" name="Picture Placeholder 10">
            <a:extLst>
              <a:ext uri="{FF2B5EF4-FFF2-40B4-BE49-F238E27FC236}">
                <a16:creationId xmlns:a16="http://schemas.microsoft.com/office/drawing/2014/main" id="{8C02DE80-4013-B141-AFBB-3453664DEBF8}"/>
              </a:ext>
            </a:extLst>
          </p:cNvPr>
          <p:cNvSpPr>
            <a:spLocks noGrp="1"/>
          </p:cNvSpPr>
          <p:nvPr>
            <p:ph type="pic" sz="quarter" idx="13" hasCustomPrompt="1"/>
          </p:nvPr>
        </p:nvSpPr>
        <p:spPr>
          <a:xfrm>
            <a:off x="6687313" y="0"/>
            <a:ext cx="5504687" cy="6890677"/>
          </a:xfrm>
          <a:custGeom>
            <a:avLst/>
            <a:gdLst>
              <a:gd name="connsiteX0" fmla="*/ 0 w 3640975"/>
              <a:gd name="connsiteY0" fmla="*/ 0 h 4557713"/>
              <a:gd name="connsiteX1" fmla="*/ 3640975 w 3640975"/>
              <a:gd name="connsiteY1" fmla="*/ 0 h 4557713"/>
              <a:gd name="connsiteX2" fmla="*/ 3640975 w 3640975"/>
              <a:gd name="connsiteY2" fmla="*/ 4557713 h 4557713"/>
              <a:gd name="connsiteX3" fmla="*/ 0 w 3640975"/>
              <a:gd name="connsiteY3" fmla="*/ 4557713 h 4557713"/>
            </a:gdLst>
            <a:ahLst/>
            <a:cxnLst>
              <a:cxn ang="0">
                <a:pos x="connsiteX0" y="connsiteY0"/>
              </a:cxn>
              <a:cxn ang="0">
                <a:pos x="connsiteX1" y="connsiteY1"/>
              </a:cxn>
              <a:cxn ang="0">
                <a:pos x="connsiteX2" y="connsiteY2"/>
              </a:cxn>
              <a:cxn ang="0">
                <a:pos x="connsiteX3" y="connsiteY3"/>
              </a:cxn>
            </a:cxnLst>
            <a:rect l="l" t="t" r="r" b="b"/>
            <a:pathLst>
              <a:path w="3640975" h="4557713">
                <a:moveTo>
                  <a:pt x="0" y="0"/>
                </a:moveTo>
                <a:lnTo>
                  <a:pt x="3640975" y="0"/>
                </a:lnTo>
                <a:lnTo>
                  <a:pt x="3640975" y="4557713"/>
                </a:lnTo>
                <a:lnTo>
                  <a:pt x="0" y="4557713"/>
                </a:lnTo>
                <a:close/>
              </a:path>
            </a:pathLst>
          </a:custGeom>
          <a:solidFill>
            <a:schemeClr val="bg1">
              <a:lumMod val="85000"/>
            </a:schemeClr>
          </a:solidFill>
        </p:spPr>
        <p:txBody>
          <a:bodyPr wrap="square">
            <a:noAutofit/>
          </a:bodyPr>
          <a:lstStyle>
            <a:lvl1pPr marL="0" indent="0">
              <a:buNone/>
              <a:defRPr/>
            </a:lvl1pPr>
          </a:lstStyle>
          <a:p>
            <a:r>
              <a:rPr lang="en-US" dirty="0"/>
              <a:t>  </a:t>
            </a:r>
          </a:p>
        </p:txBody>
      </p:sp>
      <p:sp>
        <p:nvSpPr>
          <p:cNvPr id="8" name="Text Placeholder 12">
            <a:extLst>
              <a:ext uri="{FF2B5EF4-FFF2-40B4-BE49-F238E27FC236}">
                <a16:creationId xmlns:a16="http://schemas.microsoft.com/office/drawing/2014/main" id="{975912C9-A6EC-920B-A06C-5A82D8083D3F}"/>
              </a:ext>
            </a:extLst>
          </p:cNvPr>
          <p:cNvSpPr>
            <a:spLocks noGrp="1"/>
          </p:cNvSpPr>
          <p:nvPr>
            <p:ph type="body" sz="quarter" idx="12" hasCustomPrompt="1"/>
          </p:nvPr>
        </p:nvSpPr>
        <p:spPr>
          <a:xfrm>
            <a:off x="734747" y="2310939"/>
            <a:ext cx="5375345"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rgbClr val="22404D"/>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sp>
        <p:nvSpPr>
          <p:cNvPr id="9" name="Rectangle 8">
            <a:extLst>
              <a:ext uri="{FF2B5EF4-FFF2-40B4-BE49-F238E27FC236}">
                <a16:creationId xmlns:a16="http://schemas.microsoft.com/office/drawing/2014/main" id="{BBA78C20-DFB6-A1A0-674A-4BB1BB0E2D55}"/>
              </a:ext>
            </a:extLst>
          </p:cNvPr>
          <p:cNvSpPr/>
          <p:nvPr userDrawn="1"/>
        </p:nvSpPr>
        <p:spPr>
          <a:xfrm>
            <a:off x="0" y="0"/>
            <a:ext cx="6687313" cy="1892298"/>
          </a:xfrm>
          <a:prstGeom prst="rect">
            <a:avLst/>
          </a:prstGeom>
          <a:solidFill>
            <a:srgbClr val="00A0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000" b="1" i="0" dirty="0">
              <a:latin typeface="Montserrat SemiBold" pitchFamily="2" charset="77"/>
            </a:endParaRPr>
          </a:p>
        </p:txBody>
      </p:sp>
      <p:sp>
        <p:nvSpPr>
          <p:cNvPr id="11" name="Title 8">
            <a:extLst>
              <a:ext uri="{FF2B5EF4-FFF2-40B4-BE49-F238E27FC236}">
                <a16:creationId xmlns:a16="http://schemas.microsoft.com/office/drawing/2014/main" id="{BBF36415-7D3C-3C0B-A482-399EB5D0226E}"/>
              </a:ext>
            </a:extLst>
          </p:cNvPr>
          <p:cNvSpPr>
            <a:spLocks noGrp="1"/>
          </p:cNvSpPr>
          <p:nvPr>
            <p:ph type="title" hasCustomPrompt="1"/>
          </p:nvPr>
        </p:nvSpPr>
        <p:spPr>
          <a:xfrm>
            <a:off x="713234" y="687235"/>
            <a:ext cx="5396858" cy="605665"/>
          </a:xfrm>
        </p:spPr>
        <p:txBody>
          <a:bodyPr>
            <a:noAutofit/>
          </a:bodyPr>
          <a:lstStyle>
            <a:lvl1pPr>
              <a:lnSpc>
                <a:spcPct val="100000"/>
              </a:lnSpc>
              <a:defRPr sz="5000" b="1" i="0">
                <a:solidFill>
                  <a:schemeClr val="bg1"/>
                </a:solidFill>
                <a:latin typeface="Montserrat" pitchFamily="2" charset="77"/>
              </a:defRPr>
            </a:lvl1pPr>
          </a:lstStyle>
          <a:p>
            <a:r>
              <a:rPr lang="en-US" dirty="0"/>
              <a:t>Title</a:t>
            </a:r>
          </a:p>
        </p:txBody>
      </p:sp>
    </p:spTree>
    <p:extLst>
      <p:ext uri="{BB962C8B-B14F-4D97-AF65-F5344CB8AC3E}">
        <p14:creationId xmlns:p14="http://schemas.microsoft.com/office/powerpoint/2010/main" val="36701367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4_Custom Layout">
    <p:bg>
      <p:bgPr>
        <a:solidFill>
          <a:schemeClr val="bg1"/>
        </a:solidFill>
        <a:effectLst/>
      </p:bgPr>
    </p:bg>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8C02DE80-4013-B141-AFBB-3453664DEBF8}"/>
              </a:ext>
            </a:extLst>
          </p:cNvPr>
          <p:cNvSpPr>
            <a:spLocks noGrp="1"/>
          </p:cNvSpPr>
          <p:nvPr>
            <p:ph type="pic" sz="quarter" idx="13" hasCustomPrompt="1"/>
          </p:nvPr>
        </p:nvSpPr>
        <p:spPr>
          <a:xfrm>
            <a:off x="0" y="0"/>
            <a:ext cx="5504687" cy="6890677"/>
          </a:xfrm>
          <a:custGeom>
            <a:avLst/>
            <a:gdLst>
              <a:gd name="connsiteX0" fmla="*/ 0 w 3640975"/>
              <a:gd name="connsiteY0" fmla="*/ 0 h 4557713"/>
              <a:gd name="connsiteX1" fmla="*/ 3640975 w 3640975"/>
              <a:gd name="connsiteY1" fmla="*/ 0 h 4557713"/>
              <a:gd name="connsiteX2" fmla="*/ 3640975 w 3640975"/>
              <a:gd name="connsiteY2" fmla="*/ 4557713 h 4557713"/>
              <a:gd name="connsiteX3" fmla="*/ 0 w 3640975"/>
              <a:gd name="connsiteY3" fmla="*/ 4557713 h 4557713"/>
            </a:gdLst>
            <a:ahLst/>
            <a:cxnLst>
              <a:cxn ang="0">
                <a:pos x="connsiteX0" y="connsiteY0"/>
              </a:cxn>
              <a:cxn ang="0">
                <a:pos x="connsiteX1" y="connsiteY1"/>
              </a:cxn>
              <a:cxn ang="0">
                <a:pos x="connsiteX2" y="connsiteY2"/>
              </a:cxn>
              <a:cxn ang="0">
                <a:pos x="connsiteX3" y="connsiteY3"/>
              </a:cxn>
            </a:cxnLst>
            <a:rect l="l" t="t" r="r" b="b"/>
            <a:pathLst>
              <a:path w="3640975" h="4557713">
                <a:moveTo>
                  <a:pt x="0" y="0"/>
                </a:moveTo>
                <a:lnTo>
                  <a:pt x="3640975" y="0"/>
                </a:lnTo>
                <a:lnTo>
                  <a:pt x="3640975" y="4557713"/>
                </a:lnTo>
                <a:lnTo>
                  <a:pt x="0" y="4557713"/>
                </a:lnTo>
                <a:close/>
              </a:path>
            </a:pathLst>
          </a:custGeom>
          <a:solidFill>
            <a:schemeClr val="bg1">
              <a:lumMod val="85000"/>
            </a:schemeClr>
          </a:solidFill>
        </p:spPr>
        <p:txBody>
          <a:bodyPr wrap="square">
            <a:noAutofit/>
          </a:bodyPr>
          <a:lstStyle>
            <a:lvl1pPr marL="0" indent="0">
              <a:buNone/>
              <a:defRPr/>
            </a:lvl1pPr>
          </a:lstStyle>
          <a:p>
            <a:r>
              <a:rPr lang="en-US" dirty="0"/>
              <a:t>  </a:t>
            </a:r>
          </a:p>
        </p:txBody>
      </p:sp>
      <p:pic>
        <p:nvPicPr>
          <p:cNvPr id="13" name="Graphic 12">
            <a:extLst>
              <a:ext uri="{FF2B5EF4-FFF2-40B4-BE49-F238E27FC236}">
                <a16:creationId xmlns:a16="http://schemas.microsoft.com/office/drawing/2014/main" id="{57474289-AEFE-8749-A850-38D75509A26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614779" y="6230227"/>
            <a:ext cx="395211" cy="486414"/>
          </a:xfrm>
          <a:prstGeom prst="rect">
            <a:avLst/>
          </a:prstGeom>
        </p:spPr>
      </p:pic>
      <p:sp>
        <p:nvSpPr>
          <p:cNvPr id="8" name="Text Placeholder 12">
            <a:extLst>
              <a:ext uri="{FF2B5EF4-FFF2-40B4-BE49-F238E27FC236}">
                <a16:creationId xmlns:a16="http://schemas.microsoft.com/office/drawing/2014/main" id="{C895EB1E-6385-4CB4-3D6E-5BF831886BAF}"/>
              </a:ext>
            </a:extLst>
          </p:cNvPr>
          <p:cNvSpPr>
            <a:spLocks noGrp="1"/>
          </p:cNvSpPr>
          <p:nvPr>
            <p:ph type="body" sz="quarter" idx="12" hasCustomPrompt="1"/>
          </p:nvPr>
        </p:nvSpPr>
        <p:spPr>
          <a:xfrm>
            <a:off x="6239433" y="2310941"/>
            <a:ext cx="5375345"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rgbClr val="22404D"/>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sp>
        <p:nvSpPr>
          <p:cNvPr id="9" name="Rectangle 8">
            <a:extLst>
              <a:ext uri="{FF2B5EF4-FFF2-40B4-BE49-F238E27FC236}">
                <a16:creationId xmlns:a16="http://schemas.microsoft.com/office/drawing/2014/main" id="{273843D9-04BC-0FC4-D570-722DA9911E93}"/>
              </a:ext>
            </a:extLst>
          </p:cNvPr>
          <p:cNvSpPr/>
          <p:nvPr userDrawn="1"/>
        </p:nvSpPr>
        <p:spPr>
          <a:xfrm>
            <a:off x="5504686" y="2"/>
            <a:ext cx="6687313" cy="1892298"/>
          </a:xfrm>
          <a:prstGeom prst="rect">
            <a:avLst/>
          </a:prstGeom>
          <a:solidFill>
            <a:srgbClr val="224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000" b="1" i="0" dirty="0">
              <a:latin typeface="Montserrat SemiBold" pitchFamily="2" charset="77"/>
            </a:endParaRPr>
          </a:p>
        </p:txBody>
      </p:sp>
      <p:sp>
        <p:nvSpPr>
          <p:cNvPr id="11" name="Title 8">
            <a:extLst>
              <a:ext uri="{FF2B5EF4-FFF2-40B4-BE49-F238E27FC236}">
                <a16:creationId xmlns:a16="http://schemas.microsoft.com/office/drawing/2014/main" id="{9887C384-34E8-F674-EA6A-5CA2BB72B7A2}"/>
              </a:ext>
            </a:extLst>
          </p:cNvPr>
          <p:cNvSpPr>
            <a:spLocks noGrp="1"/>
          </p:cNvSpPr>
          <p:nvPr>
            <p:ph type="title" hasCustomPrompt="1"/>
          </p:nvPr>
        </p:nvSpPr>
        <p:spPr>
          <a:xfrm>
            <a:off x="6217920" y="687237"/>
            <a:ext cx="5396858" cy="605665"/>
          </a:xfrm>
        </p:spPr>
        <p:txBody>
          <a:bodyPr>
            <a:noAutofit/>
          </a:bodyPr>
          <a:lstStyle>
            <a:lvl1pPr>
              <a:lnSpc>
                <a:spcPct val="100000"/>
              </a:lnSpc>
              <a:defRPr sz="5000" b="1" i="0">
                <a:solidFill>
                  <a:schemeClr val="bg1"/>
                </a:solidFill>
                <a:latin typeface="Montserrat" pitchFamily="2" charset="77"/>
              </a:defRPr>
            </a:lvl1pPr>
          </a:lstStyle>
          <a:p>
            <a:r>
              <a:rPr lang="en-US" dirty="0"/>
              <a:t>Title</a:t>
            </a:r>
          </a:p>
        </p:txBody>
      </p:sp>
    </p:spTree>
    <p:extLst>
      <p:ext uri="{BB962C8B-B14F-4D97-AF65-F5344CB8AC3E}">
        <p14:creationId xmlns:p14="http://schemas.microsoft.com/office/powerpoint/2010/main" val="326306083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9_Custom Layout">
    <p:bg>
      <p:bgPr>
        <a:solidFill>
          <a:schemeClr val="bg1"/>
        </a:solidFill>
        <a:effectLst/>
      </p:bgPr>
    </p:bg>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8C02DE80-4013-B141-AFBB-3453664DEBF8}"/>
              </a:ext>
            </a:extLst>
          </p:cNvPr>
          <p:cNvSpPr>
            <a:spLocks noGrp="1"/>
          </p:cNvSpPr>
          <p:nvPr>
            <p:ph type="pic" sz="quarter" idx="13" hasCustomPrompt="1"/>
          </p:nvPr>
        </p:nvSpPr>
        <p:spPr>
          <a:xfrm>
            <a:off x="6715888" y="0"/>
            <a:ext cx="5504687" cy="6890677"/>
          </a:xfrm>
          <a:custGeom>
            <a:avLst/>
            <a:gdLst>
              <a:gd name="connsiteX0" fmla="*/ 0 w 3640975"/>
              <a:gd name="connsiteY0" fmla="*/ 0 h 4557713"/>
              <a:gd name="connsiteX1" fmla="*/ 3640975 w 3640975"/>
              <a:gd name="connsiteY1" fmla="*/ 0 h 4557713"/>
              <a:gd name="connsiteX2" fmla="*/ 3640975 w 3640975"/>
              <a:gd name="connsiteY2" fmla="*/ 4557713 h 4557713"/>
              <a:gd name="connsiteX3" fmla="*/ 0 w 3640975"/>
              <a:gd name="connsiteY3" fmla="*/ 4557713 h 4557713"/>
            </a:gdLst>
            <a:ahLst/>
            <a:cxnLst>
              <a:cxn ang="0">
                <a:pos x="connsiteX0" y="connsiteY0"/>
              </a:cxn>
              <a:cxn ang="0">
                <a:pos x="connsiteX1" y="connsiteY1"/>
              </a:cxn>
              <a:cxn ang="0">
                <a:pos x="connsiteX2" y="connsiteY2"/>
              </a:cxn>
              <a:cxn ang="0">
                <a:pos x="connsiteX3" y="connsiteY3"/>
              </a:cxn>
            </a:cxnLst>
            <a:rect l="l" t="t" r="r" b="b"/>
            <a:pathLst>
              <a:path w="3640975" h="4557713">
                <a:moveTo>
                  <a:pt x="0" y="0"/>
                </a:moveTo>
                <a:lnTo>
                  <a:pt x="3640975" y="0"/>
                </a:lnTo>
                <a:lnTo>
                  <a:pt x="3640975" y="4557713"/>
                </a:lnTo>
                <a:lnTo>
                  <a:pt x="0" y="4557713"/>
                </a:lnTo>
                <a:close/>
              </a:path>
            </a:pathLst>
          </a:custGeom>
          <a:solidFill>
            <a:schemeClr val="bg1">
              <a:lumMod val="85000"/>
            </a:schemeClr>
          </a:solidFill>
        </p:spPr>
        <p:txBody>
          <a:bodyPr wrap="square">
            <a:noAutofit/>
          </a:bodyPr>
          <a:lstStyle>
            <a:lvl1pPr marL="0" indent="0">
              <a:buNone/>
              <a:defRPr/>
            </a:lvl1pPr>
          </a:lstStyle>
          <a:p>
            <a:r>
              <a:rPr lang="en-US" dirty="0"/>
              <a:t>  </a:t>
            </a:r>
          </a:p>
        </p:txBody>
      </p:sp>
      <p:pic>
        <p:nvPicPr>
          <p:cNvPr id="13" name="Graphic 12">
            <a:extLst>
              <a:ext uri="{FF2B5EF4-FFF2-40B4-BE49-F238E27FC236}">
                <a16:creationId xmlns:a16="http://schemas.microsoft.com/office/drawing/2014/main" id="{57474289-AEFE-8749-A850-38D75509A26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6138667" y="6230225"/>
            <a:ext cx="395211" cy="486414"/>
          </a:xfrm>
          <a:prstGeom prst="rect">
            <a:avLst/>
          </a:prstGeom>
        </p:spPr>
      </p:pic>
      <p:sp>
        <p:nvSpPr>
          <p:cNvPr id="8" name="Text Placeholder 12">
            <a:extLst>
              <a:ext uri="{FF2B5EF4-FFF2-40B4-BE49-F238E27FC236}">
                <a16:creationId xmlns:a16="http://schemas.microsoft.com/office/drawing/2014/main" id="{9C441163-68C0-FE4B-D6D1-9611D8E95589}"/>
              </a:ext>
            </a:extLst>
          </p:cNvPr>
          <p:cNvSpPr>
            <a:spLocks noGrp="1"/>
          </p:cNvSpPr>
          <p:nvPr>
            <p:ph type="body" sz="quarter" idx="12" hasCustomPrompt="1"/>
          </p:nvPr>
        </p:nvSpPr>
        <p:spPr>
          <a:xfrm>
            <a:off x="734747" y="2310939"/>
            <a:ext cx="5375345"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rgbClr val="22404D"/>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sp>
        <p:nvSpPr>
          <p:cNvPr id="9" name="Rectangle 8">
            <a:extLst>
              <a:ext uri="{FF2B5EF4-FFF2-40B4-BE49-F238E27FC236}">
                <a16:creationId xmlns:a16="http://schemas.microsoft.com/office/drawing/2014/main" id="{A8B94111-AB34-BC9B-07DF-76665EE90CE0}"/>
              </a:ext>
            </a:extLst>
          </p:cNvPr>
          <p:cNvSpPr/>
          <p:nvPr userDrawn="1"/>
        </p:nvSpPr>
        <p:spPr>
          <a:xfrm>
            <a:off x="0" y="0"/>
            <a:ext cx="6687313" cy="1892298"/>
          </a:xfrm>
          <a:prstGeom prst="rect">
            <a:avLst/>
          </a:prstGeom>
          <a:solidFill>
            <a:srgbClr val="224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000" b="1" i="0" dirty="0">
              <a:latin typeface="Montserrat SemiBold" pitchFamily="2" charset="77"/>
            </a:endParaRPr>
          </a:p>
        </p:txBody>
      </p:sp>
      <p:sp>
        <p:nvSpPr>
          <p:cNvPr id="11" name="Title 8">
            <a:extLst>
              <a:ext uri="{FF2B5EF4-FFF2-40B4-BE49-F238E27FC236}">
                <a16:creationId xmlns:a16="http://schemas.microsoft.com/office/drawing/2014/main" id="{000F7503-EE76-2F57-D80C-96B0DA0B0158}"/>
              </a:ext>
            </a:extLst>
          </p:cNvPr>
          <p:cNvSpPr>
            <a:spLocks noGrp="1"/>
          </p:cNvSpPr>
          <p:nvPr>
            <p:ph type="title" hasCustomPrompt="1"/>
          </p:nvPr>
        </p:nvSpPr>
        <p:spPr>
          <a:xfrm>
            <a:off x="713234" y="687235"/>
            <a:ext cx="5396858" cy="605665"/>
          </a:xfrm>
        </p:spPr>
        <p:txBody>
          <a:bodyPr>
            <a:noAutofit/>
          </a:bodyPr>
          <a:lstStyle>
            <a:lvl1pPr>
              <a:lnSpc>
                <a:spcPct val="100000"/>
              </a:lnSpc>
              <a:defRPr sz="5000" b="1" i="0">
                <a:solidFill>
                  <a:schemeClr val="bg1"/>
                </a:solidFill>
                <a:latin typeface="Montserrat" pitchFamily="2" charset="77"/>
              </a:defRPr>
            </a:lvl1pPr>
          </a:lstStyle>
          <a:p>
            <a:r>
              <a:rPr lang="en-US" dirty="0"/>
              <a:t>Title</a:t>
            </a:r>
          </a:p>
        </p:txBody>
      </p:sp>
    </p:spTree>
    <p:extLst>
      <p:ext uri="{BB962C8B-B14F-4D97-AF65-F5344CB8AC3E}">
        <p14:creationId xmlns:p14="http://schemas.microsoft.com/office/powerpoint/2010/main" val="107411642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6_Custom Layout">
    <p:bg>
      <p:bgPr>
        <a:solidFill>
          <a:schemeClr val="bg1"/>
        </a:solidFill>
        <a:effectLst/>
      </p:bgPr>
    </p:bg>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8C02DE80-4013-B141-AFBB-3453664DEBF8}"/>
              </a:ext>
            </a:extLst>
          </p:cNvPr>
          <p:cNvSpPr>
            <a:spLocks noGrp="1"/>
          </p:cNvSpPr>
          <p:nvPr>
            <p:ph type="pic" sz="quarter" idx="13" hasCustomPrompt="1"/>
          </p:nvPr>
        </p:nvSpPr>
        <p:spPr>
          <a:xfrm>
            <a:off x="0" y="0"/>
            <a:ext cx="5504687" cy="6890677"/>
          </a:xfrm>
          <a:custGeom>
            <a:avLst/>
            <a:gdLst>
              <a:gd name="connsiteX0" fmla="*/ 0 w 3640975"/>
              <a:gd name="connsiteY0" fmla="*/ 0 h 4557713"/>
              <a:gd name="connsiteX1" fmla="*/ 3640975 w 3640975"/>
              <a:gd name="connsiteY1" fmla="*/ 0 h 4557713"/>
              <a:gd name="connsiteX2" fmla="*/ 3640975 w 3640975"/>
              <a:gd name="connsiteY2" fmla="*/ 4557713 h 4557713"/>
              <a:gd name="connsiteX3" fmla="*/ 0 w 3640975"/>
              <a:gd name="connsiteY3" fmla="*/ 4557713 h 4557713"/>
            </a:gdLst>
            <a:ahLst/>
            <a:cxnLst>
              <a:cxn ang="0">
                <a:pos x="connsiteX0" y="connsiteY0"/>
              </a:cxn>
              <a:cxn ang="0">
                <a:pos x="connsiteX1" y="connsiteY1"/>
              </a:cxn>
              <a:cxn ang="0">
                <a:pos x="connsiteX2" y="connsiteY2"/>
              </a:cxn>
              <a:cxn ang="0">
                <a:pos x="connsiteX3" y="connsiteY3"/>
              </a:cxn>
            </a:cxnLst>
            <a:rect l="l" t="t" r="r" b="b"/>
            <a:pathLst>
              <a:path w="3640975" h="4557713">
                <a:moveTo>
                  <a:pt x="0" y="0"/>
                </a:moveTo>
                <a:lnTo>
                  <a:pt x="3640975" y="0"/>
                </a:lnTo>
                <a:lnTo>
                  <a:pt x="3640975" y="4557713"/>
                </a:lnTo>
                <a:lnTo>
                  <a:pt x="0" y="4557713"/>
                </a:lnTo>
                <a:close/>
              </a:path>
            </a:pathLst>
          </a:custGeom>
          <a:solidFill>
            <a:schemeClr val="bg1">
              <a:lumMod val="85000"/>
            </a:schemeClr>
          </a:solidFill>
        </p:spPr>
        <p:txBody>
          <a:bodyPr wrap="square">
            <a:noAutofit/>
          </a:bodyPr>
          <a:lstStyle>
            <a:lvl1pPr marL="0" indent="0">
              <a:buNone/>
              <a:defRPr/>
            </a:lvl1pPr>
          </a:lstStyle>
          <a:p>
            <a:r>
              <a:rPr lang="en-US" dirty="0"/>
              <a:t>  </a:t>
            </a:r>
          </a:p>
        </p:txBody>
      </p:sp>
      <p:pic>
        <p:nvPicPr>
          <p:cNvPr id="13" name="Graphic 12">
            <a:extLst>
              <a:ext uri="{FF2B5EF4-FFF2-40B4-BE49-F238E27FC236}">
                <a16:creationId xmlns:a16="http://schemas.microsoft.com/office/drawing/2014/main" id="{7FA1A979-30AA-4541-9A20-8ED072217C6D}"/>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614779" y="6230227"/>
            <a:ext cx="395211" cy="486414"/>
          </a:xfrm>
          <a:prstGeom prst="rect">
            <a:avLst/>
          </a:prstGeom>
        </p:spPr>
      </p:pic>
      <p:sp>
        <p:nvSpPr>
          <p:cNvPr id="8" name="Text Placeholder 12">
            <a:extLst>
              <a:ext uri="{FF2B5EF4-FFF2-40B4-BE49-F238E27FC236}">
                <a16:creationId xmlns:a16="http://schemas.microsoft.com/office/drawing/2014/main" id="{AE83672A-8A2F-2AC5-1276-B97883B42826}"/>
              </a:ext>
            </a:extLst>
          </p:cNvPr>
          <p:cNvSpPr>
            <a:spLocks noGrp="1"/>
          </p:cNvSpPr>
          <p:nvPr>
            <p:ph type="body" sz="quarter" idx="12" hasCustomPrompt="1"/>
          </p:nvPr>
        </p:nvSpPr>
        <p:spPr>
          <a:xfrm>
            <a:off x="6239433" y="2310941"/>
            <a:ext cx="5375345"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rgbClr val="22404D"/>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sp>
        <p:nvSpPr>
          <p:cNvPr id="9" name="Rectangle 8">
            <a:extLst>
              <a:ext uri="{FF2B5EF4-FFF2-40B4-BE49-F238E27FC236}">
                <a16:creationId xmlns:a16="http://schemas.microsoft.com/office/drawing/2014/main" id="{4CAAFDA8-08CC-93E1-76AD-82149E75BFA5}"/>
              </a:ext>
            </a:extLst>
          </p:cNvPr>
          <p:cNvSpPr/>
          <p:nvPr userDrawn="1"/>
        </p:nvSpPr>
        <p:spPr>
          <a:xfrm>
            <a:off x="5504686" y="2"/>
            <a:ext cx="6687313" cy="1892298"/>
          </a:xfrm>
          <a:prstGeom prst="rect">
            <a:avLst/>
          </a:prstGeom>
          <a:solidFill>
            <a:srgbClr val="008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000" b="1" i="0" dirty="0">
              <a:latin typeface="Montserrat SemiBold" pitchFamily="2" charset="77"/>
            </a:endParaRPr>
          </a:p>
        </p:txBody>
      </p:sp>
      <p:sp>
        <p:nvSpPr>
          <p:cNvPr id="11" name="Title 8">
            <a:extLst>
              <a:ext uri="{FF2B5EF4-FFF2-40B4-BE49-F238E27FC236}">
                <a16:creationId xmlns:a16="http://schemas.microsoft.com/office/drawing/2014/main" id="{5643C1F2-F0C7-59BD-955F-63A59D383386}"/>
              </a:ext>
            </a:extLst>
          </p:cNvPr>
          <p:cNvSpPr>
            <a:spLocks noGrp="1"/>
          </p:cNvSpPr>
          <p:nvPr>
            <p:ph type="title" hasCustomPrompt="1"/>
          </p:nvPr>
        </p:nvSpPr>
        <p:spPr>
          <a:xfrm>
            <a:off x="6217920" y="687237"/>
            <a:ext cx="5396858" cy="605665"/>
          </a:xfrm>
        </p:spPr>
        <p:txBody>
          <a:bodyPr>
            <a:noAutofit/>
          </a:bodyPr>
          <a:lstStyle>
            <a:lvl1pPr>
              <a:lnSpc>
                <a:spcPct val="100000"/>
              </a:lnSpc>
              <a:defRPr sz="5000" b="1" i="0">
                <a:solidFill>
                  <a:schemeClr val="bg1"/>
                </a:solidFill>
                <a:latin typeface="Montserrat" pitchFamily="2" charset="77"/>
              </a:defRPr>
            </a:lvl1pPr>
          </a:lstStyle>
          <a:p>
            <a:r>
              <a:rPr lang="en-US" dirty="0"/>
              <a:t>Title</a:t>
            </a:r>
          </a:p>
        </p:txBody>
      </p:sp>
    </p:spTree>
    <p:extLst>
      <p:ext uri="{BB962C8B-B14F-4D97-AF65-F5344CB8AC3E}">
        <p14:creationId xmlns:p14="http://schemas.microsoft.com/office/powerpoint/2010/main" val="318451777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1_Custom Layout">
    <p:bg>
      <p:bgPr>
        <a:solidFill>
          <a:schemeClr val="bg1"/>
        </a:solidFill>
        <a:effectLst/>
      </p:bgPr>
    </p:bg>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8C02DE80-4013-B141-AFBB-3453664DEBF8}"/>
              </a:ext>
            </a:extLst>
          </p:cNvPr>
          <p:cNvSpPr>
            <a:spLocks noGrp="1"/>
          </p:cNvSpPr>
          <p:nvPr>
            <p:ph type="pic" sz="quarter" idx="13" hasCustomPrompt="1"/>
          </p:nvPr>
        </p:nvSpPr>
        <p:spPr>
          <a:xfrm>
            <a:off x="6687313" y="-32679"/>
            <a:ext cx="5504687" cy="6890677"/>
          </a:xfrm>
          <a:custGeom>
            <a:avLst/>
            <a:gdLst>
              <a:gd name="connsiteX0" fmla="*/ 0 w 3640975"/>
              <a:gd name="connsiteY0" fmla="*/ 0 h 4557713"/>
              <a:gd name="connsiteX1" fmla="*/ 3640975 w 3640975"/>
              <a:gd name="connsiteY1" fmla="*/ 0 h 4557713"/>
              <a:gd name="connsiteX2" fmla="*/ 3640975 w 3640975"/>
              <a:gd name="connsiteY2" fmla="*/ 4557713 h 4557713"/>
              <a:gd name="connsiteX3" fmla="*/ 0 w 3640975"/>
              <a:gd name="connsiteY3" fmla="*/ 4557713 h 4557713"/>
            </a:gdLst>
            <a:ahLst/>
            <a:cxnLst>
              <a:cxn ang="0">
                <a:pos x="connsiteX0" y="connsiteY0"/>
              </a:cxn>
              <a:cxn ang="0">
                <a:pos x="connsiteX1" y="connsiteY1"/>
              </a:cxn>
              <a:cxn ang="0">
                <a:pos x="connsiteX2" y="connsiteY2"/>
              </a:cxn>
              <a:cxn ang="0">
                <a:pos x="connsiteX3" y="connsiteY3"/>
              </a:cxn>
            </a:cxnLst>
            <a:rect l="l" t="t" r="r" b="b"/>
            <a:pathLst>
              <a:path w="3640975" h="4557713">
                <a:moveTo>
                  <a:pt x="0" y="0"/>
                </a:moveTo>
                <a:lnTo>
                  <a:pt x="3640975" y="0"/>
                </a:lnTo>
                <a:lnTo>
                  <a:pt x="3640975" y="4557713"/>
                </a:lnTo>
                <a:lnTo>
                  <a:pt x="0" y="4557713"/>
                </a:lnTo>
                <a:close/>
              </a:path>
            </a:pathLst>
          </a:custGeom>
          <a:solidFill>
            <a:schemeClr val="bg1">
              <a:lumMod val="85000"/>
            </a:schemeClr>
          </a:solidFill>
        </p:spPr>
        <p:txBody>
          <a:bodyPr wrap="square">
            <a:noAutofit/>
          </a:bodyPr>
          <a:lstStyle>
            <a:lvl1pPr marL="0" indent="0">
              <a:buNone/>
              <a:defRPr/>
            </a:lvl1pPr>
          </a:lstStyle>
          <a:p>
            <a:r>
              <a:rPr lang="en-US" dirty="0"/>
              <a:t>  </a:t>
            </a:r>
          </a:p>
        </p:txBody>
      </p:sp>
      <p:pic>
        <p:nvPicPr>
          <p:cNvPr id="13" name="Graphic 12">
            <a:extLst>
              <a:ext uri="{FF2B5EF4-FFF2-40B4-BE49-F238E27FC236}">
                <a16:creationId xmlns:a16="http://schemas.microsoft.com/office/drawing/2014/main" id="{7FA1A979-30AA-4541-9A20-8ED072217C6D}"/>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6110091" y="6197546"/>
            <a:ext cx="395211" cy="486414"/>
          </a:xfrm>
          <a:prstGeom prst="rect">
            <a:avLst/>
          </a:prstGeom>
        </p:spPr>
      </p:pic>
      <p:sp>
        <p:nvSpPr>
          <p:cNvPr id="11" name="Text Placeholder 12">
            <a:extLst>
              <a:ext uri="{FF2B5EF4-FFF2-40B4-BE49-F238E27FC236}">
                <a16:creationId xmlns:a16="http://schemas.microsoft.com/office/drawing/2014/main" id="{61E154DA-5E82-DD10-8840-60E3760D994B}"/>
              </a:ext>
            </a:extLst>
          </p:cNvPr>
          <p:cNvSpPr>
            <a:spLocks noGrp="1"/>
          </p:cNvSpPr>
          <p:nvPr>
            <p:ph type="body" sz="quarter" idx="12" hasCustomPrompt="1"/>
          </p:nvPr>
        </p:nvSpPr>
        <p:spPr>
          <a:xfrm>
            <a:off x="734747" y="2310939"/>
            <a:ext cx="5375345"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rgbClr val="22404D"/>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sp>
        <p:nvSpPr>
          <p:cNvPr id="12" name="Rectangle 11">
            <a:extLst>
              <a:ext uri="{FF2B5EF4-FFF2-40B4-BE49-F238E27FC236}">
                <a16:creationId xmlns:a16="http://schemas.microsoft.com/office/drawing/2014/main" id="{927EC437-D42B-620B-CECC-09E35884FF18}"/>
              </a:ext>
            </a:extLst>
          </p:cNvPr>
          <p:cNvSpPr/>
          <p:nvPr userDrawn="1"/>
        </p:nvSpPr>
        <p:spPr>
          <a:xfrm>
            <a:off x="0" y="0"/>
            <a:ext cx="6687313" cy="1892298"/>
          </a:xfrm>
          <a:prstGeom prst="rect">
            <a:avLst/>
          </a:prstGeom>
          <a:solidFill>
            <a:srgbClr val="008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000" b="1" i="0" dirty="0">
              <a:latin typeface="Montserrat SemiBold" pitchFamily="2" charset="77"/>
            </a:endParaRPr>
          </a:p>
        </p:txBody>
      </p:sp>
      <p:sp>
        <p:nvSpPr>
          <p:cNvPr id="16" name="Title 8">
            <a:extLst>
              <a:ext uri="{FF2B5EF4-FFF2-40B4-BE49-F238E27FC236}">
                <a16:creationId xmlns:a16="http://schemas.microsoft.com/office/drawing/2014/main" id="{D53B0891-4617-0F4B-C8BF-BD93123DCD87}"/>
              </a:ext>
            </a:extLst>
          </p:cNvPr>
          <p:cNvSpPr>
            <a:spLocks noGrp="1"/>
          </p:cNvSpPr>
          <p:nvPr>
            <p:ph type="title" hasCustomPrompt="1"/>
          </p:nvPr>
        </p:nvSpPr>
        <p:spPr>
          <a:xfrm>
            <a:off x="713234" y="687235"/>
            <a:ext cx="5396858" cy="605665"/>
          </a:xfrm>
        </p:spPr>
        <p:txBody>
          <a:bodyPr>
            <a:noAutofit/>
          </a:bodyPr>
          <a:lstStyle>
            <a:lvl1pPr>
              <a:lnSpc>
                <a:spcPct val="100000"/>
              </a:lnSpc>
              <a:defRPr sz="5000" b="1" i="0">
                <a:solidFill>
                  <a:schemeClr val="bg1"/>
                </a:solidFill>
                <a:latin typeface="Montserrat" pitchFamily="2" charset="77"/>
              </a:defRPr>
            </a:lvl1pPr>
          </a:lstStyle>
          <a:p>
            <a:r>
              <a:rPr lang="en-US" dirty="0"/>
              <a:t>Title</a:t>
            </a:r>
          </a:p>
        </p:txBody>
      </p:sp>
    </p:spTree>
    <p:extLst>
      <p:ext uri="{BB962C8B-B14F-4D97-AF65-F5344CB8AC3E}">
        <p14:creationId xmlns:p14="http://schemas.microsoft.com/office/powerpoint/2010/main" val="248476475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7_Custom Layout">
    <p:bg>
      <p:bgPr>
        <a:solidFill>
          <a:schemeClr val="bg1"/>
        </a:solidFill>
        <a:effectLst/>
      </p:bgPr>
    </p:bg>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8C02DE80-4013-B141-AFBB-3453664DEBF8}"/>
              </a:ext>
            </a:extLst>
          </p:cNvPr>
          <p:cNvSpPr>
            <a:spLocks noGrp="1"/>
          </p:cNvSpPr>
          <p:nvPr>
            <p:ph type="pic" sz="quarter" idx="13" hasCustomPrompt="1"/>
          </p:nvPr>
        </p:nvSpPr>
        <p:spPr>
          <a:xfrm>
            <a:off x="0" y="0"/>
            <a:ext cx="5504687" cy="6890677"/>
          </a:xfrm>
          <a:custGeom>
            <a:avLst/>
            <a:gdLst>
              <a:gd name="connsiteX0" fmla="*/ 0 w 3640975"/>
              <a:gd name="connsiteY0" fmla="*/ 0 h 4557713"/>
              <a:gd name="connsiteX1" fmla="*/ 3640975 w 3640975"/>
              <a:gd name="connsiteY1" fmla="*/ 0 h 4557713"/>
              <a:gd name="connsiteX2" fmla="*/ 3640975 w 3640975"/>
              <a:gd name="connsiteY2" fmla="*/ 4557713 h 4557713"/>
              <a:gd name="connsiteX3" fmla="*/ 0 w 3640975"/>
              <a:gd name="connsiteY3" fmla="*/ 4557713 h 4557713"/>
            </a:gdLst>
            <a:ahLst/>
            <a:cxnLst>
              <a:cxn ang="0">
                <a:pos x="connsiteX0" y="connsiteY0"/>
              </a:cxn>
              <a:cxn ang="0">
                <a:pos x="connsiteX1" y="connsiteY1"/>
              </a:cxn>
              <a:cxn ang="0">
                <a:pos x="connsiteX2" y="connsiteY2"/>
              </a:cxn>
              <a:cxn ang="0">
                <a:pos x="connsiteX3" y="connsiteY3"/>
              </a:cxn>
            </a:cxnLst>
            <a:rect l="l" t="t" r="r" b="b"/>
            <a:pathLst>
              <a:path w="3640975" h="4557713">
                <a:moveTo>
                  <a:pt x="0" y="0"/>
                </a:moveTo>
                <a:lnTo>
                  <a:pt x="3640975" y="0"/>
                </a:lnTo>
                <a:lnTo>
                  <a:pt x="3640975" y="4557713"/>
                </a:lnTo>
                <a:lnTo>
                  <a:pt x="0" y="4557713"/>
                </a:lnTo>
                <a:close/>
              </a:path>
            </a:pathLst>
          </a:custGeom>
          <a:solidFill>
            <a:schemeClr val="bg1">
              <a:lumMod val="85000"/>
            </a:schemeClr>
          </a:solidFill>
        </p:spPr>
        <p:txBody>
          <a:bodyPr wrap="square">
            <a:noAutofit/>
          </a:bodyPr>
          <a:lstStyle>
            <a:lvl1pPr marL="0" indent="0">
              <a:buNone/>
              <a:defRPr/>
            </a:lvl1pPr>
          </a:lstStyle>
          <a:p>
            <a:r>
              <a:rPr lang="en-US" dirty="0"/>
              <a:t>  </a:t>
            </a:r>
          </a:p>
        </p:txBody>
      </p:sp>
      <p:pic>
        <p:nvPicPr>
          <p:cNvPr id="12" name="Graphic 11">
            <a:extLst>
              <a:ext uri="{FF2B5EF4-FFF2-40B4-BE49-F238E27FC236}">
                <a16:creationId xmlns:a16="http://schemas.microsoft.com/office/drawing/2014/main" id="{D07981CD-F24A-5948-98B6-2AE6BBB3B6C5}"/>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614779" y="6230227"/>
            <a:ext cx="395211" cy="486414"/>
          </a:xfrm>
          <a:prstGeom prst="rect">
            <a:avLst/>
          </a:prstGeom>
        </p:spPr>
      </p:pic>
      <p:sp>
        <p:nvSpPr>
          <p:cNvPr id="8" name="Text Placeholder 12">
            <a:extLst>
              <a:ext uri="{FF2B5EF4-FFF2-40B4-BE49-F238E27FC236}">
                <a16:creationId xmlns:a16="http://schemas.microsoft.com/office/drawing/2014/main" id="{3F3CAE27-71EA-48AB-DF10-D9F55DD4BB68}"/>
              </a:ext>
            </a:extLst>
          </p:cNvPr>
          <p:cNvSpPr>
            <a:spLocks noGrp="1"/>
          </p:cNvSpPr>
          <p:nvPr>
            <p:ph type="body" sz="quarter" idx="12" hasCustomPrompt="1"/>
          </p:nvPr>
        </p:nvSpPr>
        <p:spPr>
          <a:xfrm>
            <a:off x="6239433" y="2310941"/>
            <a:ext cx="5375345"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rgbClr val="22404D"/>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sp>
        <p:nvSpPr>
          <p:cNvPr id="9" name="Rectangle 8">
            <a:extLst>
              <a:ext uri="{FF2B5EF4-FFF2-40B4-BE49-F238E27FC236}">
                <a16:creationId xmlns:a16="http://schemas.microsoft.com/office/drawing/2014/main" id="{A6B896A0-C008-4342-DA06-B76690010D93}"/>
              </a:ext>
            </a:extLst>
          </p:cNvPr>
          <p:cNvSpPr/>
          <p:nvPr userDrawn="1"/>
        </p:nvSpPr>
        <p:spPr>
          <a:xfrm>
            <a:off x="5504686" y="2"/>
            <a:ext cx="6687313" cy="1892298"/>
          </a:xfrm>
          <a:prstGeom prst="rect">
            <a:avLst/>
          </a:prstGeom>
          <a:solidFill>
            <a:srgbClr val="2870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000" b="1" i="0" dirty="0">
              <a:latin typeface="Montserrat SemiBold" pitchFamily="2" charset="77"/>
            </a:endParaRPr>
          </a:p>
        </p:txBody>
      </p:sp>
      <p:sp>
        <p:nvSpPr>
          <p:cNvPr id="11" name="Title 8">
            <a:extLst>
              <a:ext uri="{FF2B5EF4-FFF2-40B4-BE49-F238E27FC236}">
                <a16:creationId xmlns:a16="http://schemas.microsoft.com/office/drawing/2014/main" id="{23EBDE2A-05E6-A0BC-20ED-BACA9DB76140}"/>
              </a:ext>
            </a:extLst>
          </p:cNvPr>
          <p:cNvSpPr>
            <a:spLocks noGrp="1"/>
          </p:cNvSpPr>
          <p:nvPr>
            <p:ph type="title" hasCustomPrompt="1"/>
          </p:nvPr>
        </p:nvSpPr>
        <p:spPr>
          <a:xfrm>
            <a:off x="6217920" y="687237"/>
            <a:ext cx="5396858" cy="605665"/>
          </a:xfrm>
        </p:spPr>
        <p:txBody>
          <a:bodyPr>
            <a:noAutofit/>
          </a:bodyPr>
          <a:lstStyle>
            <a:lvl1pPr>
              <a:lnSpc>
                <a:spcPct val="100000"/>
              </a:lnSpc>
              <a:defRPr sz="5000" b="1" i="0">
                <a:solidFill>
                  <a:schemeClr val="bg1"/>
                </a:solidFill>
                <a:latin typeface="Montserrat" pitchFamily="2" charset="77"/>
              </a:defRPr>
            </a:lvl1pPr>
          </a:lstStyle>
          <a:p>
            <a:r>
              <a:rPr lang="en-US" dirty="0"/>
              <a:t>Title</a:t>
            </a:r>
          </a:p>
        </p:txBody>
      </p:sp>
    </p:spTree>
    <p:extLst>
      <p:ext uri="{BB962C8B-B14F-4D97-AF65-F5344CB8AC3E}">
        <p14:creationId xmlns:p14="http://schemas.microsoft.com/office/powerpoint/2010/main" val="46165653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2_Custom Layout">
    <p:bg>
      <p:bgPr>
        <a:solidFill>
          <a:schemeClr val="bg1"/>
        </a:solidFill>
        <a:effectLst/>
      </p:bgPr>
    </p:bg>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8C02DE80-4013-B141-AFBB-3453664DEBF8}"/>
              </a:ext>
            </a:extLst>
          </p:cNvPr>
          <p:cNvSpPr>
            <a:spLocks noGrp="1"/>
          </p:cNvSpPr>
          <p:nvPr>
            <p:ph type="pic" sz="quarter" idx="13" hasCustomPrompt="1"/>
          </p:nvPr>
        </p:nvSpPr>
        <p:spPr>
          <a:xfrm>
            <a:off x="6687313" y="0"/>
            <a:ext cx="5504687" cy="6890677"/>
          </a:xfrm>
          <a:custGeom>
            <a:avLst/>
            <a:gdLst>
              <a:gd name="connsiteX0" fmla="*/ 0 w 3640975"/>
              <a:gd name="connsiteY0" fmla="*/ 0 h 4557713"/>
              <a:gd name="connsiteX1" fmla="*/ 3640975 w 3640975"/>
              <a:gd name="connsiteY1" fmla="*/ 0 h 4557713"/>
              <a:gd name="connsiteX2" fmla="*/ 3640975 w 3640975"/>
              <a:gd name="connsiteY2" fmla="*/ 4557713 h 4557713"/>
              <a:gd name="connsiteX3" fmla="*/ 0 w 3640975"/>
              <a:gd name="connsiteY3" fmla="*/ 4557713 h 4557713"/>
            </a:gdLst>
            <a:ahLst/>
            <a:cxnLst>
              <a:cxn ang="0">
                <a:pos x="connsiteX0" y="connsiteY0"/>
              </a:cxn>
              <a:cxn ang="0">
                <a:pos x="connsiteX1" y="connsiteY1"/>
              </a:cxn>
              <a:cxn ang="0">
                <a:pos x="connsiteX2" y="connsiteY2"/>
              </a:cxn>
              <a:cxn ang="0">
                <a:pos x="connsiteX3" y="connsiteY3"/>
              </a:cxn>
            </a:cxnLst>
            <a:rect l="l" t="t" r="r" b="b"/>
            <a:pathLst>
              <a:path w="3640975" h="4557713">
                <a:moveTo>
                  <a:pt x="0" y="0"/>
                </a:moveTo>
                <a:lnTo>
                  <a:pt x="3640975" y="0"/>
                </a:lnTo>
                <a:lnTo>
                  <a:pt x="3640975" y="4557713"/>
                </a:lnTo>
                <a:lnTo>
                  <a:pt x="0" y="4557713"/>
                </a:lnTo>
                <a:close/>
              </a:path>
            </a:pathLst>
          </a:custGeom>
          <a:solidFill>
            <a:schemeClr val="bg1">
              <a:lumMod val="85000"/>
            </a:schemeClr>
          </a:solidFill>
        </p:spPr>
        <p:txBody>
          <a:bodyPr wrap="square">
            <a:noAutofit/>
          </a:bodyPr>
          <a:lstStyle>
            <a:lvl1pPr marL="0" indent="0">
              <a:buNone/>
              <a:defRPr/>
            </a:lvl1pPr>
          </a:lstStyle>
          <a:p>
            <a:r>
              <a:rPr lang="en-US" dirty="0"/>
              <a:t>  </a:t>
            </a:r>
          </a:p>
        </p:txBody>
      </p:sp>
      <p:pic>
        <p:nvPicPr>
          <p:cNvPr id="12" name="Graphic 11">
            <a:extLst>
              <a:ext uri="{FF2B5EF4-FFF2-40B4-BE49-F238E27FC236}">
                <a16:creationId xmlns:a16="http://schemas.microsoft.com/office/drawing/2014/main" id="{D07981CD-F24A-5948-98B6-2AE6BBB3B6C5}"/>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6110091" y="6230225"/>
            <a:ext cx="395211" cy="486414"/>
          </a:xfrm>
          <a:prstGeom prst="rect">
            <a:avLst/>
          </a:prstGeom>
        </p:spPr>
      </p:pic>
      <p:sp>
        <p:nvSpPr>
          <p:cNvPr id="18" name="Text Placeholder 12">
            <a:extLst>
              <a:ext uri="{FF2B5EF4-FFF2-40B4-BE49-F238E27FC236}">
                <a16:creationId xmlns:a16="http://schemas.microsoft.com/office/drawing/2014/main" id="{5FCC12C0-D464-651F-3E29-EFAB98AC4E44}"/>
              </a:ext>
            </a:extLst>
          </p:cNvPr>
          <p:cNvSpPr>
            <a:spLocks noGrp="1"/>
          </p:cNvSpPr>
          <p:nvPr>
            <p:ph type="body" sz="quarter" idx="12" hasCustomPrompt="1"/>
          </p:nvPr>
        </p:nvSpPr>
        <p:spPr>
          <a:xfrm>
            <a:off x="734747" y="2310939"/>
            <a:ext cx="5375345"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rgbClr val="22404D"/>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sp>
        <p:nvSpPr>
          <p:cNvPr id="19" name="Rectangle 18">
            <a:extLst>
              <a:ext uri="{FF2B5EF4-FFF2-40B4-BE49-F238E27FC236}">
                <a16:creationId xmlns:a16="http://schemas.microsoft.com/office/drawing/2014/main" id="{2275CF59-E330-3950-D290-53C59DFA11EE}"/>
              </a:ext>
            </a:extLst>
          </p:cNvPr>
          <p:cNvSpPr/>
          <p:nvPr userDrawn="1"/>
        </p:nvSpPr>
        <p:spPr>
          <a:xfrm>
            <a:off x="0" y="0"/>
            <a:ext cx="6687313" cy="1892298"/>
          </a:xfrm>
          <a:prstGeom prst="rect">
            <a:avLst/>
          </a:prstGeom>
          <a:solidFill>
            <a:srgbClr val="2870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000" b="1" i="0" dirty="0">
              <a:latin typeface="Montserrat SemiBold" pitchFamily="2" charset="77"/>
            </a:endParaRPr>
          </a:p>
        </p:txBody>
      </p:sp>
      <p:sp>
        <p:nvSpPr>
          <p:cNvPr id="20" name="Title 8">
            <a:extLst>
              <a:ext uri="{FF2B5EF4-FFF2-40B4-BE49-F238E27FC236}">
                <a16:creationId xmlns:a16="http://schemas.microsoft.com/office/drawing/2014/main" id="{456E3D6A-E8C1-5276-84E9-1DE2C24B881C}"/>
              </a:ext>
            </a:extLst>
          </p:cNvPr>
          <p:cNvSpPr>
            <a:spLocks noGrp="1"/>
          </p:cNvSpPr>
          <p:nvPr>
            <p:ph type="title" hasCustomPrompt="1"/>
          </p:nvPr>
        </p:nvSpPr>
        <p:spPr>
          <a:xfrm>
            <a:off x="713234" y="687235"/>
            <a:ext cx="5396858" cy="605665"/>
          </a:xfrm>
        </p:spPr>
        <p:txBody>
          <a:bodyPr>
            <a:noAutofit/>
          </a:bodyPr>
          <a:lstStyle>
            <a:lvl1pPr>
              <a:lnSpc>
                <a:spcPct val="100000"/>
              </a:lnSpc>
              <a:defRPr sz="5000" b="1" i="0">
                <a:solidFill>
                  <a:schemeClr val="bg1"/>
                </a:solidFill>
                <a:latin typeface="Montserrat" pitchFamily="2" charset="77"/>
              </a:defRPr>
            </a:lvl1pPr>
          </a:lstStyle>
          <a:p>
            <a:r>
              <a:rPr lang="en-US" dirty="0"/>
              <a:t>Title</a:t>
            </a:r>
          </a:p>
        </p:txBody>
      </p:sp>
    </p:spTree>
    <p:extLst>
      <p:ext uri="{BB962C8B-B14F-4D97-AF65-F5344CB8AC3E}">
        <p14:creationId xmlns:p14="http://schemas.microsoft.com/office/powerpoint/2010/main" val="114617704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285F74"/>
        </a:solidFill>
        <a:effectLst/>
      </p:bgPr>
    </p:bg>
    <p:spTree>
      <p:nvGrpSpPr>
        <p:cNvPr id="1" name=""/>
        <p:cNvGrpSpPr/>
        <p:nvPr/>
      </p:nvGrpSpPr>
      <p:grpSpPr>
        <a:xfrm>
          <a:off x="0" y="0"/>
          <a:ext cx="0" cy="0"/>
          <a:chOff x="0" y="0"/>
          <a:chExt cx="0" cy="0"/>
        </a:xfrm>
      </p:grpSpPr>
      <p:sp>
        <p:nvSpPr>
          <p:cNvPr id="7" name="Text Placeholder 12">
            <a:extLst>
              <a:ext uri="{FF2B5EF4-FFF2-40B4-BE49-F238E27FC236}">
                <a16:creationId xmlns:a16="http://schemas.microsoft.com/office/drawing/2014/main" id="{8C28E7E2-FFC0-7A18-D5D6-D6DB163E72B9}"/>
              </a:ext>
            </a:extLst>
          </p:cNvPr>
          <p:cNvSpPr>
            <a:spLocks noGrp="1"/>
          </p:cNvSpPr>
          <p:nvPr>
            <p:ph type="body" sz="quarter" idx="12" hasCustomPrompt="1"/>
          </p:nvPr>
        </p:nvSpPr>
        <p:spPr>
          <a:xfrm>
            <a:off x="651750" y="2430079"/>
            <a:ext cx="11070858"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chemeClr val="bg1"/>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sp>
        <p:nvSpPr>
          <p:cNvPr id="8" name="Rectangle 7">
            <a:extLst>
              <a:ext uri="{FF2B5EF4-FFF2-40B4-BE49-F238E27FC236}">
                <a16:creationId xmlns:a16="http://schemas.microsoft.com/office/drawing/2014/main" id="{AEB70D64-867F-8C83-05D7-90CD0B49E5D9}"/>
              </a:ext>
            </a:extLst>
          </p:cNvPr>
          <p:cNvSpPr/>
          <p:nvPr userDrawn="1"/>
        </p:nvSpPr>
        <p:spPr>
          <a:xfrm>
            <a:off x="0" y="2"/>
            <a:ext cx="12192000" cy="1892298"/>
          </a:xfrm>
          <a:prstGeom prst="rect">
            <a:avLst/>
          </a:prstGeom>
          <a:solidFill>
            <a:srgbClr val="008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000" b="1" i="0" dirty="0">
              <a:latin typeface="Montserrat SemiBold" pitchFamily="2" charset="77"/>
            </a:endParaRPr>
          </a:p>
        </p:txBody>
      </p:sp>
      <p:sp>
        <p:nvSpPr>
          <p:cNvPr id="10" name="Title 8">
            <a:extLst>
              <a:ext uri="{FF2B5EF4-FFF2-40B4-BE49-F238E27FC236}">
                <a16:creationId xmlns:a16="http://schemas.microsoft.com/office/drawing/2014/main" id="{D8FAA974-D91E-D798-018F-170F91810846}"/>
              </a:ext>
            </a:extLst>
          </p:cNvPr>
          <p:cNvSpPr>
            <a:spLocks noGrp="1"/>
          </p:cNvSpPr>
          <p:nvPr>
            <p:ph type="title" hasCustomPrompt="1"/>
          </p:nvPr>
        </p:nvSpPr>
        <p:spPr>
          <a:xfrm>
            <a:off x="651750" y="687237"/>
            <a:ext cx="11070858" cy="605665"/>
          </a:xfrm>
        </p:spPr>
        <p:txBody>
          <a:bodyPr>
            <a:noAutofit/>
          </a:bodyPr>
          <a:lstStyle>
            <a:lvl1pPr>
              <a:lnSpc>
                <a:spcPct val="100000"/>
              </a:lnSpc>
              <a:defRPr sz="5000" b="1" i="0">
                <a:solidFill>
                  <a:schemeClr val="bg1"/>
                </a:solidFill>
                <a:latin typeface="Montserrat" pitchFamily="2" charset="77"/>
              </a:defRPr>
            </a:lvl1pPr>
          </a:lstStyle>
          <a:p>
            <a:r>
              <a:rPr lang="en-US" dirty="0"/>
              <a:t>Title</a:t>
            </a:r>
          </a:p>
        </p:txBody>
      </p:sp>
      <p:pic>
        <p:nvPicPr>
          <p:cNvPr id="13" name="Graphic 12">
            <a:extLst>
              <a:ext uri="{FF2B5EF4-FFF2-40B4-BE49-F238E27FC236}">
                <a16:creationId xmlns:a16="http://schemas.microsoft.com/office/drawing/2014/main" id="{8D1C8BB0-9196-165E-EF6A-53426F103B7D}"/>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230433" y="693864"/>
            <a:ext cx="492175" cy="605752"/>
          </a:xfrm>
          <a:prstGeom prst="rect">
            <a:avLst/>
          </a:prstGeom>
        </p:spPr>
      </p:pic>
    </p:spTree>
    <p:extLst>
      <p:ext uri="{BB962C8B-B14F-4D97-AF65-F5344CB8AC3E}">
        <p14:creationId xmlns:p14="http://schemas.microsoft.com/office/powerpoint/2010/main" val="65074659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rgbClr val="00A0AF"/>
        </a:solidFill>
        <a:effectLst/>
      </p:bgPr>
    </p:bg>
    <p:spTree>
      <p:nvGrpSpPr>
        <p:cNvPr id="1" name=""/>
        <p:cNvGrpSpPr/>
        <p:nvPr/>
      </p:nvGrpSpPr>
      <p:grpSpPr>
        <a:xfrm>
          <a:off x="0" y="0"/>
          <a:ext cx="0" cy="0"/>
          <a:chOff x="0" y="0"/>
          <a:chExt cx="0" cy="0"/>
        </a:xfrm>
      </p:grpSpPr>
      <p:sp>
        <p:nvSpPr>
          <p:cNvPr id="6" name="Text Placeholder 12">
            <a:extLst>
              <a:ext uri="{FF2B5EF4-FFF2-40B4-BE49-F238E27FC236}">
                <a16:creationId xmlns:a16="http://schemas.microsoft.com/office/drawing/2014/main" id="{ACCDBDAD-CAFE-60FD-747B-C3CA20479CD3}"/>
              </a:ext>
            </a:extLst>
          </p:cNvPr>
          <p:cNvSpPr>
            <a:spLocks noGrp="1"/>
          </p:cNvSpPr>
          <p:nvPr>
            <p:ph type="body" sz="quarter" idx="12" hasCustomPrompt="1"/>
          </p:nvPr>
        </p:nvSpPr>
        <p:spPr>
          <a:xfrm>
            <a:off x="651750" y="2430079"/>
            <a:ext cx="11070858"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chemeClr val="bg1"/>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sp>
        <p:nvSpPr>
          <p:cNvPr id="7" name="Rectangle 6">
            <a:extLst>
              <a:ext uri="{FF2B5EF4-FFF2-40B4-BE49-F238E27FC236}">
                <a16:creationId xmlns:a16="http://schemas.microsoft.com/office/drawing/2014/main" id="{B1CD2932-DD29-3C81-1322-D0003E7C3871}"/>
              </a:ext>
            </a:extLst>
          </p:cNvPr>
          <p:cNvSpPr/>
          <p:nvPr userDrawn="1"/>
        </p:nvSpPr>
        <p:spPr>
          <a:xfrm>
            <a:off x="0" y="2"/>
            <a:ext cx="12192000" cy="1892298"/>
          </a:xfrm>
          <a:prstGeom prst="rect">
            <a:avLst/>
          </a:prstGeom>
          <a:solidFill>
            <a:srgbClr val="224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000" b="1" i="0" dirty="0">
              <a:latin typeface="Montserrat SemiBold" pitchFamily="2" charset="77"/>
            </a:endParaRPr>
          </a:p>
        </p:txBody>
      </p:sp>
      <p:sp>
        <p:nvSpPr>
          <p:cNvPr id="8" name="Title 8">
            <a:extLst>
              <a:ext uri="{FF2B5EF4-FFF2-40B4-BE49-F238E27FC236}">
                <a16:creationId xmlns:a16="http://schemas.microsoft.com/office/drawing/2014/main" id="{E84BDBB0-1B94-9B0C-72D8-8B22532428B4}"/>
              </a:ext>
            </a:extLst>
          </p:cNvPr>
          <p:cNvSpPr>
            <a:spLocks noGrp="1"/>
          </p:cNvSpPr>
          <p:nvPr>
            <p:ph type="title" hasCustomPrompt="1"/>
          </p:nvPr>
        </p:nvSpPr>
        <p:spPr>
          <a:xfrm>
            <a:off x="651750" y="687237"/>
            <a:ext cx="11070858" cy="605665"/>
          </a:xfrm>
        </p:spPr>
        <p:txBody>
          <a:bodyPr>
            <a:noAutofit/>
          </a:bodyPr>
          <a:lstStyle>
            <a:lvl1pPr>
              <a:lnSpc>
                <a:spcPct val="100000"/>
              </a:lnSpc>
              <a:defRPr sz="5000" b="1" i="0">
                <a:solidFill>
                  <a:schemeClr val="bg1"/>
                </a:solidFill>
                <a:latin typeface="Montserrat" pitchFamily="2" charset="77"/>
              </a:defRPr>
            </a:lvl1pPr>
          </a:lstStyle>
          <a:p>
            <a:r>
              <a:rPr lang="en-US" dirty="0"/>
              <a:t>Title</a:t>
            </a:r>
          </a:p>
        </p:txBody>
      </p:sp>
      <p:pic>
        <p:nvPicPr>
          <p:cNvPr id="13" name="Graphic 12">
            <a:extLst>
              <a:ext uri="{FF2B5EF4-FFF2-40B4-BE49-F238E27FC236}">
                <a16:creationId xmlns:a16="http://schemas.microsoft.com/office/drawing/2014/main" id="{C3AAE460-6668-DF2E-A01C-78F0ABE77E9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230433" y="693864"/>
            <a:ext cx="492175" cy="605752"/>
          </a:xfrm>
          <a:prstGeom prst="rect">
            <a:avLst/>
          </a:prstGeom>
        </p:spPr>
      </p:pic>
    </p:spTree>
    <p:extLst>
      <p:ext uri="{BB962C8B-B14F-4D97-AF65-F5344CB8AC3E}">
        <p14:creationId xmlns:p14="http://schemas.microsoft.com/office/powerpoint/2010/main" val="286381097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rgbClr val="285F74"/>
        </a:solidFill>
        <a:effectLst/>
      </p:bgPr>
    </p:bg>
    <p:spTree>
      <p:nvGrpSpPr>
        <p:cNvPr id="1" name=""/>
        <p:cNvGrpSpPr/>
        <p:nvPr/>
      </p:nvGrpSpPr>
      <p:grpSpPr>
        <a:xfrm>
          <a:off x="0" y="0"/>
          <a:ext cx="0" cy="0"/>
          <a:chOff x="0" y="0"/>
          <a:chExt cx="0" cy="0"/>
        </a:xfrm>
      </p:grpSpPr>
      <p:sp>
        <p:nvSpPr>
          <p:cNvPr id="9" name="Text Placeholder 12">
            <a:extLst>
              <a:ext uri="{FF2B5EF4-FFF2-40B4-BE49-F238E27FC236}">
                <a16:creationId xmlns:a16="http://schemas.microsoft.com/office/drawing/2014/main" id="{FE60DA0D-29CA-CF63-9474-00C8F9AB7D55}"/>
              </a:ext>
            </a:extLst>
          </p:cNvPr>
          <p:cNvSpPr>
            <a:spLocks noGrp="1"/>
          </p:cNvSpPr>
          <p:nvPr>
            <p:ph type="body" sz="quarter" idx="12" hasCustomPrompt="1"/>
          </p:nvPr>
        </p:nvSpPr>
        <p:spPr>
          <a:xfrm>
            <a:off x="651750" y="2430079"/>
            <a:ext cx="11070858"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chemeClr val="bg1"/>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sp>
        <p:nvSpPr>
          <p:cNvPr id="10" name="Rectangle 9">
            <a:extLst>
              <a:ext uri="{FF2B5EF4-FFF2-40B4-BE49-F238E27FC236}">
                <a16:creationId xmlns:a16="http://schemas.microsoft.com/office/drawing/2014/main" id="{8F073299-465E-241F-14CD-8E377DA645A5}"/>
              </a:ext>
            </a:extLst>
          </p:cNvPr>
          <p:cNvSpPr/>
          <p:nvPr userDrawn="1"/>
        </p:nvSpPr>
        <p:spPr>
          <a:xfrm>
            <a:off x="0" y="2"/>
            <a:ext cx="12192000" cy="1892298"/>
          </a:xfrm>
          <a:prstGeom prst="rect">
            <a:avLst/>
          </a:prstGeom>
          <a:solidFill>
            <a:srgbClr val="99D9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000" b="1" i="0" dirty="0">
              <a:latin typeface="Montserrat SemiBold" pitchFamily="2" charset="77"/>
            </a:endParaRPr>
          </a:p>
        </p:txBody>
      </p:sp>
      <p:sp>
        <p:nvSpPr>
          <p:cNvPr id="11" name="Title 8">
            <a:extLst>
              <a:ext uri="{FF2B5EF4-FFF2-40B4-BE49-F238E27FC236}">
                <a16:creationId xmlns:a16="http://schemas.microsoft.com/office/drawing/2014/main" id="{3F0AFCEF-1419-BAC5-D25C-CF97C62CD8DE}"/>
              </a:ext>
            </a:extLst>
          </p:cNvPr>
          <p:cNvSpPr>
            <a:spLocks noGrp="1"/>
          </p:cNvSpPr>
          <p:nvPr>
            <p:ph type="title" hasCustomPrompt="1"/>
          </p:nvPr>
        </p:nvSpPr>
        <p:spPr>
          <a:xfrm>
            <a:off x="651750" y="687237"/>
            <a:ext cx="11070858" cy="605665"/>
          </a:xfrm>
        </p:spPr>
        <p:txBody>
          <a:bodyPr>
            <a:noAutofit/>
          </a:bodyPr>
          <a:lstStyle>
            <a:lvl1pPr>
              <a:lnSpc>
                <a:spcPct val="100000"/>
              </a:lnSpc>
              <a:defRPr sz="5000" b="1" i="0">
                <a:solidFill>
                  <a:schemeClr val="bg1"/>
                </a:solidFill>
                <a:latin typeface="Montserrat" pitchFamily="2" charset="77"/>
              </a:defRPr>
            </a:lvl1pPr>
          </a:lstStyle>
          <a:p>
            <a:r>
              <a:rPr lang="en-US" dirty="0"/>
              <a:t>Title</a:t>
            </a:r>
          </a:p>
        </p:txBody>
      </p:sp>
      <p:pic>
        <p:nvPicPr>
          <p:cNvPr id="6" name="Graphic 5">
            <a:extLst>
              <a:ext uri="{FF2B5EF4-FFF2-40B4-BE49-F238E27FC236}">
                <a16:creationId xmlns:a16="http://schemas.microsoft.com/office/drawing/2014/main" id="{E53D6AB6-7430-C747-8928-F34B4FAA43C7}"/>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230432" y="683159"/>
            <a:ext cx="505405" cy="622038"/>
          </a:xfrm>
          <a:prstGeom prst="rect">
            <a:avLst/>
          </a:prstGeom>
        </p:spPr>
      </p:pic>
    </p:spTree>
    <p:extLst>
      <p:ext uri="{BB962C8B-B14F-4D97-AF65-F5344CB8AC3E}">
        <p14:creationId xmlns:p14="http://schemas.microsoft.com/office/powerpoint/2010/main" val="350376969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rgbClr val="008B9C"/>
        </a:solidFill>
        <a:effectLst/>
      </p:bgPr>
    </p:bg>
    <p:spTree>
      <p:nvGrpSpPr>
        <p:cNvPr id="1" name=""/>
        <p:cNvGrpSpPr/>
        <p:nvPr/>
      </p:nvGrpSpPr>
      <p:grpSpPr>
        <a:xfrm>
          <a:off x="0" y="0"/>
          <a:ext cx="0" cy="0"/>
          <a:chOff x="0" y="0"/>
          <a:chExt cx="0" cy="0"/>
        </a:xfrm>
      </p:grpSpPr>
      <p:sp>
        <p:nvSpPr>
          <p:cNvPr id="7" name="Text Placeholder 12">
            <a:extLst>
              <a:ext uri="{FF2B5EF4-FFF2-40B4-BE49-F238E27FC236}">
                <a16:creationId xmlns:a16="http://schemas.microsoft.com/office/drawing/2014/main" id="{75DBCA35-BE0C-8ED0-3517-DCA869CF49F5}"/>
              </a:ext>
            </a:extLst>
          </p:cNvPr>
          <p:cNvSpPr>
            <a:spLocks noGrp="1"/>
          </p:cNvSpPr>
          <p:nvPr>
            <p:ph type="body" sz="quarter" idx="12" hasCustomPrompt="1"/>
          </p:nvPr>
        </p:nvSpPr>
        <p:spPr>
          <a:xfrm>
            <a:off x="651750" y="2430079"/>
            <a:ext cx="11070858"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chemeClr val="bg1"/>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sp>
        <p:nvSpPr>
          <p:cNvPr id="11" name="Rectangle 10">
            <a:extLst>
              <a:ext uri="{FF2B5EF4-FFF2-40B4-BE49-F238E27FC236}">
                <a16:creationId xmlns:a16="http://schemas.microsoft.com/office/drawing/2014/main" id="{A5EB846D-73C8-AB9F-505D-7D0A61227B9A}"/>
              </a:ext>
            </a:extLst>
          </p:cNvPr>
          <p:cNvSpPr/>
          <p:nvPr userDrawn="1"/>
        </p:nvSpPr>
        <p:spPr>
          <a:xfrm>
            <a:off x="0" y="2"/>
            <a:ext cx="12192000" cy="1892298"/>
          </a:xfrm>
          <a:prstGeom prst="rect">
            <a:avLst/>
          </a:prstGeom>
          <a:solidFill>
            <a:srgbClr val="224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000" b="1" i="0" dirty="0">
              <a:latin typeface="Montserrat SemiBold" pitchFamily="2" charset="77"/>
            </a:endParaRPr>
          </a:p>
        </p:txBody>
      </p:sp>
      <p:sp>
        <p:nvSpPr>
          <p:cNvPr id="12" name="Title 8">
            <a:extLst>
              <a:ext uri="{FF2B5EF4-FFF2-40B4-BE49-F238E27FC236}">
                <a16:creationId xmlns:a16="http://schemas.microsoft.com/office/drawing/2014/main" id="{369DD91F-6E82-823A-E47B-E74518C9B8CB}"/>
              </a:ext>
            </a:extLst>
          </p:cNvPr>
          <p:cNvSpPr>
            <a:spLocks noGrp="1"/>
          </p:cNvSpPr>
          <p:nvPr>
            <p:ph type="title" hasCustomPrompt="1"/>
          </p:nvPr>
        </p:nvSpPr>
        <p:spPr>
          <a:xfrm>
            <a:off x="651750" y="687237"/>
            <a:ext cx="11070858" cy="605665"/>
          </a:xfrm>
        </p:spPr>
        <p:txBody>
          <a:bodyPr>
            <a:noAutofit/>
          </a:bodyPr>
          <a:lstStyle>
            <a:lvl1pPr>
              <a:lnSpc>
                <a:spcPct val="100000"/>
              </a:lnSpc>
              <a:defRPr sz="5000" b="1" i="0">
                <a:solidFill>
                  <a:schemeClr val="bg1"/>
                </a:solidFill>
                <a:latin typeface="Montserrat" pitchFamily="2" charset="77"/>
              </a:defRPr>
            </a:lvl1pPr>
          </a:lstStyle>
          <a:p>
            <a:r>
              <a:rPr lang="en-US" dirty="0"/>
              <a:t>Title</a:t>
            </a:r>
          </a:p>
        </p:txBody>
      </p:sp>
      <p:pic>
        <p:nvPicPr>
          <p:cNvPr id="13" name="Graphic 12">
            <a:extLst>
              <a:ext uri="{FF2B5EF4-FFF2-40B4-BE49-F238E27FC236}">
                <a16:creationId xmlns:a16="http://schemas.microsoft.com/office/drawing/2014/main" id="{44677F99-5615-965F-81E9-592E2C626B66}"/>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230433" y="693864"/>
            <a:ext cx="492175" cy="605752"/>
          </a:xfrm>
          <a:prstGeom prst="rect">
            <a:avLst/>
          </a:prstGeom>
        </p:spPr>
      </p:pic>
    </p:spTree>
    <p:extLst>
      <p:ext uri="{BB962C8B-B14F-4D97-AF65-F5344CB8AC3E}">
        <p14:creationId xmlns:p14="http://schemas.microsoft.com/office/powerpoint/2010/main" val="124977145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rgbClr val="00A0AF"/>
        </a:solidFill>
        <a:effectLst/>
      </p:bgPr>
    </p:bg>
    <p:spTree>
      <p:nvGrpSpPr>
        <p:cNvPr id="1" name=""/>
        <p:cNvGrpSpPr/>
        <p:nvPr/>
      </p:nvGrpSpPr>
      <p:grpSpPr>
        <a:xfrm>
          <a:off x="0" y="0"/>
          <a:ext cx="0" cy="0"/>
          <a:chOff x="0" y="0"/>
          <a:chExt cx="0" cy="0"/>
        </a:xfrm>
      </p:grpSpPr>
      <p:sp>
        <p:nvSpPr>
          <p:cNvPr id="11" name="Text Placeholder 12">
            <a:extLst>
              <a:ext uri="{FF2B5EF4-FFF2-40B4-BE49-F238E27FC236}">
                <a16:creationId xmlns:a16="http://schemas.microsoft.com/office/drawing/2014/main" id="{0E77B758-7CAA-1576-6EF8-E7E4339EA407}"/>
              </a:ext>
            </a:extLst>
          </p:cNvPr>
          <p:cNvSpPr>
            <a:spLocks noGrp="1"/>
          </p:cNvSpPr>
          <p:nvPr>
            <p:ph type="body" sz="quarter" idx="12" hasCustomPrompt="1"/>
          </p:nvPr>
        </p:nvSpPr>
        <p:spPr>
          <a:xfrm>
            <a:off x="651750" y="2430079"/>
            <a:ext cx="11070858"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chemeClr val="bg1"/>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sp>
        <p:nvSpPr>
          <p:cNvPr id="7" name="Rectangle 6">
            <a:extLst>
              <a:ext uri="{FF2B5EF4-FFF2-40B4-BE49-F238E27FC236}">
                <a16:creationId xmlns:a16="http://schemas.microsoft.com/office/drawing/2014/main" id="{3D034206-101B-60AC-9128-F1179B1838F7}"/>
              </a:ext>
            </a:extLst>
          </p:cNvPr>
          <p:cNvSpPr/>
          <p:nvPr userDrawn="1"/>
        </p:nvSpPr>
        <p:spPr>
          <a:xfrm>
            <a:off x="0" y="2"/>
            <a:ext cx="12192000" cy="1892298"/>
          </a:xfrm>
          <a:prstGeom prst="rect">
            <a:avLst/>
          </a:prstGeom>
          <a:solidFill>
            <a:srgbClr val="285F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000" b="1" i="0" dirty="0">
              <a:latin typeface="Montserrat SemiBold" pitchFamily="2" charset="77"/>
            </a:endParaRPr>
          </a:p>
        </p:txBody>
      </p:sp>
      <p:sp>
        <p:nvSpPr>
          <p:cNvPr id="10" name="Title 8">
            <a:extLst>
              <a:ext uri="{FF2B5EF4-FFF2-40B4-BE49-F238E27FC236}">
                <a16:creationId xmlns:a16="http://schemas.microsoft.com/office/drawing/2014/main" id="{18BA5573-DEF4-DF20-0641-2BF208599467}"/>
              </a:ext>
            </a:extLst>
          </p:cNvPr>
          <p:cNvSpPr>
            <a:spLocks noGrp="1"/>
          </p:cNvSpPr>
          <p:nvPr>
            <p:ph type="title" hasCustomPrompt="1"/>
          </p:nvPr>
        </p:nvSpPr>
        <p:spPr>
          <a:xfrm>
            <a:off x="651750" y="687237"/>
            <a:ext cx="11070858" cy="605665"/>
          </a:xfrm>
        </p:spPr>
        <p:txBody>
          <a:bodyPr>
            <a:noAutofit/>
          </a:bodyPr>
          <a:lstStyle>
            <a:lvl1pPr>
              <a:lnSpc>
                <a:spcPct val="100000"/>
              </a:lnSpc>
              <a:defRPr sz="5000" b="1" i="0">
                <a:solidFill>
                  <a:schemeClr val="bg1"/>
                </a:solidFill>
                <a:latin typeface="Montserrat" pitchFamily="2" charset="77"/>
              </a:defRPr>
            </a:lvl1pPr>
          </a:lstStyle>
          <a:p>
            <a:r>
              <a:rPr lang="en-US" dirty="0"/>
              <a:t>Title</a:t>
            </a:r>
          </a:p>
        </p:txBody>
      </p:sp>
      <p:pic>
        <p:nvPicPr>
          <p:cNvPr id="12" name="Graphic 11">
            <a:extLst>
              <a:ext uri="{FF2B5EF4-FFF2-40B4-BE49-F238E27FC236}">
                <a16:creationId xmlns:a16="http://schemas.microsoft.com/office/drawing/2014/main" id="{5060DFC1-17FD-9511-0964-2B851D8635BE}"/>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230433" y="693864"/>
            <a:ext cx="492175" cy="605752"/>
          </a:xfrm>
          <a:prstGeom prst="rect">
            <a:avLst/>
          </a:prstGeom>
        </p:spPr>
      </p:pic>
    </p:spTree>
    <p:extLst>
      <p:ext uri="{BB962C8B-B14F-4D97-AF65-F5344CB8AC3E}">
        <p14:creationId xmlns:p14="http://schemas.microsoft.com/office/powerpoint/2010/main" val="103696100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5_Custom Layout">
    <p:bg>
      <p:bgPr>
        <a:solidFill>
          <a:srgbClr val="00C0CA"/>
        </a:solidFill>
        <a:effectLst/>
      </p:bgPr>
    </p:bg>
    <p:spTree>
      <p:nvGrpSpPr>
        <p:cNvPr id="1" name=""/>
        <p:cNvGrpSpPr/>
        <p:nvPr/>
      </p:nvGrpSpPr>
      <p:grpSpPr>
        <a:xfrm>
          <a:off x="0" y="0"/>
          <a:ext cx="0" cy="0"/>
          <a:chOff x="0" y="0"/>
          <a:chExt cx="0" cy="0"/>
        </a:xfrm>
      </p:grpSpPr>
      <p:sp>
        <p:nvSpPr>
          <p:cNvPr id="7" name="Text Placeholder 12">
            <a:extLst>
              <a:ext uri="{FF2B5EF4-FFF2-40B4-BE49-F238E27FC236}">
                <a16:creationId xmlns:a16="http://schemas.microsoft.com/office/drawing/2014/main" id="{AEBDA2D6-712C-3970-0D06-BC9F67C74230}"/>
              </a:ext>
            </a:extLst>
          </p:cNvPr>
          <p:cNvSpPr>
            <a:spLocks noGrp="1"/>
          </p:cNvSpPr>
          <p:nvPr>
            <p:ph type="body" sz="quarter" idx="12" hasCustomPrompt="1"/>
          </p:nvPr>
        </p:nvSpPr>
        <p:spPr>
          <a:xfrm>
            <a:off x="651750" y="2430079"/>
            <a:ext cx="11070858"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chemeClr val="bg1"/>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sp>
        <p:nvSpPr>
          <p:cNvPr id="11" name="Rectangle 10">
            <a:extLst>
              <a:ext uri="{FF2B5EF4-FFF2-40B4-BE49-F238E27FC236}">
                <a16:creationId xmlns:a16="http://schemas.microsoft.com/office/drawing/2014/main" id="{39FD8A43-425C-CD67-4114-AB2E79994F66}"/>
              </a:ext>
            </a:extLst>
          </p:cNvPr>
          <p:cNvSpPr/>
          <p:nvPr userDrawn="1"/>
        </p:nvSpPr>
        <p:spPr>
          <a:xfrm>
            <a:off x="0" y="2"/>
            <a:ext cx="12192000" cy="1892298"/>
          </a:xfrm>
          <a:prstGeom prst="rect">
            <a:avLst/>
          </a:prstGeom>
          <a:solidFill>
            <a:srgbClr val="224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000" b="1" i="0" dirty="0">
              <a:latin typeface="Montserrat SemiBold" pitchFamily="2" charset="77"/>
            </a:endParaRPr>
          </a:p>
        </p:txBody>
      </p:sp>
      <p:sp>
        <p:nvSpPr>
          <p:cNvPr id="12" name="Title 8">
            <a:extLst>
              <a:ext uri="{FF2B5EF4-FFF2-40B4-BE49-F238E27FC236}">
                <a16:creationId xmlns:a16="http://schemas.microsoft.com/office/drawing/2014/main" id="{93F14C2A-78FA-9E2A-616E-F4B1C81E97FB}"/>
              </a:ext>
            </a:extLst>
          </p:cNvPr>
          <p:cNvSpPr>
            <a:spLocks noGrp="1"/>
          </p:cNvSpPr>
          <p:nvPr>
            <p:ph type="title" hasCustomPrompt="1"/>
          </p:nvPr>
        </p:nvSpPr>
        <p:spPr>
          <a:xfrm>
            <a:off x="651750" y="687237"/>
            <a:ext cx="11070858" cy="605665"/>
          </a:xfrm>
        </p:spPr>
        <p:txBody>
          <a:bodyPr>
            <a:noAutofit/>
          </a:bodyPr>
          <a:lstStyle>
            <a:lvl1pPr>
              <a:lnSpc>
                <a:spcPct val="100000"/>
              </a:lnSpc>
              <a:defRPr sz="5000" b="1" i="0">
                <a:solidFill>
                  <a:schemeClr val="bg1"/>
                </a:solidFill>
                <a:latin typeface="Montserrat" pitchFamily="2" charset="77"/>
              </a:defRPr>
            </a:lvl1pPr>
          </a:lstStyle>
          <a:p>
            <a:r>
              <a:rPr lang="en-US" dirty="0"/>
              <a:t>Title</a:t>
            </a:r>
          </a:p>
        </p:txBody>
      </p:sp>
      <p:pic>
        <p:nvPicPr>
          <p:cNvPr id="13" name="Graphic 12">
            <a:extLst>
              <a:ext uri="{FF2B5EF4-FFF2-40B4-BE49-F238E27FC236}">
                <a16:creationId xmlns:a16="http://schemas.microsoft.com/office/drawing/2014/main" id="{745F0B3D-0401-4765-D11E-F0938B614C9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230433" y="693864"/>
            <a:ext cx="492175" cy="605752"/>
          </a:xfrm>
          <a:prstGeom prst="rect">
            <a:avLst/>
          </a:prstGeom>
        </p:spPr>
      </p:pic>
    </p:spTree>
    <p:extLst>
      <p:ext uri="{BB962C8B-B14F-4D97-AF65-F5344CB8AC3E}">
        <p14:creationId xmlns:p14="http://schemas.microsoft.com/office/powerpoint/2010/main" val="51412301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6_Custom Layout">
    <p:bg>
      <p:bgPr>
        <a:solidFill>
          <a:srgbClr val="99D9DF"/>
        </a:solidFill>
        <a:effectLst/>
      </p:bgPr>
    </p:bg>
    <p:spTree>
      <p:nvGrpSpPr>
        <p:cNvPr id="1" name=""/>
        <p:cNvGrpSpPr/>
        <p:nvPr/>
      </p:nvGrpSpPr>
      <p:grpSpPr>
        <a:xfrm>
          <a:off x="0" y="0"/>
          <a:ext cx="0" cy="0"/>
          <a:chOff x="0" y="0"/>
          <a:chExt cx="0" cy="0"/>
        </a:xfrm>
      </p:grpSpPr>
      <p:sp>
        <p:nvSpPr>
          <p:cNvPr id="7" name="Text Placeholder 12">
            <a:extLst>
              <a:ext uri="{FF2B5EF4-FFF2-40B4-BE49-F238E27FC236}">
                <a16:creationId xmlns:a16="http://schemas.microsoft.com/office/drawing/2014/main" id="{D1797A30-BC3D-0086-766F-B29BE909DA86}"/>
              </a:ext>
            </a:extLst>
          </p:cNvPr>
          <p:cNvSpPr>
            <a:spLocks noGrp="1"/>
          </p:cNvSpPr>
          <p:nvPr>
            <p:ph type="body" sz="quarter" idx="12" hasCustomPrompt="1"/>
          </p:nvPr>
        </p:nvSpPr>
        <p:spPr>
          <a:xfrm>
            <a:off x="651750" y="2430079"/>
            <a:ext cx="11070858"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chemeClr val="bg1"/>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sp>
        <p:nvSpPr>
          <p:cNvPr id="11" name="Rectangle 10">
            <a:extLst>
              <a:ext uri="{FF2B5EF4-FFF2-40B4-BE49-F238E27FC236}">
                <a16:creationId xmlns:a16="http://schemas.microsoft.com/office/drawing/2014/main" id="{931B45FD-6F02-CBC6-B7F8-0633ED34F1BB}"/>
              </a:ext>
            </a:extLst>
          </p:cNvPr>
          <p:cNvSpPr/>
          <p:nvPr userDrawn="1"/>
        </p:nvSpPr>
        <p:spPr>
          <a:xfrm>
            <a:off x="0" y="2"/>
            <a:ext cx="12192000" cy="1892298"/>
          </a:xfrm>
          <a:prstGeom prst="rect">
            <a:avLst/>
          </a:prstGeom>
          <a:solidFill>
            <a:srgbClr val="285F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000" b="1" i="0" dirty="0">
              <a:latin typeface="Montserrat SemiBold" pitchFamily="2" charset="77"/>
            </a:endParaRPr>
          </a:p>
        </p:txBody>
      </p:sp>
      <p:sp>
        <p:nvSpPr>
          <p:cNvPr id="12" name="Title 8">
            <a:extLst>
              <a:ext uri="{FF2B5EF4-FFF2-40B4-BE49-F238E27FC236}">
                <a16:creationId xmlns:a16="http://schemas.microsoft.com/office/drawing/2014/main" id="{81507F49-9DF7-022B-62BE-54ABE9413E73}"/>
              </a:ext>
            </a:extLst>
          </p:cNvPr>
          <p:cNvSpPr>
            <a:spLocks noGrp="1"/>
          </p:cNvSpPr>
          <p:nvPr>
            <p:ph type="title" hasCustomPrompt="1"/>
          </p:nvPr>
        </p:nvSpPr>
        <p:spPr>
          <a:xfrm>
            <a:off x="651750" y="687237"/>
            <a:ext cx="11070858" cy="605665"/>
          </a:xfrm>
        </p:spPr>
        <p:txBody>
          <a:bodyPr>
            <a:noAutofit/>
          </a:bodyPr>
          <a:lstStyle>
            <a:lvl1pPr>
              <a:lnSpc>
                <a:spcPct val="100000"/>
              </a:lnSpc>
              <a:defRPr sz="5000" b="1" i="0">
                <a:solidFill>
                  <a:schemeClr val="bg1"/>
                </a:solidFill>
                <a:latin typeface="Montserrat" pitchFamily="2" charset="77"/>
              </a:defRPr>
            </a:lvl1pPr>
          </a:lstStyle>
          <a:p>
            <a:r>
              <a:rPr lang="en-US" dirty="0"/>
              <a:t>Title</a:t>
            </a:r>
          </a:p>
        </p:txBody>
      </p:sp>
      <p:pic>
        <p:nvPicPr>
          <p:cNvPr id="13" name="Graphic 12">
            <a:extLst>
              <a:ext uri="{FF2B5EF4-FFF2-40B4-BE49-F238E27FC236}">
                <a16:creationId xmlns:a16="http://schemas.microsoft.com/office/drawing/2014/main" id="{E0DA3FE1-B193-7965-3D79-9E4A002C9008}"/>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230433" y="693864"/>
            <a:ext cx="492175" cy="605752"/>
          </a:xfrm>
          <a:prstGeom prst="rect">
            <a:avLst/>
          </a:prstGeom>
        </p:spPr>
      </p:pic>
    </p:spTree>
    <p:extLst>
      <p:ext uri="{BB962C8B-B14F-4D97-AF65-F5344CB8AC3E}">
        <p14:creationId xmlns:p14="http://schemas.microsoft.com/office/powerpoint/2010/main" val="198411313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9_Custom Layout">
    <p:bg>
      <p:bgPr>
        <a:solidFill>
          <a:srgbClr val="8FC440"/>
        </a:solidFill>
        <a:effectLst/>
      </p:bgPr>
    </p:bg>
    <p:spTree>
      <p:nvGrpSpPr>
        <p:cNvPr id="1" name=""/>
        <p:cNvGrpSpPr/>
        <p:nvPr/>
      </p:nvGrpSpPr>
      <p:grpSpPr>
        <a:xfrm>
          <a:off x="0" y="0"/>
          <a:ext cx="0" cy="0"/>
          <a:chOff x="0" y="0"/>
          <a:chExt cx="0" cy="0"/>
        </a:xfrm>
      </p:grpSpPr>
      <p:sp>
        <p:nvSpPr>
          <p:cNvPr id="7" name="Text Placeholder 12">
            <a:extLst>
              <a:ext uri="{FF2B5EF4-FFF2-40B4-BE49-F238E27FC236}">
                <a16:creationId xmlns:a16="http://schemas.microsoft.com/office/drawing/2014/main" id="{97742CB5-CE98-20BA-DE73-6D3D998E913A}"/>
              </a:ext>
            </a:extLst>
          </p:cNvPr>
          <p:cNvSpPr>
            <a:spLocks noGrp="1"/>
          </p:cNvSpPr>
          <p:nvPr>
            <p:ph type="body" sz="quarter" idx="12" hasCustomPrompt="1"/>
          </p:nvPr>
        </p:nvSpPr>
        <p:spPr>
          <a:xfrm>
            <a:off x="651750" y="2430079"/>
            <a:ext cx="11070858"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chemeClr val="bg1"/>
                </a:solidFill>
                <a:latin typeface="Montserrat Medium"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sp>
        <p:nvSpPr>
          <p:cNvPr id="11" name="Rectangle 10">
            <a:extLst>
              <a:ext uri="{FF2B5EF4-FFF2-40B4-BE49-F238E27FC236}">
                <a16:creationId xmlns:a16="http://schemas.microsoft.com/office/drawing/2014/main" id="{E10B01BD-29F1-74A4-094F-8598F4A890C6}"/>
              </a:ext>
            </a:extLst>
          </p:cNvPr>
          <p:cNvSpPr/>
          <p:nvPr userDrawn="1"/>
        </p:nvSpPr>
        <p:spPr>
          <a:xfrm>
            <a:off x="0" y="2"/>
            <a:ext cx="12192000" cy="1892298"/>
          </a:xfrm>
          <a:prstGeom prst="rect">
            <a:avLst/>
          </a:prstGeom>
          <a:solidFill>
            <a:srgbClr val="224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000" b="1" i="0" dirty="0">
              <a:latin typeface="Montserrat SemiBold" pitchFamily="2" charset="77"/>
            </a:endParaRPr>
          </a:p>
        </p:txBody>
      </p:sp>
      <p:sp>
        <p:nvSpPr>
          <p:cNvPr id="12" name="Title 8">
            <a:extLst>
              <a:ext uri="{FF2B5EF4-FFF2-40B4-BE49-F238E27FC236}">
                <a16:creationId xmlns:a16="http://schemas.microsoft.com/office/drawing/2014/main" id="{16FC1FC2-7E1C-B468-161A-C6DBE12C0D44}"/>
              </a:ext>
            </a:extLst>
          </p:cNvPr>
          <p:cNvSpPr>
            <a:spLocks noGrp="1"/>
          </p:cNvSpPr>
          <p:nvPr>
            <p:ph type="title" hasCustomPrompt="1"/>
          </p:nvPr>
        </p:nvSpPr>
        <p:spPr>
          <a:xfrm>
            <a:off x="651750" y="687237"/>
            <a:ext cx="11070858" cy="605665"/>
          </a:xfrm>
        </p:spPr>
        <p:txBody>
          <a:bodyPr>
            <a:noAutofit/>
          </a:bodyPr>
          <a:lstStyle>
            <a:lvl1pPr>
              <a:lnSpc>
                <a:spcPct val="100000"/>
              </a:lnSpc>
              <a:defRPr sz="5000" b="1" i="0">
                <a:solidFill>
                  <a:schemeClr val="bg1"/>
                </a:solidFill>
                <a:latin typeface="Montserrat" pitchFamily="2" charset="77"/>
              </a:defRPr>
            </a:lvl1pPr>
          </a:lstStyle>
          <a:p>
            <a:r>
              <a:rPr lang="en-US" dirty="0"/>
              <a:t>Title</a:t>
            </a:r>
          </a:p>
        </p:txBody>
      </p:sp>
      <p:pic>
        <p:nvPicPr>
          <p:cNvPr id="13" name="Graphic 12">
            <a:extLst>
              <a:ext uri="{FF2B5EF4-FFF2-40B4-BE49-F238E27FC236}">
                <a16:creationId xmlns:a16="http://schemas.microsoft.com/office/drawing/2014/main" id="{68CEF8AA-657F-22CB-49C7-B9227FA40B98}"/>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230433" y="693864"/>
            <a:ext cx="492175" cy="605752"/>
          </a:xfrm>
          <a:prstGeom prst="rect">
            <a:avLst/>
          </a:prstGeom>
        </p:spPr>
      </p:pic>
    </p:spTree>
    <p:extLst>
      <p:ext uri="{BB962C8B-B14F-4D97-AF65-F5344CB8AC3E}">
        <p14:creationId xmlns:p14="http://schemas.microsoft.com/office/powerpoint/2010/main" val="189653602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43_Custom Layou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EFC73A1-793B-0B79-2CF2-12F129059F0A}"/>
              </a:ext>
            </a:extLst>
          </p:cNvPr>
          <p:cNvPicPr>
            <a:picLocks noChangeAspect="1"/>
          </p:cNvPicPr>
          <p:nvPr userDrawn="1"/>
        </p:nvPicPr>
        <p:blipFill rotWithShape="1">
          <a:blip r:embed="rId2"/>
          <a:srcRect b="20462"/>
          <a:stretch/>
        </p:blipFill>
        <p:spPr>
          <a:xfrm>
            <a:off x="0" y="-788678"/>
            <a:ext cx="12192000" cy="7646678"/>
          </a:xfrm>
          <a:prstGeom prst="rect">
            <a:avLst/>
          </a:prstGeom>
        </p:spPr>
      </p:pic>
      <p:pic>
        <p:nvPicPr>
          <p:cNvPr id="9" name="Graphic 8">
            <a:extLst>
              <a:ext uri="{FF2B5EF4-FFF2-40B4-BE49-F238E27FC236}">
                <a16:creationId xmlns:a16="http://schemas.microsoft.com/office/drawing/2014/main" id="{5BC8B8DB-DEEE-9408-C878-D26E00EFB118}"/>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11230433" y="465264"/>
            <a:ext cx="492175" cy="605752"/>
          </a:xfrm>
          <a:prstGeom prst="rect">
            <a:avLst/>
          </a:prstGeom>
        </p:spPr>
      </p:pic>
      <p:sp>
        <p:nvSpPr>
          <p:cNvPr id="3" name="Title 8">
            <a:extLst>
              <a:ext uri="{FF2B5EF4-FFF2-40B4-BE49-F238E27FC236}">
                <a16:creationId xmlns:a16="http://schemas.microsoft.com/office/drawing/2014/main" id="{D70BB957-8170-23FE-F854-DDAA44D10941}"/>
              </a:ext>
            </a:extLst>
          </p:cNvPr>
          <p:cNvSpPr>
            <a:spLocks noGrp="1"/>
          </p:cNvSpPr>
          <p:nvPr>
            <p:ph type="title" hasCustomPrompt="1"/>
          </p:nvPr>
        </p:nvSpPr>
        <p:spPr>
          <a:xfrm>
            <a:off x="651750" y="534837"/>
            <a:ext cx="11070858" cy="605665"/>
          </a:xfrm>
        </p:spPr>
        <p:txBody>
          <a:bodyPr>
            <a:noAutofit/>
          </a:bodyPr>
          <a:lstStyle>
            <a:lvl1pPr>
              <a:lnSpc>
                <a:spcPct val="100000"/>
              </a:lnSpc>
              <a:defRPr sz="6000" b="1" i="0">
                <a:solidFill>
                  <a:schemeClr val="bg1"/>
                </a:solidFill>
                <a:latin typeface="Montserrat" pitchFamily="2" charset="77"/>
              </a:defRPr>
            </a:lvl1pPr>
          </a:lstStyle>
          <a:p>
            <a:r>
              <a:rPr lang="en-US" dirty="0"/>
              <a:t>Title</a:t>
            </a:r>
          </a:p>
        </p:txBody>
      </p:sp>
      <p:sp>
        <p:nvSpPr>
          <p:cNvPr id="2" name="Text Placeholder 12">
            <a:extLst>
              <a:ext uri="{FF2B5EF4-FFF2-40B4-BE49-F238E27FC236}">
                <a16:creationId xmlns:a16="http://schemas.microsoft.com/office/drawing/2014/main" id="{063784A4-6D58-0950-C05F-925315C83158}"/>
              </a:ext>
            </a:extLst>
          </p:cNvPr>
          <p:cNvSpPr>
            <a:spLocks noGrp="1"/>
          </p:cNvSpPr>
          <p:nvPr>
            <p:ph type="body" sz="quarter" idx="12" hasCustomPrompt="1"/>
          </p:nvPr>
        </p:nvSpPr>
        <p:spPr>
          <a:xfrm>
            <a:off x="651750" y="2001454"/>
            <a:ext cx="11070858" cy="4033586"/>
          </a:xfrm>
        </p:spPr>
        <p:txBody>
          <a:bodyPr>
            <a:noAutofit/>
          </a:bodyPr>
          <a:lstStyle>
            <a:lvl1pPr marL="171450" indent="-171450">
              <a:lnSpc>
                <a:spcPct val="100000"/>
              </a:lnSpc>
              <a:spcBef>
                <a:spcPts val="0"/>
              </a:spcBef>
              <a:buFont typeface="Arial" panose="020B0604020202020204" pitchFamily="34" charset="0"/>
              <a:buChar char="•"/>
              <a:defRPr sz="2400" b="1" i="0">
                <a:solidFill>
                  <a:schemeClr val="bg1"/>
                </a:solidFill>
                <a:latin typeface="Montserrat SemiBold"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spTree>
    <p:extLst>
      <p:ext uri="{BB962C8B-B14F-4D97-AF65-F5344CB8AC3E}">
        <p14:creationId xmlns:p14="http://schemas.microsoft.com/office/powerpoint/2010/main" val="13082770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4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D349D72-DDA3-23F3-37AE-176D4F5AFE4F}"/>
              </a:ext>
            </a:extLst>
          </p:cNvPr>
          <p:cNvPicPr>
            <a:picLocks noChangeAspect="1"/>
          </p:cNvPicPr>
          <p:nvPr userDrawn="1"/>
        </p:nvPicPr>
        <p:blipFill rotWithShape="1">
          <a:blip r:embed="rId2"/>
          <a:srcRect t="-1" b="26798"/>
          <a:stretch/>
        </p:blipFill>
        <p:spPr>
          <a:xfrm>
            <a:off x="0" y="-116798"/>
            <a:ext cx="12192000" cy="6974798"/>
          </a:xfrm>
          <a:prstGeom prst="rect">
            <a:avLst/>
          </a:prstGeom>
        </p:spPr>
      </p:pic>
      <p:pic>
        <p:nvPicPr>
          <p:cNvPr id="11" name="Graphic 10">
            <a:extLst>
              <a:ext uri="{FF2B5EF4-FFF2-40B4-BE49-F238E27FC236}">
                <a16:creationId xmlns:a16="http://schemas.microsoft.com/office/drawing/2014/main" id="{F0DAB90C-8FE5-C49C-7DC9-E7DCEEE260FA}"/>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11208616" y="435849"/>
            <a:ext cx="539900" cy="664493"/>
          </a:xfrm>
          <a:prstGeom prst="rect">
            <a:avLst/>
          </a:prstGeom>
        </p:spPr>
      </p:pic>
      <p:sp>
        <p:nvSpPr>
          <p:cNvPr id="7" name="Title 8">
            <a:extLst>
              <a:ext uri="{FF2B5EF4-FFF2-40B4-BE49-F238E27FC236}">
                <a16:creationId xmlns:a16="http://schemas.microsoft.com/office/drawing/2014/main" id="{2A82030D-989F-848A-CC84-D1D618E8E929}"/>
              </a:ext>
            </a:extLst>
          </p:cNvPr>
          <p:cNvSpPr>
            <a:spLocks noGrp="1"/>
          </p:cNvSpPr>
          <p:nvPr>
            <p:ph type="title" hasCustomPrompt="1"/>
          </p:nvPr>
        </p:nvSpPr>
        <p:spPr>
          <a:xfrm>
            <a:off x="651750" y="534837"/>
            <a:ext cx="11070858" cy="605665"/>
          </a:xfrm>
        </p:spPr>
        <p:txBody>
          <a:bodyPr>
            <a:noAutofit/>
          </a:bodyPr>
          <a:lstStyle>
            <a:lvl1pPr>
              <a:lnSpc>
                <a:spcPct val="100000"/>
              </a:lnSpc>
              <a:defRPr sz="6000" b="1" i="0">
                <a:solidFill>
                  <a:srgbClr val="22404D"/>
                </a:solidFill>
                <a:latin typeface="Montserrat" pitchFamily="2" charset="77"/>
              </a:defRPr>
            </a:lvl1pPr>
          </a:lstStyle>
          <a:p>
            <a:r>
              <a:rPr lang="en-US" dirty="0"/>
              <a:t>Title</a:t>
            </a:r>
          </a:p>
        </p:txBody>
      </p:sp>
      <p:sp>
        <p:nvSpPr>
          <p:cNvPr id="9" name="Text Placeholder 12">
            <a:extLst>
              <a:ext uri="{FF2B5EF4-FFF2-40B4-BE49-F238E27FC236}">
                <a16:creationId xmlns:a16="http://schemas.microsoft.com/office/drawing/2014/main" id="{42B0AE13-79A2-5EAE-4654-382C11217FAB}"/>
              </a:ext>
            </a:extLst>
          </p:cNvPr>
          <p:cNvSpPr>
            <a:spLocks noGrp="1"/>
          </p:cNvSpPr>
          <p:nvPr>
            <p:ph type="body" sz="quarter" idx="12" hasCustomPrompt="1"/>
          </p:nvPr>
        </p:nvSpPr>
        <p:spPr>
          <a:xfrm>
            <a:off x="651750" y="2001454"/>
            <a:ext cx="11070858" cy="4033586"/>
          </a:xfrm>
        </p:spPr>
        <p:txBody>
          <a:bodyPr>
            <a:noAutofit/>
          </a:bodyPr>
          <a:lstStyle>
            <a:lvl1pPr marL="171450" indent="-171450">
              <a:lnSpc>
                <a:spcPct val="100000"/>
              </a:lnSpc>
              <a:spcBef>
                <a:spcPts val="0"/>
              </a:spcBef>
              <a:buFont typeface="Arial" panose="020B0604020202020204" pitchFamily="34" charset="0"/>
              <a:buChar char="•"/>
              <a:defRPr sz="2400" b="1" i="0">
                <a:solidFill>
                  <a:srgbClr val="22404D"/>
                </a:solidFill>
                <a:latin typeface="Montserrat SemiBold"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spTree>
    <p:extLst>
      <p:ext uri="{BB962C8B-B14F-4D97-AF65-F5344CB8AC3E}">
        <p14:creationId xmlns:p14="http://schemas.microsoft.com/office/powerpoint/2010/main" val="131215767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5_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CB172B7-0B26-49D6-7E34-DE2E7922A24B}"/>
              </a:ext>
            </a:extLst>
          </p:cNvPr>
          <p:cNvPicPr>
            <a:picLocks noChangeAspect="1"/>
          </p:cNvPicPr>
          <p:nvPr userDrawn="1"/>
        </p:nvPicPr>
        <p:blipFill rotWithShape="1">
          <a:blip r:embed="rId2"/>
          <a:srcRect l="8426" t="1" r="1" b="33645"/>
          <a:stretch/>
        </p:blipFill>
        <p:spPr>
          <a:xfrm>
            <a:off x="0" y="-228600"/>
            <a:ext cx="12420599" cy="7086599"/>
          </a:xfrm>
          <a:prstGeom prst="rect">
            <a:avLst/>
          </a:prstGeom>
        </p:spPr>
      </p:pic>
      <p:pic>
        <p:nvPicPr>
          <p:cNvPr id="9" name="Graphic 8">
            <a:extLst>
              <a:ext uri="{FF2B5EF4-FFF2-40B4-BE49-F238E27FC236}">
                <a16:creationId xmlns:a16="http://schemas.microsoft.com/office/drawing/2014/main" id="{0B7C546E-D011-6653-C103-9FFEEC6A0343}"/>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11230433" y="465264"/>
            <a:ext cx="492175" cy="605752"/>
          </a:xfrm>
          <a:prstGeom prst="rect">
            <a:avLst/>
          </a:prstGeom>
        </p:spPr>
      </p:pic>
      <p:sp>
        <p:nvSpPr>
          <p:cNvPr id="6" name="Title 8">
            <a:extLst>
              <a:ext uri="{FF2B5EF4-FFF2-40B4-BE49-F238E27FC236}">
                <a16:creationId xmlns:a16="http://schemas.microsoft.com/office/drawing/2014/main" id="{4E5E3B19-AC81-6D0B-11A6-72C4A58FD099}"/>
              </a:ext>
            </a:extLst>
          </p:cNvPr>
          <p:cNvSpPr>
            <a:spLocks noGrp="1"/>
          </p:cNvSpPr>
          <p:nvPr>
            <p:ph type="title" hasCustomPrompt="1"/>
          </p:nvPr>
        </p:nvSpPr>
        <p:spPr>
          <a:xfrm>
            <a:off x="651750" y="534837"/>
            <a:ext cx="11070858" cy="605665"/>
          </a:xfrm>
        </p:spPr>
        <p:txBody>
          <a:bodyPr>
            <a:noAutofit/>
          </a:bodyPr>
          <a:lstStyle>
            <a:lvl1pPr>
              <a:lnSpc>
                <a:spcPct val="100000"/>
              </a:lnSpc>
              <a:defRPr sz="6000" b="1" i="0">
                <a:solidFill>
                  <a:schemeClr val="bg1"/>
                </a:solidFill>
                <a:latin typeface="Montserrat" pitchFamily="2" charset="77"/>
              </a:defRPr>
            </a:lvl1pPr>
          </a:lstStyle>
          <a:p>
            <a:r>
              <a:rPr lang="en-US" dirty="0"/>
              <a:t>Title</a:t>
            </a:r>
          </a:p>
        </p:txBody>
      </p:sp>
      <p:sp>
        <p:nvSpPr>
          <p:cNvPr id="8" name="Text Placeholder 12">
            <a:extLst>
              <a:ext uri="{FF2B5EF4-FFF2-40B4-BE49-F238E27FC236}">
                <a16:creationId xmlns:a16="http://schemas.microsoft.com/office/drawing/2014/main" id="{62DD820B-FA35-0909-E33C-5573CBD7CDE2}"/>
              </a:ext>
            </a:extLst>
          </p:cNvPr>
          <p:cNvSpPr>
            <a:spLocks noGrp="1"/>
          </p:cNvSpPr>
          <p:nvPr>
            <p:ph type="body" sz="quarter" idx="12" hasCustomPrompt="1"/>
          </p:nvPr>
        </p:nvSpPr>
        <p:spPr>
          <a:xfrm>
            <a:off x="651750" y="2001454"/>
            <a:ext cx="11070858" cy="4033586"/>
          </a:xfrm>
        </p:spPr>
        <p:txBody>
          <a:bodyPr>
            <a:noAutofit/>
          </a:bodyPr>
          <a:lstStyle>
            <a:lvl1pPr marL="171450" indent="-171450">
              <a:lnSpc>
                <a:spcPct val="100000"/>
              </a:lnSpc>
              <a:spcBef>
                <a:spcPts val="0"/>
              </a:spcBef>
              <a:buFont typeface="Arial" panose="020B0604020202020204" pitchFamily="34" charset="0"/>
              <a:buChar char="•"/>
              <a:defRPr sz="2400" b="1" i="0">
                <a:solidFill>
                  <a:schemeClr val="bg1"/>
                </a:solidFill>
                <a:latin typeface="Montserrat SemiBold"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spTree>
    <p:extLst>
      <p:ext uri="{BB962C8B-B14F-4D97-AF65-F5344CB8AC3E}">
        <p14:creationId xmlns:p14="http://schemas.microsoft.com/office/powerpoint/2010/main" val="244430223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6_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46911DE-EE5A-CF28-3F1D-9306714077F3}"/>
              </a:ext>
            </a:extLst>
          </p:cNvPr>
          <p:cNvPicPr>
            <a:picLocks noChangeAspect="1"/>
          </p:cNvPicPr>
          <p:nvPr userDrawn="1"/>
        </p:nvPicPr>
        <p:blipFill rotWithShape="1">
          <a:blip r:embed="rId2"/>
          <a:srcRect b="28525"/>
          <a:stretch/>
        </p:blipFill>
        <p:spPr>
          <a:xfrm>
            <a:off x="0" y="0"/>
            <a:ext cx="12192000" cy="6858000"/>
          </a:xfrm>
          <a:prstGeom prst="rect">
            <a:avLst/>
          </a:prstGeom>
        </p:spPr>
      </p:pic>
      <p:sp>
        <p:nvSpPr>
          <p:cNvPr id="3" name="Title 8">
            <a:extLst>
              <a:ext uri="{FF2B5EF4-FFF2-40B4-BE49-F238E27FC236}">
                <a16:creationId xmlns:a16="http://schemas.microsoft.com/office/drawing/2014/main" id="{D70BB957-8170-23FE-F854-DDAA44D10941}"/>
              </a:ext>
            </a:extLst>
          </p:cNvPr>
          <p:cNvSpPr>
            <a:spLocks noGrp="1"/>
          </p:cNvSpPr>
          <p:nvPr>
            <p:ph type="title" hasCustomPrompt="1"/>
          </p:nvPr>
        </p:nvSpPr>
        <p:spPr>
          <a:xfrm>
            <a:off x="651750" y="534837"/>
            <a:ext cx="11070858" cy="605665"/>
          </a:xfrm>
        </p:spPr>
        <p:txBody>
          <a:bodyPr>
            <a:noAutofit/>
          </a:bodyPr>
          <a:lstStyle>
            <a:lvl1pPr>
              <a:lnSpc>
                <a:spcPct val="100000"/>
              </a:lnSpc>
              <a:defRPr sz="6000" b="1" i="0">
                <a:solidFill>
                  <a:srgbClr val="22404D"/>
                </a:solidFill>
                <a:latin typeface="Montserrat" pitchFamily="2" charset="77"/>
              </a:defRPr>
            </a:lvl1pPr>
          </a:lstStyle>
          <a:p>
            <a:r>
              <a:rPr lang="en-US" dirty="0"/>
              <a:t>Title</a:t>
            </a:r>
          </a:p>
        </p:txBody>
      </p:sp>
      <p:pic>
        <p:nvPicPr>
          <p:cNvPr id="10" name="Graphic 9">
            <a:extLst>
              <a:ext uri="{FF2B5EF4-FFF2-40B4-BE49-F238E27FC236}">
                <a16:creationId xmlns:a16="http://schemas.microsoft.com/office/drawing/2014/main" id="{B9BE7DED-7DAD-9674-2365-DEACC72DD7E2}"/>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11208616" y="435849"/>
            <a:ext cx="539900" cy="664493"/>
          </a:xfrm>
          <a:prstGeom prst="rect">
            <a:avLst/>
          </a:prstGeom>
        </p:spPr>
      </p:pic>
      <p:sp>
        <p:nvSpPr>
          <p:cNvPr id="7" name="Text Placeholder 12">
            <a:extLst>
              <a:ext uri="{FF2B5EF4-FFF2-40B4-BE49-F238E27FC236}">
                <a16:creationId xmlns:a16="http://schemas.microsoft.com/office/drawing/2014/main" id="{AB3C026F-5903-24A4-4366-A454A058299A}"/>
              </a:ext>
            </a:extLst>
          </p:cNvPr>
          <p:cNvSpPr>
            <a:spLocks noGrp="1"/>
          </p:cNvSpPr>
          <p:nvPr>
            <p:ph type="body" sz="quarter" idx="12" hasCustomPrompt="1"/>
          </p:nvPr>
        </p:nvSpPr>
        <p:spPr>
          <a:xfrm>
            <a:off x="651750" y="2001454"/>
            <a:ext cx="11070858" cy="4033586"/>
          </a:xfrm>
        </p:spPr>
        <p:txBody>
          <a:bodyPr>
            <a:noAutofit/>
          </a:bodyPr>
          <a:lstStyle>
            <a:lvl1pPr marL="171450" indent="-171450">
              <a:lnSpc>
                <a:spcPct val="100000"/>
              </a:lnSpc>
              <a:spcBef>
                <a:spcPts val="0"/>
              </a:spcBef>
              <a:buFont typeface="Arial" panose="020B0604020202020204" pitchFamily="34" charset="0"/>
              <a:buChar char="•"/>
              <a:defRPr sz="2400" b="1" i="0">
                <a:solidFill>
                  <a:srgbClr val="22404D"/>
                </a:solidFill>
                <a:latin typeface="Montserrat SemiBold" pitchFamily="2" charset="77"/>
                <a:ea typeface="Roboto" panose="02000000000000000000" pitchFamily="2" charset="0"/>
              </a:defRPr>
            </a:lvl1pPr>
          </a:lstStyle>
          <a:p>
            <a:pPr lvl="0"/>
            <a:r>
              <a:rPr lang="en-US" dirty="0"/>
              <a:t>Bullet</a:t>
            </a:r>
          </a:p>
          <a:p>
            <a:pPr lvl="0"/>
            <a:r>
              <a:rPr lang="en-US" dirty="0"/>
              <a:t>Bullet</a:t>
            </a:r>
          </a:p>
          <a:p>
            <a:pPr lvl="0"/>
            <a:r>
              <a:rPr lang="en-US" dirty="0"/>
              <a:t>Bullet</a:t>
            </a:r>
          </a:p>
          <a:p>
            <a:pPr lvl="0"/>
            <a:endParaRPr lang="en-US" dirty="0"/>
          </a:p>
        </p:txBody>
      </p:sp>
    </p:spTree>
    <p:extLst>
      <p:ext uri="{BB962C8B-B14F-4D97-AF65-F5344CB8AC3E}">
        <p14:creationId xmlns:p14="http://schemas.microsoft.com/office/powerpoint/2010/main" val="339342261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F12EA1-5FB7-AB41-AD5F-31662B066A57}"/>
              </a:ext>
            </a:extLst>
          </p:cNvPr>
          <p:cNvPicPr>
            <a:picLocks noChangeAspect="1"/>
          </p:cNvPicPr>
          <p:nvPr userDrawn="1"/>
        </p:nvPicPr>
        <p:blipFill>
          <a:blip r:embed="rId2"/>
          <a:stretch>
            <a:fillRect/>
          </a:stretch>
        </p:blipFill>
        <p:spPr>
          <a:xfrm>
            <a:off x="-134649" y="-60512"/>
            <a:ext cx="12461298" cy="6979024"/>
          </a:xfrm>
          <a:prstGeom prst="rect">
            <a:avLst/>
          </a:prstGeom>
        </p:spPr>
      </p:pic>
      <p:sp>
        <p:nvSpPr>
          <p:cNvPr id="9" name="Rectangle 8">
            <a:extLst>
              <a:ext uri="{FF2B5EF4-FFF2-40B4-BE49-F238E27FC236}">
                <a16:creationId xmlns:a16="http://schemas.microsoft.com/office/drawing/2014/main" id="{46270047-8330-694C-9A06-D901A2D06BC6}"/>
              </a:ext>
            </a:extLst>
          </p:cNvPr>
          <p:cNvSpPr/>
          <p:nvPr userDrawn="1"/>
        </p:nvSpPr>
        <p:spPr>
          <a:xfrm>
            <a:off x="710452" y="1526415"/>
            <a:ext cx="10771094" cy="4738023"/>
          </a:xfrm>
          <a:prstGeom prst="rect">
            <a:avLst/>
          </a:prstGeom>
          <a:solidFill>
            <a:schemeClr val="bg1">
              <a:alpha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8">
            <a:extLst>
              <a:ext uri="{FF2B5EF4-FFF2-40B4-BE49-F238E27FC236}">
                <a16:creationId xmlns:a16="http://schemas.microsoft.com/office/drawing/2014/main" id="{1A17C7C2-EB4F-6947-8A02-F583EF82FEB3}"/>
              </a:ext>
            </a:extLst>
          </p:cNvPr>
          <p:cNvSpPr>
            <a:spLocks noGrp="1"/>
          </p:cNvSpPr>
          <p:nvPr>
            <p:ph type="title" hasCustomPrompt="1"/>
          </p:nvPr>
        </p:nvSpPr>
        <p:spPr>
          <a:xfrm>
            <a:off x="1335105" y="1841374"/>
            <a:ext cx="9583907" cy="1188767"/>
          </a:xfrm>
        </p:spPr>
        <p:txBody>
          <a:bodyPr>
            <a:noAutofit/>
          </a:bodyPr>
          <a:lstStyle>
            <a:lvl1pPr>
              <a:lnSpc>
                <a:spcPct val="100000"/>
              </a:lnSpc>
              <a:defRPr sz="6000">
                <a:solidFill>
                  <a:srgbClr val="004A53"/>
                </a:solidFill>
              </a:defRPr>
            </a:lvl1pPr>
          </a:lstStyle>
          <a:p>
            <a:r>
              <a:rPr lang="en-US" dirty="0"/>
              <a:t>Title</a:t>
            </a:r>
          </a:p>
        </p:txBody>
      </p:sp>
      <p:sp>
        <p:nvSpPr>
          <p:cNvPr id="6" name="Text Placeholder 12">
            <a:extLst>
              <a:ext uri="{FF2B5EF4-FFF2-40B4-BE49-F238E27FC236}">
                <a16:creationId xmlns:a16="http://schemas.microsoft.com/office/drawing/2014/main" id="{0AE693A6-F289-8645-A26C-D3ED24C11E8D}"/>
              </a:ext>
            </a:extLst>
          </p:cNvPr>
          <p:cNvSpPr>
            <a:spLocks noGrp="1"/>
          </p:cNvSpPr>
          <p:nvPr>
            <p:ph type="body" sz="quarter" idx="12" hasCustomPrompt="1"/>
          </p:nvPr>
        </p:nvSpPr>
        <p:spPr>
          <a:xfrm>
            <a:off x="1335105" y="3412369"/>
            <a:ext cx="9583907" cy="1612756"/>
          </a:xfrm>
        </p:spPr>
        <p:txBody>
          <a:bodyPr>
            <a:noAutofit/>
          </a:bodyPr>
          <a:lstStyle>
            <a:lvl1pPr marL="0" indent="0">
              <a:lnSpc>
                <a:spcPct val="100000"/>
              </a:lnSpc>
              <a:spcBef>
                <a:spcPts val="0"/>
              </a:spcBef>
              <a:buNone/>
              <a:defRPr sz="2400" b="1" i="0">
                <a:solidFill>
                  <a:srgbClr val="004A53"/>
                </a:solidFill>
                <a:latin typeface="Montserrat SemiBold" pitchFamily="2" charset="77"/>
                <a:ea typeface="Roboto" panose="02000000000000000000" pitchFamily="2" charset="0"/>
              </a:defRPr>
            </a:lvl1pPr>
          </a:lstStyle>
          <a:p>
            <a:pPr lvl="0"/>
            <a:r>
              <a:rPr lang="en-US" dirty="0"/>
              <a:t>Text</a:t>
            </a:r>
          </a:p>
          <a:p>
            <a:pPr lvl="0"/>
            <a:r>
              <a:rPr lang="en-US" dirty="0"/>
              <a:t>Text</a:t>
            </a:r>
          </a:p>
          <a:p>
            <a:pPr lvl="0"/>
            <a:r>
              <a:rPr lang="en-US" dirty="0"/>
              <a:t>Text</a:t>
            </a:r>
          </a:p>
        </p:txBody>
      </p:sp>
    </p:spTree>
    <p:extLst>
      <p:ext uri="{BB962C8B-B14F-4D97-AF65-F5344CB8AC3E}">
        <p14:creationId xmlns:p14="http://schemas.microsoft.com/office/powerpoint/2010/main" val="403201962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B8674A1-86A8-AE4F-995A-D57AC853CA34}"/>
              </a:ext>
            </a:extLst>
          </p:cNvPr>
          <p:cNvPicPr>
            <a:picLocks noChangeAspect="1"/>
          </p:cNvPicPr>
          <p:nvPr userDrawn="1"/>
        </p:nvPicPr>
        <p:blipFill>
          <a:blip r:embed="rId2"/>
          <a:stretch>
            <a:fillRect/>
          </a:stretch>
        </p:blipFill>
        <p:spPr>
          <a:xfrm>
            <a:off x="-11373" y="-1"/>
            <a:ext cx="12382381" cy="6952119"/>
          </a:xfrm>
          <a:prstGeom prst="rect">
            <a:avLst/>
          </a:prstGeom>
        </p:spPr>
      </p:pic>
      <p:cxnSp>
        <p:nvCxnSpPr>
          <p:cNvPr id="7" name="Straight Connector 6">
            <a:extLst>
              <a:ext uri="{FF2B5EF4-FFF2-40B4-BE49-F238E27FC236}">
                <a16:creationId xmlns:a16="http://schemas.microsoft.com/office/drawing/2014/main" id="{4EFFA9E6-8DED-CC4D-ACEB-8C6D93438273}"/>
              </a:ext>
            </a:extLst>
          </p:cNvPr>
          <p:cNvCxnSpPr>
            <a:cxnSpLocks/>
          </p:cNvCxnSpPr>
          <p:nvPr userDrawn="1"/>
        </p:nvCxnSpPr>
        <p:spPr>
          <a:xfrm>
            <a:off x="344030" y="-2318448"/>
            <a:ext cx="11065027" cy="0"/>
          </a:xfrm>
          <a:prstGeom prst="line">
            <a:avLst/>
          </a:prstGeom>
          <a:ln w="28575">
            <a:solidFill>
              <a:srgbClr val="004A53"/>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651AF669-BA9D-D9F0-EE96-FCB4C3EBEA1A}"/>
              </a:ext>
            </a:extLst>
          </p:cNvPr>
          <p:cNvSpPr/>
          <p:nvPr userDrawn="1"/>
        </p:nvSpPr>
        <p:spPr>
          <a:xfrm>
            <a:off x="791134" y="1526415"/>
            <a:ext cx="10771094" cy="4738023"/>
          </a:xfrm>
          <a:prstGeom prst="rect">
            <a:avLst/>
          </a:prstGeom>
          <a:solidFill>
            <a:schemeClr val="bg1">
              <a:alpha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8">
            <a:extLst>
              <a:ext uri="{FF2B5EF4-FFF2-40B4-BE49-F238E27FC236}">
                <a16:creationId xmlns:a16="http://schemas.microsoft.com/office/drawing/2014/main" id="{DE4E57A8-2E25-169A-2669-2EA505172A5B}"/>
              </a:ext>
            </a:extLst>
          </p:cNvPr>
          <p:cNvSpPr>
            <a:spLocks noGrp="1"/>
          </p:cNvSpPr>
          <p:nvPr>
            <p:ph type="title" hasCustomPrompt="1"/>
          </p:nvPr>
        </p:nvSpPr>
        <p:spPr>
          <a:xfrm>
            <a:off x="1415787" y="1841374"/>
            <a:ext cx="9583907" cy="1188767"/>
          </a:xfrm>
        </p:spPr>
        <p:txBody>
          <a:bodyPr>
            <a:noAutofit/>
          </a:bodyPr>
          <a:lstStyle>
            <a:lvl1pPr>
              <a:lnSpc>
                <a:spcPct val="100000"/>
              </a:lnSpc>
              <a:defRPr sz="6000">
                <a:solidFill>
                  <a:srgbClr val="004A53"/>
                </a:solidFill>
              </a:defRPr>
            </a:lvl1pPr>
          </a:lstStyle>
          <a:p>
            <a:r>
              <a:rPr lang="en-US" dirty="0"/>
              <a:t>Title</a:t>
            </a:r>
          </a:p>
        </p:txBody>
      </p:sp>
      <p:sp>
        <p:nvSpPr>
          <p:cNvPr id="8" name="Text Placeholder 12">
            <a:extLst>
              <a:ext uri="{FF2B5EF4-FFF2-40B4-BE49-F238E27FC236}">
                <a16:creationId xmlns:a16="http://schemas.microsoft.com/office/drawing/2014/main" id="{16E3792B-CA89-915E-3A2F-8A4042175A80}"/>
              </a:ext>
            </a:extLst>
          </p:cNvPr>
          <p:cNvSpPr>
            <a:spLocks noGrp="1"/>
          </p:cNvSpPr>
          <p:nvPr>
            <p:ph type="body" sz="quarter" idx="12" hasCustomPrompt="1"/>
          </p:nvPr>
        </p:nvSpPr>
        <p:spPr>
          <a:xfrm>
            <a:off x="1415787" y="3412369"/>
            <a:ext cx="9503225" cy="1612756"/>
          </a:xfrm>
        </p:spPr>
        <p:txBody>
          <a:bodyPr>
            <a:noAutofit/>
          </a:bodyPr>
          <a:lstStyle>
            <a:lvl1pPr marL="0" indent="0">
              <a:lnSpc>
                <a:spcPct val="100000"/>
              </a:lnSpc>
              <a:spcBef>
                <a:spcPts val="0"/>
              </a:spcBef>
              <a:buNone/>
              <a:defRPr sz="2400" b="1" i="0">
                <a:solidFill>
                  <a:srgbClr val="004A53"/>
                </a:solidFill>
                <a:latin typeface="Montserrat SemiBold" pitchFamily="2" charset="77"/>
                <a:ea typeface="Roboto" panose="02000000000000000000" pitchFamily="2" charset="0"/>
              </a:defRPr>
            </a:lvl1pPr>
          </a:lstStyle>
          <a:p>
            <a:pPr lvl="0"/>
            <a:r>
              <a:rPr lang="en-US" dirty="0"/>
              <a:t>Text</a:t>
            </a:r>
          </a:p>
          <a:p>
            <a:pPr lvl="0"/>
            <a:r>
              <a:rPr lang="en-US" dirty="0"/>
              <a:t>Text</a:t>
            </a:r>
          </a:p>
          <a:p>
            <a:pPr lvl="0"/>
            <a:r>
              <a:rPr lang="en-US" dirty="0"/>
              <a:t>Text</a:t>
            </a:r>
          </a:p>
        </p:txBody>
      </p:sp>
    </p:spTree>
    <p:extLst>
      <p:ext uri="{BB962C8B-B14F-4D97-AF65-F5344CB8AC3E}">
        <p14:creationId xmlns:p14="http://schemas.microsoft.com/office/powerpoint/2010/main" val="170254672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8F6E2D3-B8B0-BC46-B978-B26C0B442E4F}"/>
              </a:ext>
            </a:extLst>
          </p:cNvPr>
          <p:cNvPicPr>
            <a:picLocks noChangeAspect="1"/>
          </p:cNvPicPr>
          <p:nvPr userDrawn="1"/>
        </p:nvPicPr>
        <p:blipFill>
          <a:blip r:embed="rId2"/>
          <a:stretch>
            <a:fillRect/>
          </a:stretch>
        </p:blipFill>
        <p:spPr>
          <a:xfrm>
            <a:off x="-18052" y="0"/>
            <a:ext cx="12228104" cy="6858000"/>
          </a:xfrm>
          <a:prstGeom prst="rect">
            <a:avLst/>
          </a:prstGeom>
        </p:spPr>
      </p:pic>
      <p:sp>
        <p:nvSpPr>
          <p:cNvPr id="9" name="Rectangle 8">
            <a:extLst>
              <a:ext uri="{FF2B5EF4-FFF2-40B4-BE49-F238E27FC236}">
                <a16:creationId xmlns:a16="http://schemas.microsoft.com/office/drawing/2014/main" id="{B6A086F7-A530-A749-B070-F832EFB7E275}"/>
              </a:ext>
            </a:extLst>
          </p:cNvPr>
          <p:cNvSpPr/>
          <p:nvPr userDrawn="1"/>
        </p:nvSpPr>
        <p:spPr>
          <a:xfrm>
            <a:off x="710453" y="1472627"/>
            <a:ext cx="10771094" cy="4738023"/>
          </a:xfrm>
          <a:prstGeom prst="rect">
            <a:avLst/>
          </a:prstGeom>
          <a:solidFill>
            <a:schemeClr val="bg1">
              <a:alpha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8">
            <a:extLst>
              <a:ext uri="{FF2B5EF4-FFF2-40B4-BE49-F238E27FC236}">
                <a16:creationId xmlns:a16="http://schemas.microsoft.com/office/drawing/2014/main" id="{DE7A0570-89EC-CB24-D4CD-B8527416CA38}"/>
              </a:ext>
            </a:extLst>
          </p:cNvPr>
          <p:cNvSpPr>
            <a:spLocks noGrp="1"/>
          </p:cNvSpPr>
          <p:nvPr>
            <p:ph type="title" hasCustomPrompt="1"/>
          </p:nvPr>
        </p:nvSpPr>
        <p:spPr>
          <a:xfrm>
            <a:off x="1335105" y="1841374"/>
            <a:ext cx="9583907" cy="1188767"/>
          </a:xfrm>
        </p:spPr>
        <p:txBody>
          <a:bodyPr>
            <a:noAutofit/>
          </a:bodyPr>
          <a:lstStyle>
            <a:lvl1pPr>
              <a:lnSpc>
                <a:spcPct val="100000"/>
              </a:lnSpc>
              <a:defRPr sz="6000">
                <a:solidFill>
                  <a:srgbClr val="004A53"/>
                </a:solidFill>
              </a:defRPr>
            </a:lvl1pPr>
          </a:lstStyle>
          <a:p>
            <a:r>
              <a:rPr lang="en-US" dirty="0"/>
              <a:t>Title</a:t>
            </a:r>
          </a:p>
        </p:txBody>
      </p:sp>
      <p:sp>
        <p:nvSpPr>
          <p:cNvPr id="7" name="Text Placeholder 12">
            <a:extLst>
              <a:ext uri="{FF2B5EF4-FFF2-40B4-BE49-F238E27FC236}">
                <a16:creationId xmlns:a16="http://schemas.microsoft.com/office/drawing/2014/main" id="{2359404D-A71F-3BBC-8EDE-0A10ED67C8C4}"/>
              </a:ext>
            </a:extLst>
          </p:cNvPr>
          <p:cNvSpPr>
            <a:spLocks noGrp="1"/>
          </p:cNvSpPr>
          <p:nvPr>
            <p:ph type="body" sz="quarter" idx="12" hasCustomPrompt="1"/>
          </p:nvPr>
        </p:nvSpPr>
        <p:spPr>
          <a:xfrm>
            <a:off x="1335105" y="3412369"/>
            <a:ext cx="9583907" cy="1612756"/>
          </a:xfrm>
        </p:spPr>
        <p:txBody>
          <a:bodyPr>
            <a:noAutofit/>
          </a:bodyPr>
          <a:lstStyle>
            <a:lvl1pPr marL="0" indent="0">
              <a:lnSpc>
                <a:spcPct val="100000"/>
              </a:lnSpc>
              <a:spcBef>
                <a:spcPts val="0"/>
              </a:spcBef>
              <a:buNone/>
              <a:defRPr sz="2400" b="1" i="0">
                <a:solidFill>
                  <a:srgbClr val="004A53"/>
                </a:solidFill>
                <a:latin typeface="Montserrat SemiBold" pitchFamily="2" charset="77"/>
                <a:ea typeface="Roboto" panose="02000000000000000000" pitchFamily="2" charset="0"/>
              </a:defRPr>
            </a:lvl1pPr>
          </a:lstStyle>
          <a:p>
            <a:pPr lvl="0"/>
            <a:r>
              <a:rPr lang="en-US" dirty="0"/>
              <a:t>Text</a:t>
            </a:r>
          </a:p>
          <a:p>
            <a:pPr lvl="0"/>
            <a:r>
              <a:rPr lang="en-US" dirty="0"/>
              <a:t>Text</a:t>
            </a:r>
          </a:p>
          <a:p>
            <a:pPr lvl="0"/>
            <a:r>
              <a:rPr lang="en-US" dirty="0"/>
              <a:t>Text</a:t>
            </a:r>
          </a:p>
        </p:txBody>
      </p:sp>
    </p:spTree>
    <p:extLst>
      <p:ext uri="{BB962C8B-B14F-4D97-AF65-F5344CB8AC3E}">
        <p14:creationId xmlns:p14="http://schemas.microsoft.com/office/powerpoint/2010/main" val="35559266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slideLayout" Target="../slideLayouts/slideLayout50.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42" Type="http://schemas.openxmlformats.org/officeDocument/2006/relationships/slideLayout" Target="../slideLayouts/slideLayout53.xml"/><Relationship Id="rId47" Type="http://schemas.openxmlformats.org/officeDocument/2006/relationships/slideLayout" Target="../slideLayouts/slideLayout58.xml"/><Relationship Id="rId50" Type="http://schemas.openxmlformats.org/officeDocument/2006/relationships/slideLayout" Target="../slideLayouts/slideLayout61.xml"/><Relationship Id="rId55" Type="http://schemas.openxmlformats.org/officeDocument/2006/relationships/slideLayout" Target="../slideLayouts/slideLayout66.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46" Type="http://schemas.openxmlformats.org/officeDocument/2006/relationships/slideLayout" Target="../slideLayouts/slideLayout57.xml"/><Relationship Id="rId59"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41" Type="http://schemas.openxmlformats.org/officeDocument/2006/relationships/slideLayout" Target="../slideLayouts/slideLayout52.xml"/><Relationship Id="rId54" Type="http://schemas.openxmlformats.org/officeDocument/2006/relationships/slideLayout" Target="../slideLayouts/slideLayout65.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40" Type="http://schemas.openxmlformats.org/officeDocument/2006/relationships/slideLayout" Target="../slideLayouts/slideLayout51.xml"/><Relationship Id="rId45" Type="http://schemas.openxmlformats.org/officeDocument/2006/relationships/slideLayout" Target="../slideLayouts/slideLayout56.xml"/><Relationship Id="rId53" Type="http://schemas.openxmlformats.org/officeDocument/2006/relationships/slideLayout" Target="../slideLayouts/slideLayout64.xml"/><Relationship Id="rId58" Type="http://schemas.openxmlformats.org/officeDocument/2006/relationships/slideLayout" Target="../slideLayouts/slideLayout69.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49" Type="http://schemas.openxmlformats.org/officeDocument/2006/relationships/slideLayout" Target="../slideLayouts/slideLayout60.xml"/><Relationship Id="rId57" Type="http://schemas.openxmlformats.org/officeDocument/2006/relationships/slideLayout" Target="../slideLayouts/slideLayout68.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4" Type="http://schemas.openxmlformats.org/officeDocument/2006/relationships/slideLayout" Target="../slideLayouts/slideLayout55.xml"/><Relationship Id="rId52" Type="http://schemas.openxmlformats.org/officeDocument/2006/relationships/slideLayout" Target="../slideLayouts/slideLayout63.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43" Type="http://schemas.openxmlformats.org/officeDocument/2006/relationships/slideLayout" Target="../slideLayouts/slideLayout54.xml"/><Relationship Id="rId48" Type="http://schemas.openxmlformats.org/officeDocument/2006/relationships/slideLayout" Target="../slideLayouts/slideLayout59.xml"/><Relationship Id="rId56" Type="http://schemas.openxmlformats.org/officeDocument/2006/relationships/slideLayout" Target="../slideLayouts/slideLayout67.xml"/><Relationship Id="rId8" Type="http://schemas.openxmlformats.org/officeDocument/2006/relationships/slideLayout" Target="../slideLayouts/slideLayout19.xml"/><Relationship Id="rId51" Type="http://schemas.openxmlformats.org/officeDocument/2006/relationships/slideLayout" Target="../slideLayouts/slideLayout62.xml"/><Relationship Id="rId3"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480EFF7-C753-4195-89EF-649DD00004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W"/>
          </a:p>
        </p:txBody>
      </p:sp>
      <p:sp>
        <p:nvSpPr>
          <p:cNvPr id="3" name="Text Placeholder 2">
            <a:extLst>
              <a:ext uri="{FF2B5EF4-FFF2-40B4-BE49-F238E27FC236}">
                <a16:creationId xmlns:a16="http://schemas.microsoft.com/office/drawing/2014/main" id="{A5D1FA78-DB76-4BF4-A4A9-D327189E70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Date Placeholder 3">
            <a:extLst>
              <a:ext uri="{FF2B5EF4-FFF2-40B4-BE49-F238E27FC236}">
                <a16:creationId xmlns:a16="http://schemas.microsoft.com/office/drawing/2014/main" id="{8283F765-9E09-40EF-B992-9A9DE0642E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C11186-3527-45E4-9284-FBB6A080E9BA}" type="datetimeFigureOut">
              <a:rPr lang="en-ZW" smtClean="0"/>
              <a:t>31/10/2023</a:t>
            </a:fld>
            <a:endParaRPr lang="en-ZW"/>
          </a:p>
        </p:txBody>
      </p:sp>
      <p:sp>
        <p:nvSpPr>
          <p:cNvPr id="5" name="Footer Placeholder 4">
            <a:extLst>
              <a:ext uri="{FF2B5EF4-FFF2-40B4-BE49-F238E27FC236}">
                <a16:creationId xmlns:a16="http://schemas.microsoft.com/office/drawing/2014/main" id="{6C011EA4-F483-404B-A18B-477806B5E9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W"/>
          </a:p>
        </p:txBody>
      </p:sp>
      <p:sp>
        <p:nvSpPr>
          <p:cNvPr id="6" name="Slide Number Placeholder 5">
            <a:extLst>
              <a:ext uri="{FF2B5EF4-FFF2-40B4-BE49-F238E27FC236}">
                <a16:creationId xmlns:a16="http://schemas.microsoft.com/office/drawing/2014/main" id="{FEDCCF22-48ED-4533-8775-BB269A6A17B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61BA2-E0A4-4551-88FE-D7E47CE0FA61}" type="slidenum">
              <a:rPr lang="en-ZW" smtClean="0"/>
              <a:t>‹#›</a:t>
            </a:fld>
            <a:endParaRPr lang="en-ZW"/>
          </a:p>
        </p:txBody>
      </p:sp>
    </p:spTree>
    <p:extLst>
      <p:ext uri="{BB962C8B-B14F-4D97-AF65-F5344CB8AC3E}">
        <p14:creationId xmlns:p14="http://schemas.microsoft.com/office/powerpoint/2010/main" val="32374627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E77873-0E55-BA42-B5AE-EDF8F75618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D0088B2-2D0C-574B-A04B-F6B199ED95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C235D5-DCB9-D449-960D-74D80EDFED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DBDC78-0C2B-CA4C-98BD-3FDEC1F476F4}" type="datetimeFigureOut">
              <a:rPr lang="en-US" smtClean="0"/>
              <a:t>10/31/2023</a:t>
            </a:fld>
            <a:endParaRPr lang="en-US"/>
          </a:p>
        </p:txBody>
      </p:sp>
      <p:sp>
        <p:nvSpPr>
          <p:cNvPr id="5" name="Footer Placeholder 4">
            <a:extLst>
              <a:ext uri="{FF2B5EF4-FFF2-40B4-BE49-F238E27FC236}">
                <a16:creationId xmlns:a16="http://schemas.microsoft.com/office/drawing/2014/main" id="{3D30A7A1-BC3E-374F-B487-193703E97D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920D4D1-57DD-1A4F-B322-0DAA9DD3A2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2A2423-F197-024F-A294-BA8F9B662EE4}" type="slidenum">
              <a:rPr lang="en-US" smtClean="0"/>
              <a:t>‹#›</a:t>
            </a:fld>
            <a:endParaRPr lang="en-US"/>
          </a:p>
        </p:txBody>
      </p:sp>
    </p:spTree>
    <p:extLst>
      <p:ext uri="{BB962C8B-B14F-4D97-AF65-F5344CB8AC3E}">
        <p14:creationId xmlns:p14="http://schemas.microsoft.com/office/powerpoint/2010/main" val="3932107551"/>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 id="2147483699" r:id="rId21"/>
    <p:sldLayoutId id="2147483700" r:id="rId22"/>
    <p:sldLayoutId id="2147483701" r:id="rId23"/>
    <p:sldLayoutId id="2147483702" r:id="rId24"/>
    <p:sldLayoutId id="2147483703" r:id="rId25"/>
    <p:sldLayoutId id="2147483704" r:id="rId26"/>
    <p:sldLayoutId id="2147483705" r:id="rId27"/>
    <p:sldLayoutId id="2147483706" r:id="rId28"/>
    <p:sldLayoutId id="2147483707" r:id="rId29"/>
    <p:sldLayoutId id="2147483708" r:id="rId30"/>
    <p:sldLayoutId id="2147483709" r:id="rId31"/>
    <p:sldLayoutId id="2147483710" r:id="rId32"/>
    <p:sldLayoutId id="2147483711" r:id="rId33"/>
    <p:sldLayoutId id="2147483712" r:id="rId34"/>
    <p:sldLayoutId id="2147483713" r:id="rId35"/>
    <p:sldLayoutId id="2147483714" r:id="rId36"/>
    <p:sldLayoutId id="2147483715" r:id="rId37"/>
    <p:sldLayoutId id="2147483716" r:id="rId38"/>
    <p:sldLayoutId id="2147483717" r:id="rId39"/>
    <p:sldLayoutId id="2147483718" r:id="rId40"/>
    <p:sldLayoutId id="2147483719" r:id="rId41"/>
    <p:sldLayoutId id="2147483720" r:id="rId42"/>
    <p:sldLayoutId id="2147483721" r:id="rId43"/>
    <p:sldLayoutId id="2147483722" r:id="rId44"/>
    <p:sldLayoutId id="2147483723" r:id="rId45"/>
    <p:sldLayoutId id="2147483724" r:id="rId46"/>
    <p:sldLayoutId id="2147483725" r:id="rId47"/>
    <p:sldLayoutId id="2147483726" r:id="rId48"/>
    <p:sldLayoutId id="2147483727" r:id="rId49"/>
    <p:sldLayoutId id="2147483728" r:id="rId50"/>
    <p:sldLayoutId id="2147483729" r:id="rId51"/>
    <p:sldLayoutId id="2147483730" r:id="rId52"/>
    <p:sldLayoutId id="2147483731" r:id="rId53"/>
    <p:sldLayoutId id="2147483732" r:id="rId54"/>
    <p:sldLayoutId id="2147483733" r:id="rId55"/>
    <p:sldLayoutId id="2147483734" r:id="rId56"/>
    <p:sldLayoutId id="2147483735" r:id="rId57"/>
    <p:sldLayoutId id="2147483736" r:id="rId58"/>
  </p:sldLayoutIdLst>
  <p:txStyles>
    <p:titleStyle>
      <a:lvl1pPr algn="l" defTabSz="914400" rtl="0" eaLnBrk="1" latinLnBrk="0" hangingPunct="1">
        <a:lnSpc>
          <a:spcPct val="90000"/>
        </a:lnSpc>
        <a:spcBef>
          <a:spcPct val="0"/>
        </a:spcBef>
        <a:buNone/>
        <a:defRPr sz="4400" b="1" i="0" kern="1200">
          <a:solidFill>
            <a:schemeClr val="tx1"/>
          </a:solidFill>
          <a:latin typeface="Montserrat ExtraBol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Montserrat Medium"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Montserrat Medium"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Montserrat Medium"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ontserrat Medium"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ontserrat Medium"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5.png"/><Relationship Id="rId2" Type="http://schemas.openxmlformats.org/officeDocument/2006/relationships/diagramData" Target="../diagrams/data1.xml"/><Relationship Id="rId1" Type="http://schemas.openxmlformats.org/officeDocument/2006/relationships/slideLayout" Target="../slideLayouts/slideLayout6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3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9.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9.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9.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9.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39.xml"/></Relationships>
</file>

<file path=ppt/slides/_rels/slide1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3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9.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9.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emf"/><Relationship Id="rId1" Type="http://schemas.openxmlformats.org/officeDocument/2006/relationships/slideLayout" Target="../slideLayouts/slideLayout3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9.xml"/></Relationships>
</file>

<file path=ppt/slides/_rels/slide2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25.png"/><Relationship Id="rId1" Type="http://schemas.openxmlformats.org/officeDocument/2006/relationships/slideLayout" Target="../slideLayouts/slideLayout39.xml"/></Relationships>
</file>

<file path=ppt/slides/_rels/slide2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39.xml"/></Relationships>
</file>

<file path=ppt/slides/_rels/slide2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39.xml"/></Relationships>
</file>

<file path=ppt/slides/_rels/slide2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39.xml"/></Relationships>
</file>

<file path=ppt/slides/_rels/slide28.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39.xml"/></Relationships>
</file>

<file path=ppt/slides/_rels/slide2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39.xml"/></Relationships>
</file>

<file path=ppt/slides/_rels/slide3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3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39.xml"/></Relationships>
</file>

<file path=ppt/slides/_rels/slide3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3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7.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chart" Target="../charts/chart17.xml"/><Relationship Id="rId1" Type="http://schemas.openxmlformats.org/officeDocument/2006/relationships/slideLayout" Target="../slideLayouts/slideLayout39.xml"/><Relationship Id="rId4" Type="http://schemas.openxmlformats.org/officeDocument/2006/relationships/chart" Target="../charts/chart1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9.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chart" Target="../charts/chart20.xml"/><Relationship Id="rId1" Type="http://schemas.openxmlformats.org/officeDocument/2006/relationships/slideLayout" Target="../slideLayouts/slideLayout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4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4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3.xml"/></Relationships>
</file>

<file path=ppt/slides/_rels/slide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3.xml"/></Relationships>
</file>

<file path=ppt/slides/_rels/slide4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43.xml"/></Relationships>
</file>

<file path=ppt/slides/_rels/slide4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3.xml"/></Relationships>
</file>

<file path=ppt/slides/_rels/slide5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3.xml"/></Relationships>
</file>

<file path=ppt/slides/_rels/slide5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png"/><Relationship Id="rId2" Type="http://schemas.openxmlformats.org/officeDocument/2006/relationships/image" Target="../media/image33.png"/><Relationship Id="rId1" Type="http://schemas.openxmlformats.org/officeDocument/2006/relationships/slideLayout" Target="../slideLayouts/slideLayout12.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99D9DF"/>
          </a:solidFill>
          <a:ln>
            <a:solidFill>
              <a:srgbClr val="285F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1000"/>
              </a:spcBef>
              <a:spcAft>
                <a:spcPts val="0"/>
              </a:spcAft>
              <a:buClrTx/>
              <a:buSzTx/>
              <a:buFontTx/>
              <a:buNone/>
              <a:tabLst/>
              <a:defRPr/>
            </a:pPr>
            <a:endParaRPr kumimoji="0" lang="en-US" sz="29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90000"/>
              </a:lnSpc>
              <a:spcBef>
                <a:spcPts val="1000"/>
              </a:spcBef>
              <a:spcAft>
                <a:spcPts val="0"/>
              </a:spcAft>
              <a:buClrTx/>
              <a:buSzTx/>
              <a:buFontTx/>
              <a:buNone/>
              <a:tabLst/>
              <a:defRPr/>
            </a:pPr>
            <a:endParaRPr kumimoji="0" lang="en-US" sz="29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90000"/>
              </a:lnSpc>
              <a:spcBef>
                <a:spcPts val="1000"/>
              </a:spcBef>
              <a:spcAft>
                <a:spcPts val="0"/>
              </a:spcAft>
              <a:buClrTx/>
              <a:buSzTx/>
              <a:buFontTx/>
              <a:buNone/>
              <a:tabLst/>
              <a:defRPr/>
            </a:pPr>
            <a:endParaRPr kumimoji="0" lang="en-US" sz="29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90000"/>
              </a:lnSpc>
              <a:spcBef>
                <a:spcPts val="1000"/>
              </a:spcBef>
              <a:spcAft>
                <a:spcPts val="0"/>
              </a:spcAft>
              <a:buClrTx/>
              <a:buSzTx/>
              <a:buFontTx/>
              <a:buNone/>
              <a:tabLst/>
              <a:defRPr/>
            </a:pPr>
            <a:endParaRPr kumimoji="0" lang="en-US" sz="29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90000"/>
              </a:lnSpc>
              <a:spcBef>
                <a:spcPts val="1000"/>
              </a:spcBef>
              <a:spcAft>
                <a:spcPts val="0"/>
              </a:spcAft>
              <a:buClrTx/>
              <a:buSzTx/>
              <a:buFontTx/>
              <a:buNone/>
              <a:tabLst/>
              <a:defRPr/>
            </a:pPr>
            <a:endParaRPr kumimoji="0" lang="en-US" sz="2900" b="1" i="0" u="none" strike="noStrike" kern="1200" cap="none" spc="0" normalizeH="0" baseline="0" noProof="0" dirty="0">
              <a:ln>
                <a:noFill/>
              </a:ln>
              <a:solidFill>
                <a:srgbClr val="FFFFFF"/>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90000"/>
              </a:lnSpc>
              <a:spcBef>
                <a:spcPts val="1000"/>
              </a:spcBef>
              <a:spcAft>
                <a:spcPts val="0"/>
              </a:spcAft>
              <a:buClrTx/>
              <a:buSzTx/>
              <a:buFontTx/>
              <a:buNone/>
              <a:tabLst/>
              <a:defRPr/>
            </a:pPr>
            <a:endParaRPr kumimoji="0" lang="en-US" sz="2900" b="1" i="0" u="none" strike="noStrike" kern="1200" cap="none" spc="0" normalizeH="0" baseline="0" noProof="0" dirty="0">
              <a:ln>
                <a:noFill/>
              </a:ln>
              <a:solidFill>
                <a:srgbClr val="22404D"/>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2900" b="1" i="0" u="none" strike="noStrike" kern="1200" cap="none" spc="0" normalizeH="0" baseline="0" noProof="0" dirty="0">
                <a:ln>
                  <a:noFill/>
                </a:ln>
                <a:solidFill>
                  <a:srgbClr val="22404D"/>
                </a:solidFill>
                <a:effectLst/>
                <a:uLnTx/>
                <a:uFillTx/>
                <a:latin typeface="Arial Narrow" panose="020B0606020202030204" pitchFamily="34" charset="0"/>
                <a:ea typeface="+mn-ea"/>
                <a:cs typeface="+mn-cs"/>
              </a:rPr>
              <a:t>State of the Economy: The 2024 Budgetary Framework</a:t>
            </a:r>
          </a:p>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2500" b="1" i="0" u="none" strike="noStrike" kern="1200" cap="none" spc="0" normalizeH="0" baseline="0" noProof="0" dirty="0">
                <a:ln>
                  <a:noFill/>
                </a:ln>
                <a:solidFill>
                  <a:srgbClr val="22404D"/>
                </a:solidFill>
                <a:effectLst/>
                <a:uLnTx/>
                <a:uFillTx/>
                <a:latin typeface="Arial Narrow" panose="020B0606020202030204" pitchFamily="34" charset="0"/>
                <a:ea typeface="+mn-ea"/>
                <a:cs typeface="+mn-cs"/>
              </a:rPr>
              <a:t>By</a:t>
            </a:r>
            <a:endParaRPr kumimoji="0" lang="en-ZW" sz="2500" b="1" i="0" u="none" strike="noStrike" kern="1200" cap="none" spc="0" normalizeH="0" baseline="0" noProof="0" dirty="0">
              <a:ln>
                <a:noFill/>
              </a:ln>
              <a:solidFill>
                <a:srgbClr val="22404D"/>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90000"/>
              </a:lnSpc>
              <a:spcBef>
                <a:spcPts val="1000"/>
              </a:spcBef>
              <a:spcAft>
                <a:spcPts val="0"/>
              </a:spcAft>
              <a:buClrTx/>
              <a:buSzTx/>
              <a:buFontTx/>
              <a:buNone/>
              <a:tabLst/>
              <a:defRPr/>
            </a:pPr>
            <a:endParaRPr kumimoji="0" lang="en-ZW" sz="2500" b="1" i="0" u="none" strike="noStrike" kern="1200" cap="none" spc="0" normalizeH="0" baseline="0" noProof="0" dirty="0">
              <a:ln>
                <a:noFill/>
              </a:ln>
              <a:solidFill>
                <a:srgbClr val="22404D"/>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ZW" sz="2500" b="1" i="0" u="none" strike="noStrike" kern="1200" cap="none" spc="0" normalizeH="0" baseline="0" noProof="0" dirty="0">
                <a:ln>
                  <a:noFill/>
                </a:ln>
                <a:solidFill>
                  <a:srgbClr val="22404D"/>
                </a:solidFill>
                <a:effectLst/>
                <a:uLnTx/>
                <a:uFillTx/>
                <a:latin typeface="Arial Narrow" panose="020B0606020202030204" pitchFamily="34" charset="0"/>
                <a:ea typeface="+mn-ea"/>
                <a:cs typeface="+mn-cs"/>
              </a:rPr>
              <a:t>Hon. </a:t>
            </a:r>
            <a:r>
              <a:rPr kumimoji="0" lang="en-ZW" sz="2500" b="1" i="0" u="none" strike="noStrike" kern="1200" cap="none" spc="0" normalizeH="0" baseline="0" noProof="0" dirty="0" err="1">
                <a:ln>
                  <a:noFill/>
                </a:ln>
                <a:solidFill>
                  <a:srgbClr val="22404D"/>
                </a:solidFill>
                <a:effectLst/>
                <a:uLnTx/>
                <a:uFillTx/>
                <a:latin typeface="Arial Narrow" panose="020B0606020202030204" pitchFamily="34" charset="0"/>
                <a:ea typeface="+mn-ea"/>
                <a:cs typeface="+mn-cs"/>
              </a:rPr>
              <a:t>Prof.</a:t>
            </a:r>
            <a:r>
              <a:rPr kumimoji="0" lang="en-ZW" sz="2500" b="1" i="0" u="none" strike="noStrike" kern="1200" cap="none" spc="0" normalizeH="0" baseline="0" noProof="0" dirty="0">
                <a:ln>
                  <a:noFill/>
                </a:ln>
                <a:solidFill>
                  <a:srgbClr val="22404D"/>
                </a:solidFill>
                <a:effectLst/>
                <a:uLnTx/>
                <a:uFillTx/>
                <a:latin typeface="Arial Narrow" panose="020B0606020202030204" pitchFamily="34" charset="0"/>
                <a:ea typeface="+mn-ea"/>
                <a:cs typeface="+mn-cs"/>
              </a:rPr>
              <a:t> M. </a:t>
            </a:r>
            <a:r>
              <a:rPr kumimoji="0" lang="en-ZW" sz="2500" b="1" i="0" u="none" strike="noStrike" kern="1200" cap="none" spc="0" normalizeH="0" baseline="0" noProof="0" dirty="0" err="1">
                <a:ln>
                  <a:noFill/>
                </a:ln>
                <a:solidFill>
                  <a:srgbClr val="22404D"/>
                </a:solidFill>
                <a:effectLst/>
                <a:uLnTx/>
                <a:uFillTx/>
                <a:latin typeface="Arial Narrow" panose="020B0606020202030204" pitchFamily="34" charset="0"/>
                <a:ea typeface="+mn-ea"/>
                <a:cs typeface="+mn-cs"/>
              </a:rPr>
              <a:t>Ncube</a:t>
            </a:r>
            <a:endParaRPr kumimoji="0" lang="en-ZW" sz="2500" b="1" i="0" u="none" strike="noStrike" kern="1200" cap="none" spc="0" normalizeH="0" baseline="0" noProof="0" dirty="0">
              <a:ln>
                <a:noFill/>
              </a:ln>
              <a:solidFill>
                <a:srgbClr val="22404D"/>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90000"/>
              </a:lnSpc>
              <a:spcBef>
                <a:spcPts val="1000"/>
              </a:spcBef>
              <a:spcAft>
                <a:spcPts val="0"/>
              </a:spcAft>
              <a:buClrTx/>
              <a:buSzTx/>
              <a:buFontTx/>
              <a:buNone/>
              <a:tabLst/>
              <a:defRPr/>
            </a:pPr>
            <a:endParaRPr kumimoji="0" lang="en-ZW" sz="2500" b="1" i="0" u="none" strike="noStrike" kern="1200" cap="none" spc="0" normalizeH="0" baseline="0" noProof="0" dirty="0">
              <a:ln>
                <a:noFill/>
              </a:ln>
              <a:solidFill>
                <a:srgbClr val="22404D"/>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2500" b="1" i="0" u="none" strike="noStrike" kern="1200" cap="none" spc="0" normalizeH="0" baseline="0" noProof="0" dirty="0">
                <a:ln>
                  <a:noFill/>
                </a:ln>
                <a:solidFill>
                  <a:srgbClr val="22404D"/>
                </a:solidFill>
                <a:effectLst/>
                <a:uLnTx/>
                <a:uFillTx/>
                <a:latin typeface="Arial Narrow" panose="020B0606020202030204" pitchFamily="34" charset="0"/>
                <a:ea typeface="+mn-ea"/>
                <a:cs typeface="+mn-cs"/>
              </a:rPr>
              <a:t>Minister of Finance, Economic Development and Investment Promotion</a:t>
            </a:r>
          </a:p>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2500" b="1" i="0" u="none" strike="noStrike" kern="1200" cap="none" spc="0" normalizeH="0" baseline="0" noProof="0" dirty="0">
                <a:ln>
                  <a:noFill/>
                </a:ln>
                <a:solidFill>
                  <a:srgbClr val="22404D"/>
                </a:solidFill>
                <a:effectLst/>
                <a:uLnTx/>
                <a:uFillTx/>
                <a:latin typeface="Arial Narrow" panose="020B0606020202030204" pitchFamily="34" charset="0"/>
                <a:ea typeface="+mn-ea"/>
                <a:cs typeface="+mn-cs"/>
              </a:rPr>
              <a:t>November 2023</a:t>
            </a:r>
            <a:endParaRPr kumimoji="0" lang="en-ZW" sz="2500" b="0" i="0" u="none" strike="noStrike" kern="1200" cap="none" spc="0" normalizeH="0" baseline="0" noProof="0" dirty="0">
              <a:ln>
                <a:noFill/>
              </a:ln>
              <a:solidFill>
                <a:srgbClr val="22404D"/>
              </a:solidFill>
              <a:effectLst/>
              <a:uLnTx/>
              <a:uFillTx/>
              <a:latin typeface="Arial Narrow" panose="020B0606020202030204" pitchFamily="34" charset="0"/>
              <a:ea typeface="+mn-ea"/>
              <a:cs typeface="+mn-cs"/>
            </a:endParaRPr>
          </a:p>
        </p:txBody>
      </p:sp>
      <p:sp>
        <p:nvSpPr>
          <p:cNvPr id="4" name="Title 3">
            <a:extLst>
              <a:ext uri="{FF2B5EF4-FFF2-40B4-BE49-F238E27FC236}">
                <a16:creationId xmlns:a16="http://schemas.microsoft.com/office/drawing/2014/main" id="{20A383DB-6EDA-585A-1BF4-27F320A59A35}"/>
              </a:ext>
            </a:extLst>
          </p:cNvPr>
          <p:cNvSpPr>
            <a:spLocks noGrp="1"/>
          </p:cNvSpPr>
          <p:nvPr>
            <p:ph type="title"/>
          </p:nvPr>
        </p:nvSpPr>
        <p:spPr>
          <a:xfrm>
            <a:off x="506506" y="1745407"/>
            <a:ext cx="11349318" cy="1725520"/>
          </a:xfrm>
        </p:spPr>
        <p:txBody>
          <a:bodyPr/>
          <a:lstStyle/>
          <a:p>
            <a:pPr algn="ctr"/>
            <a:r>
              <a:rPr lang="en-US" dirty="0">
                <a:solidFill>
                  <a:srgbClr val="22404D"/>
                </a:solidFill>
                <a:latin typeface="Arial Narrow" panose="020B0606020202030204" pitchFamily="34" charset="0"/>
              </a:rPr>
              <a:t>2024 PRE-BUDGET SEMINAR</a:t>
            </a:r>
            <a:br>
              <a:rPr lang="en-US" sz="7200" dirty="0">
                <a:solidFill>
                  <a:srgbClr val="92D050"/>
                </a:solidFill>
                <a:latin typeface="Arial Narrow" panose="020B0606020202030204" pitchFamily="34" charset="0"/>
              </a:rPr>
            </a:br>
            <a:r>
              <a:rPr lang="en-US" sz="3600" dirty="0">
                <a:solidFill>
                  <a:srgbClr val="C00000"/>
                </a:solidFill>
                <a:latin typeface="Arial Narrow" panose="020B0606020202030204" pitchFamily="34" charset="0"/>
              </a:rPr>
              <a:t>‘</a:t>
            </a:r>
            <a:r>
              <a:rPr lang="en-US" sz="3600" i="1" dirty="0">
                <a:solidFill>
                  <a:srgbClr val="C00000"/>
                </a:solidFill>
                <a:latin typeface="Arial Narrow" panose="020B0606020202030204" pitchFamily="34" charset="0"/>
              </a:rPr>
              <a:t>Consolidating Economic Transformation’</a:t>
            </a:r>
            <a:endParaRPr lang="en-US" sz="3600" dirty="0">
              <a:solidFill>
                <a:srgbClr val="C00000"/>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82743" y="5719895"/>
            <a:ext cx="3503998" cy="1698232"/>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6646" y="0"/>
            <a:ext cx="2062064" cy="2062064"/>
          </a:xfrm>
          <a:prstGeom prst="rect">
            <a:avLst/>
          </a:prstGeom>
        </p:spPr>
      </p:pic>
    </p:spTree>
    <p:extLst>
      <p:ext uri="{BB962C8B-B14F-4D97-AF65-F5344CB8AC3E}">
        <p14:creationId xmlns:p14="http://schemas.microsoft.com/office/powerpoint/2010/main" val="3397463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GB" sz="4800" b="1" dirty="0"/>
              <a:t>Outline</a:t>
            </a:r>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val="1624737144"/>
              </p:ext>
            </p:extLst>
          </p:nvPr>
        </p:nvGraphicFramePr>
        <p:xfrm>
          <a:off x="0" y="1692275"/>
          <a:ext cx="10404475" cy="49625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4294967295"/>
          </p:nvPr>
        </p:nvSpPr>
        <p:spPr>
          <a:xfrm>
            <a:off x="9448800" y="6356350"/>
            <a:ext cx="2743200" cy="365125"/>
          </a:xfrm>
        </p:spPr>
        <p:txBody>
          <a:bodyPr/>
          <a:lstStyle/>
          <a:p>
            <a:fld id="{464EB435-050E-4225-A9AC-B4896819FB51}" type="slidenum">
              <a:rPr lang="en-GB" smtClean="0">
                <a:solidFill>
                  <a:prstClr val="black"/>
                </a:solidFill>
              </a:rPr>
              <a:t>2</a:t>
            </a:fld>
            <a:endParaRPr lang="en-GB" dirty="0">
              <a:solidFill>
                <a:prstClr val="black"/>
              </a:solidFill>
            </a:endParaRPr>
          </a:p>
        </p:txBody>
      </p:sp>
      <p:pic>
        <p:nvPicPr>
          <p:cNvPr id="7" name="Picture 6">
            <a:extLst>
              <a:ext uri="{FF2B5EF4-FFF2-40B4-BE49-F238E27FC236}">
                <a16:creationId xmlns:a16="http://schemas.microsoft.com/office/drawing/2014/main" id="{A2DAE01F-6FF4-4120-87E6-D5372929D69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342880" y="3327400"/>
            <a:ext cx="1849120" cy="208238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960" y="0"/>
            <a:ext cx="5579706" cy="6858000"/>
          </a:xfrm>
          <a:prstGeom prst="rect">
            <a:avLst/>
          </a:prstGeom>
          <a:solidFill>
            <a:srgbClr val="285F74"/>
          </a:solidFill>
          <a:ln>
            <a:solidFill>
              <a:srgbClr val="285F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W"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438150" y="2099232"/>
            <a:ext cx="6252209" cy="1725520"/>
          </a:xfrm>
        </p:spPr>
        <p:txBody>
          <a:bodyPr/>
          <a:lstStyle/>
          <a:p>
            <a:br>
              <a:rPr lang="en-US" dirty="0">
                <a:latin typeface="Arial Narrow" panose="020B0606020202030204" pitchFamily="34" charset="0"/>
              </a:rPr>
            </a:br>
            <a:br>
              <a:rPr lang="en-US" dirty="0">
                <a:latin typeface="Arial Narrow" panose="020B0606020202030204" pitchFamily="34" charset="0"/>
              </a:rPr>
            </a:br>
            <a:r>
              <a:rPr lang="en-GB" dirty="0"/>
              <a:t>Global Developments</a:t>
            </a:r>
            <a:br>
              <a:rPr lang="en-GB" dirty="0">
                <a:latin typeface="Calibri" panose="020F0502020204030204"/>
              </a:rPr>
            </a:br>
            <a:br>
              <a:rPr lang="en-ZW" dirty="0"/>
            </a:br>
            <a:endParaRPr lang="en-ZW"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1132" y="765111"/>
            <a:ext cx="4478694" cy="4478694"/>
          </a:xfrm>
          <a:prstGeom prst="rect">
            <a:avLst/>
          </a:prstGeom>
        </p:spPr>
      </p:pic>
    </p:spTree>
    <p:extLst>
      <p:ext uri="{BB962C8B-B14F-4D97-AF65-F5344CB8AC3E}">
        <p14:creationId xmlns:p14="http://schemas.microsoft.com/office/powerpoint/2010/main" val="9768684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6C4A5-C346-4A78-8DF8-5A790B7BECAB}"/>
              </a:ext>
            </a:extLst>
          </p:cNvPr>
          <p:cNvSpPr>
            <a:spLocks noGrp="1"/>
          </p:cNvSpPr>
          <p:nvPr>
            <p:ph type="title"/>
          </p:nvPr>
        </p:nvSpPr>
        <p:spPr/>
        <p:txBody>
          <a:bodyPr>
            <a:noAutofit/>
          </a:bodyPr>
          <a:lstStyle/>
          <a:p>
            <a:pPr algn="ctr"/>
            <a:r>
              <a:rPr lang="en-ZW" sz="4400" b="1" dirty="0"/>
              <a:t>Global Developments: GDP</a:t>
            </a:r>
          </a:p>
        </p:txBody>
      </p:sp>
      <p:sp>
        <p:nvSpPr>
          <p:cNvPr id="3" name="Content Placeholder 2">
            <a:extLst>
              <a:ext uri="{FF2B5EF4-FFF2-40B4-BE49-F238E27FC236}">
                <a16:creationId xmlns:a16="http://schemas.microsoft.com/office/drawing/2014/main" id="{0B317FE0-A207-49A8-96D2-D47A755D72F3}"/>
              </a:ext>
            </a:extLst>
          </p:cNvPr>
          <p:cNvSpPr>
            <a:spLocks noGrp="1"/>
          </p:cNvSpPr>
          <p:nvPr>
            <p:ph type="body" sz="quarter" idx="12"/>
          </p:nvPr>
        </p:nvSpPr>
        <p:spPr>
          <a:xfrm>
            <a:off x="1" y="1872049"/>
            <a:ext cx="5591432" cy="4985950"/>
          </a:xfrm>
        </p:spPr>
        <p:txBody>
          <a:bodyPr>
            <a:normAutofit fontScale="92500" lnSpcReduction="10000"/>
          </a:bodyPr>
          <a:lstStyle/>
          <a:p>
            <a:pPr algn="just"/>
            <a:r>
              <a:rPr lang="en-GB" dirty="0">
                <a:latin typeface="Arial Narrow" panose="020B0606020202030204" pitchFamily="34" charset="0"/>
              </a:rPr>
              <a:t>The global economy is expected to continue to recover from the negative impact of the COVID-19 pandemic, </a:t>
            </a:r>
            <a:r>
              <a:rPr lang="en-US" dirty="0">
                <a:latin typeface="Arial Narrow" panose="020B0606020202030204" pitchFamily="34" charset="0"/>
              </a:rPr>
              <a:t>geopolitical tensions</a:t>
            </a:r>
            <a:r>
              <a:rPr lang="en-GB" dirty="0">
                <a:latin typeface="Arial Narrow" panose="020B0606020202030204" pitchFamily="34" charset="0"/>
              </a:rPr>
              <a:t> and climate change. </a:t>
            </a:r>
          </a:p>
          <a:p>
            <a:pPr algn="just"/>
            <a:r>
              <a:rPr lang="en-ZW" dirty="0">
                <a:latin typeface="Arial Narrow" panose="020B0606020202030204" pitchFamily="34" charset="0"/>
              </a:rPr>
              <a:t>Global economic growth for the year 2023 has been maintained at 3% (their July forecast).</a:t>
            </a:r>
            <a:endParaRPr lang="en-GB" dirty="0">
              <a:latin typeface="Arial Narrow" panose="020B0606020202030204" pitchFamily="34" charset="0"/>
            </a:endParaRPr>
          </a:p>
          <a:p>
            <a:pPr algn="just"/>
            <a:r>
              <a:rPr lang="en-ZW" dirty="0">
                <a:latin typeface="Arial Narrow" panose="020B0606020202030204" pitchFamily="34" charset="0"/>
              </a:rPr>
              <a:t>In 2024, world economic growth has been downgraded to 2.9% from the previous projection of 3% on account of elevated risks emanating from heightened geopolitical tensions.</a:t>
            </a:r>
          </a:p>
          <a:p>
            <a:pPr algn="just"/>
            <a:r>
              <a:rPr lang="en-ZW" dirty="0">
                <a:latin typeface="Arial Narrow" panose="020B0606020202030204" pitchFamily="34" charset="0"/>
              </a:rPr>
              <a:t>The Sub-Saharan Africa growth prospects have been downgraded by -0.2% points to 3.3% and 4% in 2023 and 2024, respectively, on account of worsening weather shocks, the global slowdown, and domestic supply issues, especially the electricity supply situation.</a:t>
            </a:r>
          </a:p>
        </p:txBody>
      </p:sp>
      <p:sp>
        <p:nvSpPr>
          <p:cNvPr id="4" name="Slide Number Placeholder 3">
            <a:extLst>
              <a:ext uri="{FF2B5EF4-FFF2-40B4-BE49-F238E27FC236}">
                <a16:creationId xmlns:a16="http://schemas.microsoft.com/office/drawing/2014/main" id="{8AE3847E-9A2D-4BBD-B77A-72E5D8CAFF77}"/>
              </a:ext>
            </a:extLst>
          </p:cNvPr>
          <p:cNvSpPr>
            <a:spLocks noGrp="1"/>
          </p:cNvSpPr>
          <p:nvPr>
            <p:ph type="sldNum" sz="quarter" idx="4294967295"/>
          </p:nvPr>
        </p:nvSpPr>
        <p:spPr>
          <a:xfrm>
            <a:off x="9448800" y="6356350"/>
            <a:ext cx="2743200" cy="365125"/>
          </a:xfrm>
        </p:spPr>
        <p:txBody>
          <a:bodyPr/>
          <a:lstStyle/>
          <a:p>
            <a:fld id="{464EB435-050E-4225-A9AC-B4896819FB51}" type="slidenum">
              <a:rPr lang="en-GB" smtClean="0">
                <a:solidFill>
                  <a:prstClr val="black"/>
                </a:solidFill>
              </a:rPr>
              <a:t>4</a:t>
            </a:fld>
            <a:endParaRPr lang="en-GB" dirty="0">
              <a:solidFill>
                <a:prstClr val="black"/>
              </a:solidFill>
            </a:endParaRPr>
          </a:p>
        </p:txBody>
      </p:sp>
      <p:graphicFrame>
        <p:nvGraphicFramePr>
          <p:cNvPr id="5" name="Table 4">
            <a:extLst>
              <a:ext uri="{FF2B5EF4-FFF2-40B4-BE49-F238E27FC236}">
                <a16:creationId xmlns:a16="http://schemas.microsoft.com/office/drawing/2014/main" id="{D6AD9517-371B-E4B3-53DE-157E52F26CB5}"/>
              </a:ext>
            </a:extLst>
          </p:cNvPr>
          <p:cNvGraphicFramePr>
            <a:graphicFrameLocks noGrp="1"/>
          </p:cNvGraphicFramePr>
          <p:nvPr>
            <p:extLst>
              <p:ext uri="{D42A27DB-BD31-4B8C-83A1-F6EECF244321}">
                <p14:modId xmlns:p14="http://schemas.microsoft.com/office/powerpoint/2010/main" val="1771479378"/>
              </p:ext>
            </p:extLst>
          </p:nvPr>
        </p:nvGraphicFramePr>
        <p:xfrm>
          <a:off x="5690286" y="1872050"/>
          <a:ext cx="6501714" cy="4985946"/>
        </p:xfrm>
        <a:graphic>
          <a:graphicData uri="http://schemas.openxmlformats.org/drawingml/2006/table">
            <a:tbl>
              <a:tblPr firstRow="1" firstCol="1" bandRow="1">
                <a:tableStyleId>{35758FB7-9AC5-4552-8A53-C91805E547FA}</a:tableStyleId>
              </a:tblPr>
              <a:tblGrid>
                <a:gridCol w="3309372">
                  <a:extLst>
                    <a:ext uri="{9D8B030D-6E8A-4147-A177-3AD203B41FA5}">
                      <a16:colId xmlns:a16="http://schemas.microsoft.com/office/drawing/2014/main" val="1444144755"/>
                    </a:ext>
                  </a:extLst>
                </a:gridCol>
                <a:gridCol w="855625">
                  <a:extLst>
                    <a:ext uri="{9D8B030D-6E8A-4147-A177-3AD203B41FA5}">
                      <a16:colId xmlns:a16="http://schemas.microsoft.com/office/drawing/2014/main" val="621328650"/>
                    </a:ext>
                  </a:extLst>
                </a:gridCol>
                <a:gridCol w="1201518">
                  <a:extLst>
                    <a:ext uri="{9D8B030D-6E8A-4147-A177-3AD203B41FA5}">
                      <a16:colId xmlns:a16="http://schemas.microsoft.com/office/drawing/2014/main" val="2482980994"/>
                    </a:ext>
                  </a:extLst>
                </a:gridCol>
                <a:gridCol w="1135199">
                  <a:extLst>
                    <a:ext uri="{9D8B030D-6E8A-4147-A177-3AD203B41FA5}">
                      <a16:colId xmlns:a16="http://schemas.microsoft.com/office/drawing/2014/main" val="3423190932"/>
                    </a:ext>
                  </a:extLst>
                </a:gridCol>
              </a:tblGrid>
              <a:tr h="778530">
                <a:tc>
                  <a:txBody>
                    <a:bodyPr/>
                    <a:lstStyle/>
                    <a:p>
                      <a:pPr>
                        <a:lnSpc>
                          <a:spcPct val="100000"/>
                        </a:lnSpc>
                      </a:pPr>
                      <a:endParaRPr lang="en-ZW" sz="2400" dirty="0">
                        <a:effectLst/>
                        <a:latin typeface="Arial Narrow" panose="020B0606020202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5">
                        <a:lumMod val="50000"/>
                      </a:schemeClr>
                    </a:solidFill>
                  </a:tcPr>
                </a:tc>
                <a:tc>
                  <a:txBody>
                    <a:bodyPr/>
                    <a:lstStyle/>
                    <a:p>
                      <a:pPr>
                        <a:lnSpc>
                          <a:spcPct val="100000"/>
                        </a:lnSpc>
                        <a:spcAft>
                          <a:spcPts val="800"/>
                        </a:spcAft>
                      </a:pPr>
                      <a:r>
                        <a:rPr lang="en-GB" sz="2400" dirty="0">
                          <a:effectLst/>
                        </a:rPr>
                        <a:t>2022</a:t>
                      </a:r>
                      <a:endParaRPr lang="en-ZW" sz="2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c>
                  <a:txBody>
                    <a:bodyPr/>
                    <a:lstStyle/>
                    <a:p>
                      <a:pPr>
                        <a:lnSpc>
                          <a:spcPct val="100000"/>
                        </a:lnSpc>
                        <a:spcAft>
                          <a:spcPts val="800"/>
                        </a:spcAft>
                      </a:pPr>
                      <a:r>
                        <a:rPr lang="en-GB" sz="2400" dirty="0">
                          <a:effectLst/>
                        </a:rPr>
                        <a:t>2023 </a:t>
                      </a:r>
                      <a:r>
                        <a:rPr lang="en-GB" sz="2400" dirty="0" err="1">
                          <a:effectLst/>
                        </a:rPr>
                        <a:t>Proj</a:t>
                      </a:r>
                      <a:r>
                        <a:rPr lang="en-GB" sz="2400" dirty="0">
                          <a:effectLst/>
                        </a:rPr>
                        <a:t>.</a:t>
                      </a:r>
                      <a:endParaRPr lang="en-ZW" sz="2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c>
                  <a:txBody>
                    <a:bodyPr/>
                    <a:lstStyle/>
                    <a:p>
                      <a:pPr>
                        <a:lnSpc>
                          <a:spcPct val="100000"/>
                        </a:lnSpc>
                        <a:spcAft>
                          <a:spcPts val="800"/>
                        </a:spcAft>
                      </a:pPr>
                      <a:r>
                        <a:rPr lang="en-GB" sz="2400" dirty="0">
                          <a:effectLst/>
                        </a:rPr>
                        <a:t>2024 </a:t>
                      </a:r>
                      <a:r>
                        <a:rPr lang="en-GB" sz="2400" dirty="0" err="1">
                          <a:effectLst/>
                        </a:rPr>
                        <a:t>Proj</a:t>
                      </a:r>
                      <a:endParaRPr lang="en-ZW" sz="2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extLst>
                  <a:ext uri="{0D108BD9-81ED-4DB2-BD59-A6C34878D82A}">
                    <a16:rowId xmlns:a16="http://schemas.microsoft.com/office/drawing/2014/main" val="1888623538"/>
                  </a:ext>
                </a:extLst>
              </a:tr>
              <a:tr h="423483">
                <a:tc>
                  <a:txBody>
                    <a:bodyPr/>
                    <a:lstStyle/>
                    <a:p>
                      <a:pPr>
                        <a:lnSpc>
                          <a:spcPct val="100000"/>
                        </a:lnSpc>
                        <a:spcAft>
                          <a:spcPts val="800"/>
                        </a:spcAft>
                      </a:pPr>
                      <a:r>
                        <a:rPr lang="en-GB" sz="2400" dirty="0">
                          <a:effectLst/>
                        </a:rPr>
                        <a:t>World</a:t>
                      </a:r>
                      <a:endParaRPr lang="en-ZW" sz="2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pattFill prst="pct5">
                      <a:fgClr>
                        <a:srgbClr val="99D9DF"/>
                      </a:fgClr>
                      <a:bgClr>
                        <a:schemeClr val="bg1"/>
                      </a:bgClr>
                    </a:pattFill>
                  </a:tcPr>
                </a:tc>
                <a:tc>
                  <a:txBody>
                    <a:bodyPr/>
                    <a:lstStyle/>
                    <a:p>
                      <a:pPr algn="r">
                        <a:lnSpc>
                          <a:spcPct val="100000"/>
                        </a:lnSpc>
                        <a:spcAft>
                          <a:spcPts val="800"/>
                        </a:spcAft>
                      </a:pPr>
                      <a:r>
                        <a:rPr lang="en-GB" sz="2400" dirty="0">
                          <a:effectLst/>
                        </a:rPr>
                        <a:t>3.5</a:t>
                      </a:r>
                      <a:endParaRPr lang="en-ZW" sz="2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pattFill prst="pct5">
                      <a:fgClr>
                        <a:srgbClr val="99D9DF"/>
                      </a:fgClr>
                      <a:bgClr>
                        <a:schemeClr val="bg1"/>
                      </a:bgClr>
                    </a:pattFill>
                  </a:tcPr>
                </a:tc>
                <a:tc>
                  <a:txBody>
                    <a:bodyPr/>
                    <a:lstStyle/>
                    <a:p>
                      <a:pPr algn="r">
                        <a:lnSpc>
                          <a:spcPct val="100000"/>
                        </a:lnSpc>
                        <a:spcAft>
                          <a:spcPts val="800"/>
                        </a:spcAft>
                      </a:pPr>
                      <a:r>
                        <a:rPr lang="en-GB" sz="2400">
                          <a:effectLst/>
                        </a:rPr>
                        <a:t>3.0</a:t>
                      </a:r>
                      <a:endParaRPr lang="en-ZW" sz="2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pattFill prst="pct5">
                      <a:fgClr>
                        <a:srgbClr val="99D9DF"/>
                      </a:fgClr>
                      <a:bgClr>
                        <a:schemeClr val="bg1"/>
                      </a:bgClr>
                    </a:pattFill>
                  </a:tcPr>
                </a:tc>
                <a:tc>
                  <a:txBody>
                    <a:bodyPr/>
                    <a:lstStyle/>
                    <a:p>
                      <a:pPr algn="r">
                        <a:lnSpc>
                          <a:spcPct val="100000"/>
                        </a:lnSpc>
                        <a:spcAft>
                          <a:spcPts val="800"/>
                        </a:spcAft>
                      </a:pPr>
                      <a:r>
                        <a:rPr lang="en-GB" sz="2400" dirty="0">
                          <a:effectLst/>
                        </a:rPr>
                        <a:t>2.9</a:t>
                      </a:r>
                      <a:endParaRPr lang="en-ZW" sz="2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pattFill prst="pct5">
                      <a:fgClr>
                        <a:srgbClr val="99D9DF"/>
                      </a:fgClr>
                      <a:bgClr>
                        <a:schemeClr val="bg1"/>
                      </a:bgClr>
                    </a:pattFill>
                  </a:tcPr>
                </a:tc>
                <a:extLst>
                  <a:ext uri="{0D108BD9-81ED-4DB2-BD59-A6C34878D82A}">
                    <a16:rowId xmlns:a16="http://schemas.microsoft.com/office/drawing/2014/main" val="3372677384"/>
                  </a:ext>
                </a:extLst>
              </a:tr>
              <a:tr h="420437">
                <a:tc>
                  <a:txBody>
                    <a:bodyPr/>
                    <a:lstStyle/>
                    <a:p>
                      <a:pPr>
                        <a:lnSpc>
                          <a:spcPct val="100000"/>
                        </a:lnSpc>
                        <a:spcAft>
                          <a:spcPts val="800"/>
                        </a:spcAft>
                      </a:pPr>
                      <a:r>
                        <a:rPr lang="en-GB" sz="2400" dirty="0">
                          <a:effectLst/>
                        </a:rPr>
                        <a:t>Advanced economies</a:t>
                      </a:r>
                      <a:endParaRPr lang="en-ZW" sz="2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pattFill prst="pct5">
                      <a:fgClr>
                        <a:srgbClr val="99D9DF"/>
                      </a:fgClr>
                      <a:bgClr>
                        <a:schemeClr val="bg1"/>
                      </a:bgClr>
                    </a:pattFill>
                  </a:tcPr>
                </a:tc>
                <a:tc>
                  <a:txBody>
                    <a:bodyPr/>
                    <a:lstStyle/>
                    <a:p>
                      <a:pPr algn="r">
                        <a:lnSpc>
                          <a:spcPct val="100000"/>
                        </a:lnSpc>
                        <a:spcAft>
                          <a:spcPts val="800"/>
                        </a:spcAft>
                      </a:pPr>
                      <a:r>
                        <a:rPr lang="en-GB" sz="2400">
                          <a:effectLst/>
                        </a:rPr>
                        <a:t>2.6</a:t>
                      </a:r>
                      <a:endParaRPr lang="en-ZW" sz="2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pattFill prst="pct5">
                      <a:fgClr>
                        <a:srgbClr val="99D9DF"/>
                      </a:fgClr>
                      <a:bgClr>
                        <a:schemeClr val="bg1"/>
                      </a:bgClr>
                    </a:pattFill>
                  </a:tcPr>
                </a:tc>
                <a:tc>
                  <a:txBody>
                    <a:bodyPr/>
                    <a:lstStyle/>
                    <a:p>
                      <a:pPr algn="r">
                        <a:lnSpc>
                          <a:spcPct val="100000"/>
                        </a:lnSpc>
                        <a:spcAft>
                          <a:spcPts val="800"/>
                        </a:spcAft>
                      </a:pPr>
                      <a:r>
                        <a:rPr lang="en-GB" sz="2400" dirty="0">
                          <a:effectLst/>
                        </a:rPr>
                        <a:t>1.5</a:t>
                      </a:r>
                      <a:endParaRPr lang="en-ZW" sz="2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pattFill prst="pct5">
                      <a:fgClr>
                        <a:srgbClr val="99D9DF"/>
                      </a:fgClr>
                      <a:bgClr>
                        <a:schemeClr val="bg1"/>
                      </a:bgClr>
                    </a:pattFill>
                  </a:tcPr>
                </a:tc>
                <a:tc>
                  <a:txBody>
                    <a:bodyPr/>
                    <a:lstStyle/>
                    <a:p>
                      <a:pPr algn="r">
                        <a:lnSpc>
                          <a:spcPct val="100000"/>
                        </a:lnSpc>
                        <a:spcAft>
                          <a:spcPts val="800"/>
                        </a:spcAft>
                      </a:pPr>
                      <a:r>
                        <a:rPr lang="en-GB" sz="2400">
                          <a:effectLst/>
                        </a:rPr>
                        <a:t>1.4</a:t>
                      </a:r>
                      <a:endParaRPr lang="en-ZW" sz="2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pattFill prst="pct5">
                      <a:fgClr>
                        <a:srgbClr val="99D9DF"/>
                      </a:fgClr>
                      <a:bgClr>
                        <a:schemeClr val="bg1"/>
                      </a:bgClr>
                    </a:pattFill>
                  </a:tcPr>
                </a:tc>
                <a:extLst>
                  <a:ext uri="{0D108BD9-81ED-4DB2-BD59-A6C34878D82A}">
                    <a16:rowId xmlns:a16="http://schemas.microsoft.com/office/drawing/2014/main" val="2643197179"/>
                  </a:ext>
                </a:extLst>
              </a:tr>
              <a:tr h="420437">
                <a:tc>
                  <a:txBody>
                    <a:bodyPr/>
                    <a:lstStyle/>
                    <a:p>
                      <a:pPr marL="457200">
                        <a:lnSpc>
                          <a:spcPct val="100000"/>
                        </a:lnSpc>
                        <a:spcAft>
                          <a:spcPts val="800"/>
                        </a:spcAft>
                      </a:pPr>
                      <a:r>
                        <a:rPr lang="en-GB" sz="2400">
                          <a:effectLst/>
                        </a:rPr>
                        <a:t>United Kingdom</a:t>
                      </a:r>
                      <a:endParaRPr lang="en-ZW" sz="2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pattFill prst="pct5">
                      <a:fgClr>
                        <a:srgbClr val="99D9DF"/>
                      </a:fgClr>
                      <a:bgClr>
                        <a:schemeClr val="bg1"/>
                      </a:bgClr>
                    </a:pattFill>
                  </a:tcPr>
                </a:tc>
                <a:tc>
                  <a:txBody>
                    <a:bodyPr/>
                    <a:lstStyle/>
                    <a:p>
                      <a:pPr algn="r">
                        <a:lnSpc>
                          <a:spcPct val="100000"/>
                        </a:lnSpc>
                        <a:spcAft>
                          <a:spcPts val="800"/>
                        </a:spcAft>
                      </a:pPr>
                      <a:r>
                        <a:rPr lang="en-GB" sz="2400">
                          <a:effectLst/>
                        </a:rPr>
                        <a:t>4.1</a:t>
                      </a:r>
                      <a:endParaRPr lang="en-ZW" sz="2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pattFill prst="pct5">
                      <a:fgClr>
                        <a:srgbClr val="99D9DF"/>
                      </a:fgClr>
                      <a:bgClr>
                        <a:schemeClr val="bg1"/>
                      </a:bgClr>
                    </a:pattFill>
                  </a:tcPr>
                </a:tc>
                <a:tc>
                  <a:txBody>
                    <a:bodyPr/>
                    <a:lstStyle/>
                    <a:p>
                      <a:pPr algn="r">
                        <a:lnSpc>
                          <a:spcPct val="100000"/>
                        </a:lnSpc>
                        <a:spcAft>
                          <a:spcPts val="800"/>
                        </a:spcAft>
                      </a:pPr>
                      <a:r>
                        <a:rPr lang="en-GB" sz="2400" dirty="0">
                          <a:effectLst/>
                        </a:rPr>
                        <a:t>0.5</a:t>
                      </a:r>
                      <a:endParaRPr lang="en-ZW" sz="2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pattFill prst="pct5">
                      <a:fgClr>
                        <a:srgbClr val="99D9DF"/>
                      </a:fgClr>
                      <a:bgClr>
                        <a:schemeClr val="bg1"/>
                      </a:bgClr>
                    </a:pattFill>
                  </a:tcPr>
                </a:tc>
                <a:tc>
                  <a:txBody>
                    <a:bodyPr/>
                    <a:lstStyle/>
                    <a:p>
                      <a:pPr algn="r">
                        <a:lnSpc>
                          <a:spcPct val="100000"/>
                        </a:lnSpc>
                        <a:spcAft>
                          <a:spcPts val="800"/>
                        </a:spcAft>
                      </a:pPr>
                      <a:r>
                        <a:rPr lang="en-GB" sz="2400">
                          <a:effectLst/>
                        </a:rPr>
                        <a:t>0.6</a:t>
                      </a:r>
                      <a:endParaRPr lang="en-ZW" sz="2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pattFill prst="pct5">
                      <a:fgClr>
                        <a:srgbClr val="99D9DF"/>
                      </a:fgClr>
                      <a:bgClr>
                        <a:schemeClr val="bg1"/>
                      </a:bgClr>
                    </a:pattFill>
                  </a:tcPr>
                </a:tc>
                <a:extLst>
                  <a:ext uri="{0D108BD9-81ED-4DB2-BD59-A6C34878D82A}">
                    <a16:rowId xmlns:a16="http://schemas.microsoft.com/office/drawing/2014/main" val="124066735"/>
                  </a:ext>
                </a:extLst>
              </a:tr>
              <a:tr h="420437">
                <a:tc>
                  <a:txBody>
                    <a:bodyPr/>
                    <a:lstStyle/>
                    <a:p>
                      <a:pPr marL="457200">
                        <a:lnSpc>
                          <a:spcPct val="100000"/>
                        </a:lnSpc>
                        <a:spcAft>
                          <a:spcPts val="800"/>
                        </a:spcAft>
                      </a:pPr>
                      <a:r>
                        <a:rPr lang="en-GB" sz="2400">
                          <a:effectLst/>
                        </a:rPr>
                        <a:t>United States</a:t>
                      </a:r>
                      <a:endParaRPr lang="en-ZW" sz="2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pattFill prst="pct5">
                      <a:fgClr>
                        <a:srgbClr val="99D9DF"/>
                      </a:fgClr>
                      <a:bgClr>
                        <a:schemeClr val="bg1"/>
                      </a:bgClr>
                    </a:pattFill>
                  </a:tcPr>
                </a:tc>
                <a:tc>
                  <a:txBody>
                    <a:bodyPr/>
                    <a:lstStyle/>
                    <a:p>
                      <a:pPr algn="r">
                        <a:lnSpc>
                          <a:spcPct val="100000"/>
                        </a:lnSpc>
                        <a:spcAft>
                          <a:spcPts val="800"/>
                        </a:spcAft>
                      </a:pPr>
                      <a:r>
                        <a:rPr lang="en-GB" sz="2400">
                          <a:effectLst/>
                        </a:rPr>
                        <a:t>2.1</a:t>
                      </a:r>
                      <a:endParaRPr lang="en-ZW" sz="2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pattFill prst="pct5">
                      <a:fgClr>
                        <a:srgbClr val="99D9DF"/>
                      </a:fgClr>
                      <a:bgClr>
                        <a:schemeClr val="bg1"/>
                      </a:bgClr>
                    </a:pattFill>
                  </a:tcPr>
                </a:tc>
                <a:tc>
                  <a:txBody>
                    <a:bodyPr/>
                    <a:lstStyle/>
                    <a:p>
                      <a:pPr algn="r">
                        <a:lnSpc>
                          <a:spcPct val="100000"/>
                        </a:lnSpc>
                        <a:spcAft>
                          <a:spcPts val="800"/>
                        </a:spcAft>
                      </a:pPr>
                      <a:r>
                        <a:rPr lang="en-GB" sz="2400" dirty="0">
                          <a:effectLst/>
                        </a:rPr>
                        <a:t>2.1</a:t>
                      </a:r>
                      <a:endParaRPr lang="en-ZW" sz="2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pattFill prst="pct5">
                      <a:fgClr>
                        <a:srgbClr val="99D9DF"/>
                      </a:fgClr>
                      <a:bgClr>
                        <a:schemeClr val="bg1"/>
                      </a:bgClr>
                    </a:pattFill>
                  </a:tcPr>
                </a:tc>
                <a:tc>
                  <a:txBody>
                    <a:bodyPr/>
                    <a:lstStyle/>
                    <a:p>
                      <a:pPr algn="r">
                        <a:lnSpc>
                          <a:spcPct val="100000"/>
                        </a:lnSpc>
                        <a:spcAft>
                          <a:spcPts val="800"/>
                        </a:spcAft>
                      </a:pPr>
                      <a:r>
                        <a:rPr lang="en-GB" sz="2400" dirty="0">
                          <a:effectLst/>
                        </a:rPr>
                        <a:t>1.2</a:t>
                      </a:r>
                      <a:endParaRPr lang="en-ZW" sz="2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pattFill prst="pct5">
                      <a:fgClr>
                        <a:srgbClr val="99D9DF"/>
                      </a:fgClr>
                      <a:bgClr>
                        <a:schemeClr val="bg1"/>
                      </a:bgClr>
                    </a:pattFill>
                  </a:tcPr>
                </a:tc>
                <a:extLst>
                  <a:ext uri="{0D108BD9-81ED-4DB2-BD59-A6C34878D82A}">
                    <a16:rowId xmlns:a16="http://schemas.microsoft.com/office/drawing/2014/main" val="2510990604"/>
                  </a:ext>
                </a:extLst>
              </a:tr>
              <a:tr h="420437">
                <a:tc>
                  <a:txBody>
                    <a:bodyPr/>
                    <a:lstStyle/>
                    <a:p>
                      <a:pPr marL="457200">
                        <a:lnSpc>
                          <a:spcPct val="100000"/>
                        </a:lnSpc>
                        <a:spcAft>
                          <a:spcPts val="800"/>
                        </a:spcAft>
                      </a:pPr>
                      <a:r>
                        <a:rPr lang="en-GB" sz="2400">
                          <a:effectLst/>
                        </a:rPr>
                        <a:t>European Union</a:t>
                      </a:r>
                      <a:endParaRPr lang="en-ZW" sz="2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pattFill prst="pct5">
                      <a:fgClr>
                        <a:srgbClr val="99D9DF"/>
                      </a:fgClr>
                      <a:bgClr>
                        <a:schemeClr val="bg1"/>
                      </a:bgClr>
                    </a:pattFill>
                  </a:tcPr>
                </a:tc>
                <a:tc>
                  <a:txBody>
                    <a:bodyPr/>
                    <a:lstStyle/>
                    <a:p>
                      <a:pPr algn="r">
                        <a:lnSpc>
                          <a:spcPct val="100000"/>
                        </a:lnSpc>
                        <a:spcAft>
                          <a:spcPts val="800"/>
                        </a:spcAft>
                      </a:pPr>
                      <a:r>
                        <a:rPr lang="en-GB" sz="2400">
                          <a:effectLst/>
                        </a:rPr>
                        <a:t>3.3</a:t>
                      </a:r>
                      <a:endParaRPr lang="en-ZW" sz="2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pattFill prst="pct5">
                      <a:fgClr>
                        <a:srgbClr val="99D9DF"/>
                      </a:fgClr>
                      <a:bgClr>
                        <a:schemeClr val="bg1"/>
                      </a:bgClr>
                    </a:pattFill>
                  </a:tcPr>
                </a:tc>
                <a:tc>
                  <a:txBody>
                    <a:bodyPr/>
                    <a:lstStyle/>
                    <a:p>
                      <a:pPr algn="r">
                        <a:lnSpc>
                          <a:spcPct val="100000"/>
                        </a:lnSpc>
                        <a:spcAft>
                          <a:spcPts val="800"/>
                        </a:spcAft>
                      </a:pPr>
                      <a:r>
                        <a:rPr lang="en-GB" sz="2400" dirty="0">
                          <a:effectLst/>
                        </a:rPr>
                        <a:t>0.7</a:t>
                      </a:r>
                      <a:endParaRPr lang="en-ZW" sz="2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pattFill prst="pct5">
                      <a:fgClr>
                        <a:srgbClr val="99D9DF"/>
                      </a:fgClr>
                      <a:bgClr>
                        <a:schemeClr val="bg1"/>
                      </a:bgClr>
                    </a:pattFill>
                  </a:tcPr>
                </a:tc>
                <a:tc>
                  <a:txBody>
                    <a:bodyPr/>
                    <a:lstStyle/>
                    <a:p>
                      <a:pPr algn="r">
                        <a:lnSpc>
                          <a:spcPct val="100000"/>
                        </a:lnSpc>
                        <a:spcAft>
                          <a:spcPts val="800"/>
                        </a:spcAft>
                      </a:pPr>
                      <a:r>
                        <a:rPr lang="en-GB" sz="2400" dirty="0">
                          <a:effectLst/>
                        </a:rPr>
                        <a:t>1.5</a:t>
                      </a:r>
                      <a:endParaRPr lang="en-ZW" sz="2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pattFill prst="pct5">
                      <a:fgClr>
                        <a:srgbClr val="99D9DF"/>
                      </a:fgClr>
                      <a:bgClr>
                        <a:schemeClr val="bg1"/>
                      </a:bgClr>
                    </a:pattFill>
                  </a:tcPr>
                </a:tc>
                <a:extLst>
                  <a:ext uri="{0D108BD9-81ED-4DB2-BD59-A6C34878D82A}">
                    <a16:rowId xmlns:a16="http://schemas.microsoft.com/office/drawing/2014/main" val="3274790032"/>
                  </a:ext>
                </a:extLst>
              </a:tr>
              <a:tr h="420437">
                <a:tc>
                  <a:txBody>
                    <a:bodyPr/>
                    <a:lstStyle/>
                    <a:p>
                      <a:pPr>
                        <a:lnSpc>
                          <a:spcPct val="100000"/>
                        </a:lnSpc>
                        <a:spcAft>
                          <a:spcPts val="800"/>
                        </a:spcAft>
                      </a:pPr>
                      <a:r>
                        <a:rPr lang="en-GB" sz="2400">
                          <a:effectLst/>
                        </a:rPr>
                        <a:t>Emerging market</a:t>
                      </a:r>
                      <a:endParaRPr lang="en-ZW" sz="2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pattFill prst="pct5">
                      <a:fgClr>
                        <a:srgbClr val="99D9DF"/>
                      </a:fgClr>
                      <a:bgClr>
                        <a:schemeClr val="bg1"/>
                      </a:bgClr>
                    </a:pattFill>
                  </a:tcPr>
                </a:tc>
                <a:tc>
                  <a:txBody>
                    <a:bodyPr/>
                    <a:lstStyle/>
                    <a:p>
                      <a:pPr algn="r">
                        <a:lnSpc>
                          <a:spcPct val="100000"/>
                        </a:lnSpc>
                        <a:spcAft>
                          <a:spcPts val="800"/>
                        </a:spcAft>
                      </a:pPr>
                      <a:r>
                        <a:rPr lang="en-GB" sz="2400">
                          <a:effectLst/>
                        </a:rPr>
                        <a:t>4.1</a:t>
                      </a:r>
                      <a:endParaRPr lang="en-ZW" sz="2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pattFill prst="pct5">
                      <a:fgClr>
                        <a:srgbClr val="99D9DF"/>
                      </a:fgClr>
                      <a:bgClr>
                        <a:schemeClr val="bg1"/>
                      </a:bgClr>
                    </a:pattFill>
                  </a:tcPr>
                </a:tc>
                <a:tc>
                  <a:txBody>
                    <a:bodyPr/>
                    <a:lstStyle/>
                    <a:p>
                      <a:pPr algn="r">
                        <a:lnSpc>
                          <a:spcPct val="100000"/>
                        </a:lnSpc>
                        <a:spcAft>
                          <a:spcPts val="800"/>
                        </a:spcAft>
                      </a:pPr>
                      <a:r>
                        <a:rPr lang="en-GB" sz="2400" dirty="0">
                          <a:effectLst/>
                        </a:rPr>
                        <a:t>4.0</a:t>
                      </a:r>
                      <a:endParaRPr lang="en-ZW" sz="2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pattFill prst="pct5">
                      <a:fgClr>
                        <a:srgbClr val="99D9DF"/>
                      </a:fgClr>
                      <a:bgClr>
                        <a:schemeClr val="bg1"/>
                      </a:bgClr>
                    </a:pattFill>
                  </a:tcPr>
                </a:tc>
                <a:tc>
                  <a:txBody>
                    <a:bodyPr/>
                    <a:lstStyle/>
                    <a:p>
                      <a:pPr algn="r">
                        <a:lnSpc>
                          <a:spcPct val="100000"/>
                        </a:lnSpc>
                        <a:spcAft>
                          <a:spcPts val="800"/>
                        </a:spcAft>
                      </a:pPr>
                      <a:r>
                        <a:rPr lang="en-GB" sz="2400">
                          <a:effectLst/>
                        </a:rPr>
                        <a:t>4.0</a:t>
                      </a:r>
                      <a:endParaRPr lang="en-ZW" sz="2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pattFill prst="pct5">
                      <a:fgClr>
                        <a:srgbClr val="99D9DF"/>
                      </a:fgClr>
                      <a:bgClr>
                        <a:schemeClr val="bg1"/>
                      </a:bgClr>
                    </a:pattFill>
                  </a:tcPr>
                </a:tc>
                <a:extLst>
                  <a:ext uri="{0D108BD9-81ED-4DB2-BD59-A6C34878D82A}">
                    <a16:rowId xmlns:a16="http://schemas.microsoft.com/office/drawing/2014/main" val="1428164580"/>
                  </a:ext>
                </a:extLst>
              </a:tr>
              <a:tr h="420437">
                <a:tc>
                  <a:txBody>
                    <a:bodyPr/>
                    <a:lstStyle/>
                    <a:p>
                      <a:pPr marL="457200">
                        <a:lnSpc>
                          <a:spcPct val="100000"/>
                        </a:lnSpc>
                        <a:spcAft>
                          <a:spcPts val="800"/>
                        </a:spcAft>
                      </a:pPr>
                      <a:r>
                        <a:rPr lang="en-GB" sz="2400">
                          <a:effectLst/>
                        </a:rPr>
                        <a:t>China</a:t>
                      </a:r>
                      <a:endParaRPr lang="en-ZW" sz="2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pattFill prst="pct5">
                      <a:fgClr>
                        <a:srgbClr val="99D9DF"/>
                      </a:fgClr>
                      <a:bgClr>
                        <a:schemeClr val="bg1"/>
                      </a:bgClr>
                    </a:pattFill>
                  </a:tcPr>
                </a:tc>
                <a:tc>
                  <a:txBody>
                    <a:bodyPr/>
                    <a:lstStyle/>
                    <a:p>
                      <a:pPr algn="r">
                        <a:lnSpc>
                          <a:spcPct val="100000"/>
                        </a:lnSpc>
                        <a:spcAft>
                          <a:spcPts val="800"/>
                        </a:spcAft>
                      </a:pPr>
                      <a:r>
                        <a:rPr lang="en-GB" sz="2400">
                          <a:effectLst/>
                        </a:rPr>
                        <a:t>3.0</a:t>
                      </a:r>
                      <a:endParaRPr lang="en-ZW" sz="2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pattFill prst="pct5">
                      <a:fgClr>
                        <a:srgbClr val="99D9DF"/>
                      </a:fgClr>
                      <a:bgClr>
                        <a:schemeClr val="bg1"/>
                      </a:bgClr>
                    </a:pattFill>
                  </a:tcPr>
                </a:tc>
                <a:tc>
                  <a:txBody>
                    <a:bodyPr/>
                    <a:lstStyle/>
                    <a:p>
                      <a:pPr algn="r">
                        <a:lnSpc>
                          <a:spcPct val="100000"/>
                        </a:lnSpc>
                        <a:spcAft>
                          <a:spcPts val="800"/>
                        </a:spcAft>
                      </a:pPr>
                      <a:r>
                        <a:rPr lang="en-GB" sz="2400" dirty="0">
                          <a:effectLst/>
                        </a:rPr>
                        <a:t>5.0</a:t>
                      </a:r>
                      <a:endParaRPr lang="en-ZW" sz="2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pattFill prst="pct5">
                      <a:fgClr>
                        <a:srgbClr val="99D9DF"/>
                      </a:fgClr>
                      <a:bgClr>
                        <a:schemeClr val="bg1"/>
                      </a:bgClr>
                    </a:pattFill>
                  </a:tcPr>
                </a:tc>
                <a:tc>
                  <a:txBody>
                    <a:bodyPr/>
                    <a:lstStyle/>
                    <a:p>
                      <a:pPr algn="r">
                        <a:lnSpc>
                          <a:spcPct val="100000"/>
                        </a:lnSpc>
                        <a:spcAft>
                          <a:spcPts val="800"/>
                        </a:spcAft>
                      </a:pPr>
                      <a:r>
                        <a:rPr lang="en-GB" sz="2400" dirty="0">
                          <a:effectLst/>
                        </a:rPr>
                        <a:t>4.2</a:t>
                      </a:r>
                      <a:endParaRPr lang="en-ZW" sz="2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pattFill prst="pct5">
                      <a:fgClr>
                        <a:srgbClr val="99D9DF"/>
                      </a:fgClr>
                      <a:bgClr>
                        <a:schemeClr val="bg1"/>
                      </a:bgClr>
                    </a:pattFill>
                  </a:tcPr>
                </a:tc>
                <a:extLst>
                  <a:ext uri="{0D108BD9-81ED-4DB2-BD59-A6C34878D82A}">
                    <a16:rowId xmlns:a16="http://schemas.microsoft.com/office/drawing/2014/main" val="969238559"/>
                  </a:ext>
                </a:extLst>
              </a:tr>
              <a:tr h="420437">
                <a:tc>
                  <a:txBody>
                    <a:bodyPr/>
                    <a:lstStyle/>
                    <a:p>
                      <a:pPr marL="457200">
                        <a:lnSpc>
                          <a:spcPct val="100000"/>
                        </a:lnSpc>
                        <a:spcAft>
                          <a:spcPts val="800"/>
                        </a:spcAft>
                      </a:pPr>
                      <a:r>
                        <a:rPr lang="en-GB" sz="2400">
                          <a:effectLst/>
                        </a:rPr>
                        <a:t>India</a:t>
                      </a:r>
                      <a:endParaRPr lang="en-ZW" sz="2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pattFill prst="pct5">
                      <a:fgClr>
                        <a:srgbClr val="99D9DF"/>
                      </a:fgClr>
                      <a:bgClr>
                        <a:schemeClr val="bg1"/>
                      </a:bgClr>
                    </a:pattFill>
                  </a:tcPr>
                </a:tc>
                <a:tc>
                  <a:txBody>
                    <a:bodyPr/>
                    <a:lstStyle/>
                    <a:p>
                      <a:pPr algn="r">
                        <a:lnSpc>
                          <a:spcPct val="100000"/>
                        </a:lnSpc>
                        <a:spcAft>
                          <a:spcPts val="800"/>
                        </a:spcAft>
                      </a:pPr>
                      <a:r>
                        <a:rPr lang="en-GB" sz="2400">
                          <a:effectLst/>
                        </a:rPr>
                        <a:t>7.2</a:t>
                      </a:r>
                      <a:endParaRPr lang="en-ZW" sz="2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pattFill prst="pct5">
                      <a:fgClr>
                        <a:srgbClr val="99D9DF"/>
                      </a:fgClr>
                      <a:bgClr>
                        <a:schemeClr val="bg1"/>
                      </a:bgClr>
                    </a:pattFill>
                  </a:tcPr>
                </a:tc>
                <a:tc>
                  <a:txBody>
                    <a:bodyPr/>
                    <a:lstStyle/>
                    <a:p>
                      <a:pPr algn="r">
                        <a:lnSpc>
                          <a:spcPct val="100000"/>
                        </a:lnSpc>
                        <a:spcAft>
                          <a:spcPts val="800"/>
                        </a:spcAft>
                      </a:pPr>
                      <a:r>
                        <a:rPr lang="en-GB" sz="2400">
                          <a:effectLst/>
                        </a:rPr>
                        <a:t>6.3</a:t>
                      </a:r>
                      <a:endParaRPr lang="en-ZW" sz="2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pattFill prst="pct5">
                      <a:fgClr>
                        <a:srgbClr val="99D9DF"/>
                      </a:fgClr>
                      <a:bgClr>
                        <a:schemeClr val="bg1"/>
                      </a:bgClr>
                    </a:pattFill>
                  </a:tcPr>
                </a:tc>
                <a:tc>
                  <a:txBody>
                    <a:bodyPr/>
                    <a:lstStyle/>
                    <a:p>
                      <a:pPr algn="r">
                        <a:lnSpc>
                          <a:spcPct val="100000"/>
                        </a:lnSpc>
                        <a:spcAft>
                          <a:spcPts val="800"/>
                        </a:spcAft>
                      </a:pPr>
                      <a:r>
                        <a:rPr lang="en-GB" sz="2400" dirty="0">
                          <a:effectLst/>
                        </a:rPr>
                        <a:t>6.3</a:t>
                      </a:r>
                      <a:endParaRPr lang="en-ZW" sz="2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pattFill prst="pct5">
                      <a:fgClr>
                        <a:srgbClr val="99D9DF"/>
                      </a:fgClr>
                      <a:bgClr>
                        <a:schemeClr val="bg1"/>
                      </a:bgClr>
                    </a:pattFill>
                  </a:tcPr>
                </a:tc>
                <a:extLst>
                  <a:ext uri="{0D108BD9-81ED-4DB2-BD59-A6C34878D82A}">
                    <a16:rowId xmlns:a16="http://schemas.microsoft.com/office/drawing/2014/main" val="849009605"/>
                  </a:ext>
                </a:extLst>
              </a:tr>
              <a:tr h="420437">
                <a:tc>
                  <a:txBody>
                    <a:bodyPr/>
                    <a:lstStyle/>
                    <a:p>
                      <a:pPr marL="16510">
                        <a:lnSpc>
                          <a:spcPct val="100000"/>
                        </a:lnSpc>
                        <a:spcAft>
                          <a:spcPts val="800"/>
                        </a:spcAft>
                      </a:pPr>
                      <a:r>
                        <a:rPr lang="en-GB" sz="2400">
                          <a:effectLst/>
                        </a:rPr>
                        <a:t>Sub-Saharan Africa</a:t>
                      </a:r>
                      <a:endParaRPr lang="en-ZW" sz="2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pattFill prst="pct5">
                      <a:fgClr>
                        <a:srgbClr val="99D9DF"/>
                      </a:fgClr>
                      <a:bgClr>
                        <a:schemeClr val="bg1"/>
                      </a:bgClr>
                    </a:pattFill>
                  </a:tcPr>
                </a:tc>
                <a:tc>
                  <a:txBody>
                    <a:bodyPr/>
                    <a:lstStyle/>
                    <a:p>
                      <a:pPr algn="r">
                        <a:lnSpc>
                          <a:spcPct val="100000"/>
                        </a:lnSpc>
                        <a:spcAft>
                          <a:spcPts val="800"/>
                        </a:spcAft>
                      </a:pPr>
                      <a:r>
                        <a:rPr lang="en-GB" sz="2400">
                          <a:effectLst/>
                        </a:rPr>
                        <a:t>4.0</a:t>
                      </a:r>
                      <a:endParaRPr lang="en-ZW" sz="2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pattFill prst="pct5">
                      <a:fgClr>
                        <a:srgbClr val="99D9DF"/>
                      </a:fgClr>
                      <a:bgClr>
                        <a:schemeClr val="bg1"/>
                      </a:bgClr>
                    </a:pattFill>
                  </a:tcPr>
                </a:tc>
                <a:tc>
                  <a:txBody>
                    <a:bodyPr/>
                    <a:lstStyle/>
                    <a:p>
                      <a:pPr algn="r">
                        <a:lnSpc>
                          <a:spcPct val="100000"/>
                        </a:lnSpc>
                        <a:spcAft>
                          <a:spcPts val="800"/>
                        </a:spcAft>
                      </a:pPr>
                      <a:r>
                        <a:rPr lang="en-GB" sz="2400">
                          <a:effectLst/>
                        </a:rPr>
                        <a:t>3.3</a:t>
                      </a:r>
                      <a:endParaRPr lang="en-ZW" sz="2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pattFill prst="pct5">
                      <a:fgClr>
                        <a:srgbClr val="99D9DF"/>
                      </a:fgClr>
                      <a:bgClr>
                        <a:schemeClr val="bg1"/>
                      </a:bgClr>
                    </a:pattFill>
                  </a:tcPr>
                </a:tc>
                <a:tc>
                  <a:txBody>
                    <a:bodyPr/>
                    <a:lstStyle/>
                    <a:p>
                      <a:pPr algn="r">
                        <a:lnSpc>
                          <a:spcPct val="100000"/>
                        </a:lnSpc>
                        <a:spcAft>
                          <a:spcPts val="800"/>
                        </a:spcAft>
                      </a:pPr>
                      <a:r>
                        <a:rPr lang="en-GB" sz="2400" dirty="0">
                          <a:effectLst/>
                        </a:rPr>
                        <a:t>4.0</a:t>
                      </a:r>
                      <a:endParaRPr lang="en-ZW" sz="2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pattFill prst="pct5">
                      <a:fgClr>
                        <a:srgbClr val="99D9DF"/>
                      </a:fgClr>
                      <a:bgClr>
                        <a:schemeClr val="bg1"/>
                      </a:bgClr>
                    </a:pattFill>
                  </a:tcPr>
                </a:tc>
                <a:extLst>
                  <a:ext uri="{0D108BD9-81ED-4DB2-BD59-A6C34878D82A}">
                    <a16:rowId xmlns:a16="http://schemas.microsoft.com/office/drawing/2014/main" val="828596363"/>
                  </a:ext>
                </a:extLst>
              </a:tr>
              <a:tr h="420437">
                <a:tc>
                  <a:txBody>
                    <a:bodyPr/>
                    <a:lstStyle/>
                    <a:p>
                      <a:pPr marL="457200">
                        <a:lnSpc>
                          <a:spcPct val="100000"/>
                        </a:lnSpc>
                        <a:spcAft>
                          <a:spcPts val="800"/>
                        </a:spcAft>
                      </a:pPr>
                      <a:r>
                        <a:rPr lang="en-GB" sz="2400" dirty="0">
                          <a:effectLst/>
                        </a:rPr>
                        <a:t>Nigeria</a:t>
                      </a:r>
                      <a:endParaRPr lang="en-ZW" sz="2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pattFill prst="pct5">
                      <a:fgClr>
                        <a:srgbClr val="99D9DF"/>
                      </a:fgClr>
                      <a:bgClr>
                        <a:schemeClr val="bg1"/>
                      </a:bgClr>
                    </a:pattFill>
                  </a:tcPr>
                </a:tc>
                <a:tc>
                  <a:txBody>
                    <a:bodyPr/>
                    <a:lstStyle/>
                    <a:p>
                      <a:pPr algn="r">
                        <a:lnSpc>
                          <a:spcPct val="100000"/>
                        </a:lnSpc>
                        <a:spcAft>
                          <a:spcPts val="800"/>
                        </a:spcAft>
                      </a:pPr>
                      <a:r>
                        <a:rPr lang="en-GB" sz="2400">
                          <a:effectLst/>
                        </a:rPr>
                        <a:t>3.3</a:t>
                      </a:r>
                      <a:endParaRPr lang="en-ZW" sz="2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pattFill prst="pct5">
                      <a:fgClr>
                        <a:srgbClr val="99D9DF"/>
                      </a:fgClr>
                      <a:bgClr>
                        <a:schemeClr val="bg1"/>
                      </a:bgClr>
                    </a:pattFill>
                  </a:tcPr>
                </a:tc>
                <a:tc>
                  <a:txBody>
                    <a:bodyPr/>
                    <a:lstStyle/>
                    <a:p>
                      <a:pPr algn="r">
                        <a:lnSpc>
                          <a:spcPct val="100000"/>
                        </a:lnSpc>
                        <a:spcAft>
                          <a:spcPts val="800"/>
                        </a:spcAft>
                      </a:pPr>
                      <a:r>
                        <a:rPr lang="en-GB" sz="2400">
                          <a:effectLst/>
                        </a:rPr>
                        <a:t>2.9</a:t>
                      </a:r>
                      <a:endParaRPr lang="en-ZW" sz="2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pattFill prst="pct5">
                      <a:fgClr>
                        <a:srgbClr val="99D9DF"/>
                      </a:fgClr>
                      <a:bgClr>
                        <a:schemeClr val="bg1"/>
                      </a:bgClr>
                    </a:pattFill>
                  </a:tcPr>
                </a:tc>
                <a:tc>
                  <a:txBody>
                    <a:bodyPr/>
                    <a:lstStyle/>
                    <a:p>
                      <a:pPr algn="r">
                        <a:lnSpc>
                          <a:spcPct val="100000"/>
                        </a:lnSpc>
                        <a:spcAft>
                          <a:spcPts val="800"/>
                        </a:spcAft>
                      </a:pPr>
                      <a:r>
                        <a:rPr lang="en-GB" sz="2400" dirty="0">
                          <a:effectLst/>
                        </a:rPr>
                        <a:t>3.1</a:t>
                      </a:r>
                      <a:endParaRPr lang="en-ZW" sz="2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pattFill prst="pct5">
                      <a:fgClr>
                        <a:srgbClr val="99D9DF"/>
                      </a:fgClr>
                      <a:bgClr>
                        <a:schemeClr val="bg1"/>
                      </a:bgClr>
                    </a:pattFill>
                  </a:tcPr>
                </a:tc>
                <a:extLst>
                  <a:ext uri="{0D108BD9-81ED-4DB2-BD59-A6C34878D82A}">
                    <a16:rowId xmlns:a16="http://schemas.microsoft.com/office/drawing/2014/main" val="3545743144"/>
                  </a:ext>
                </a:extLst>
              </a:tr>
            </a:tbl>
          </a:graphicData>
        </a:graphic>
      </p:graphicFrame>
    </p:spTree>
    <p:extLst>
      <p:ext uri="{BB962C8B-B14F-4D97-AF65-F5344CB8AC3E}">
        <p14:creationId xmlns:p14="http://schemas.microsoft.com/office/powerpoint/2010/main" val="9799766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1E1D8-36DD-44BF-9A92-419F84C79CE4}"/>
              </a:ext>
            </a:extLst>
          </p:cNvPr>
          <p:cNvSpPr>
            <a:spLocks noGrp="1"/>
          </p:cNvSpPr>
          <p:nvPr>
            <p:ph type="title"/>
          </p:nvPr>
        </p:nvSpPr>
        <p:spPr/>
        <p:txBody>
          <a:bodyPr/>
          <a:lstStyle/>
          <a:p>
            <a:pPr algn="ctr"/>
            <a:r>
              <a:rPr lang="en-ZW" sz="4400" b="1" dirty="0"/>
              <a:t>Global Developments: Inflation</a:t>
            </a:r>
          </a:p>
        </p:txBody>
      </p:sp>
      <p:sp>
        <p:nvSpPr>
          <p:cNvPr id="3" name="Content Placeholder 2">
            <a:extLst>
              <a:ext uri="{FF2B5EF4-FFF2-40B4-BE49-F238E27FC236}">
                <a16:creationId xmlns:a16="http://schemas.microsoft.com/office/drawing/2014/main" id="{C5297ECF-788D-415A-A00C-316174C9ED28}"/>
              </a:ext>
            </a:extLst>
          </p:cNvPr>
          <p:cNvSpPr>
            <a:spLocks noGrp="1"/>
          </p:cNvSpPr>
          <p:nvPr>
            <p:ph type="body" sz="quarter" idx="12"/>
          </p:nvPr>
        </p:nvSpPr>
        <p:spPr>
          <a:xfrm>
            <a:off x="-1" y="1940009"/>
            <a:ext cx="5146589" cy="4868563"/>
          </a:xfrm>
        </p:spPr>
        <p:txBody>
          <a:bodyPr>
            <a:normAutofit fontScale="92500"/>
          </a:bodyPr>
          <a:lstStyle/>
          <a:p>
            <a:pPr algn="just">
              <a:lnSpc>
                <a:spcPct val="120000"/>
              </a:lnSpc>
              <a:spcAft>
                <a:spcPts val="800"/>
              </a:spcAft>
            </a:pPr>
            <a:r>
              <a:rPr lang="en-ZW" dirty="0">
                <a:latin typeface="Arial Narrow" panose="020B0606020202030204" pitchFamily="34" charset="0"/>
              </a:rPr>
              <a:t>In terms of inflation, global inflation continues to recede as major Central Banks maintain a tight monetary stance combined with receding energy and food prices.</a:t>
            </a:r>
          </a:p>
          <a:p>
            <a:pPr algn="just">
              <a:lnSpc>
                <a:spcPct val="120000"/>
              </a:lnSpc>
              <a:spcAft>
                <a:spcPts val="800"/>
              </a:spcAft>
            </a:pPr>
            <a:r>
              <a:rPr lang="en-ZW" dirty="0">
                <a:latin typeface="Arial Narrow" panose="020B0606020202030204" pitchFamily="34" charset="0"/>
              </a:rPr>
              <a:t>The projected outlook points to potential challenges ahead for the country, especially on projected decline in commodity prices, as it has a negative bearing on the country’s external position through lower export receipts which worsens the current account position</a:t>
            </a:r>
            <a:r>
              <a:rPr lang="en-ZW" kern="100" dirty="0">
                <a:effectLst/>
                <a:latin typeface="Arial Narrow" panose="020B0606020202030204" pitchFamily="34" charset="0"/>
                <a:ea typeface="Calibri" panose="020F0502020204030204" pitchFamily="34" charset="0"/>
                <a:cs typeface="Times New Roman" panose="02020603050405020304" pitchFamily="18" charset="0"/>
              </a:rPr>
              <a:t>. </a:t>
            </a:r>
          </a:p>
        </p:txBody>
      </p:sp>
      <p:sp>
        <p:nvSpPr>
          <p:cNvPr id="5" name="Slide Number Placeholder 3">
            <a:extLst>
              <a:ext uri="{FF2B5EF4-FFF2-40B4-BE49-F238E27FC236}">
                <a16:creationId xmlns:a16="http://schemas.microsoft.com/office/drawing/2014/main" id="{86B0BDE2-1F69-4260-9BD5-622D570D2CBE}"/>
              </a:ext>
            </a:extLst>
          </p:cNvPr>
          <p:cNvSpPr>
            <a:spLocks noGrp="1"/>
          </p:cNvSpPr>
          <p:nvPr>
            <p:ph type="sldNum" sz="quarter" idx="4294967295"/>
          </p:nvPr>
        </p:nvSpPr>
        <p:spPr>
          <a:xfrm>
            <a:off x="9448800" y="6356350"/>
            <a:ext cx="2743200" cy="365125"/>
          </a:xfrm>
        </p:spPr>
        <p:txBody>
          <a:bodyPr/>
          <a:lstStyle/>
          <a:p>
            <a:fld id="{464EB435-050E-4225-A9AC-B4896819FB51}" type="slidenum">
              <a:rPr lang="en-GB" smtClean="0">
                <a:solidFill>
                  <a:prstClr val="black"/>
                </a:solidFill>
              </a:rPr>
              <a:t>5</a:t>
            </a:fld>
            <a:endParaRPr lang="en-GB" dirty="0">
              <a:solidFill>
                <a:prstClr val="black"/>
              </a:solidFill>
            </a:endParaRPr>
          </a:p>
        </p:txBody>
      </p:sp>
      <p:graphicFrame>
        <p:nvGraphicFramePr>
          <p:cNvPr id="4" name="Chart 3">
            <a:extLst>
              <a:ext uri="{FF2B5EF4-FFF2-40B4-BE49-F238E27FC236}">
                <a16:creationId xmlns:a16="http://schemas.microsoft.com/office/drawing/2014/main" id="{1C2B0B3C-2D60-49E6-A3BD-8BF02B99FA38}"/>
              </a:ext>
            </a:extLst>
          </p:cNvPr>
          <p:cNvGraphicFramePr/>
          <p:nvPr>
            <p:extLst>
              <p:ext uri="{D42A27DB-BD31-4B8C-83A1-F6EECF244321}">
                <p14:modId xmlns:p14="http://schemas.microsoft.com/office/powerpoint/2010/main" val="2588696632"/>
              </p:ext>
            </p:extLst>
          </p:nvPr>
        </p:nvGraphicFramePr>
        <p:xfrm>
          <a:off x="5214551" y="1884405"/>
          <a:ext cx="6977449" cy="497359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693234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t>Global Economic Developments: Commodity Prices</a:t>
            </a:r>
            <a:endParaRPr lang="en-ZW" sz="3600" dirty="0"/>
          </a:p>
        </p:txBody>
      </p:sp>
      <p:sp>
        <p:nvSpPr>
          <p:cNvPr id="5" name="Rectangle 4"/>
          <p:cNvSpPr/>
          <p:nvPr/>
        </p:nvSpPr>
        <p:spPr>
          <a:xfrm>
            <a:off x="466756" y="1812270"/>
            <a:ext cx="2655663" cy="400110"/>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black"/>
                </a:solidFill>
                <a:effectLst/>
                <a:uLnTx/>
                <a:uFillTx/>
              </a:rPr>
              <a:t>Commodity Price Index</a:t>
            </a:r>
            <a:endParaRPr kumimoji="0" lang="en-ZW" sz="2000" b="1" i="0" u="none" strike="noStrike" kern="0" cap="none" spc="0" normalizeH="0" baseline="0" noProof="0" dirty="0">
              <a:ln>
                <a:noFill/>
              </a:ln>
              <a:solidFill>
                <a:prstClr val="black"/>
              </a:solidFill>
              <a:effectLst/>
              <a:uLnTx/>
              <a:uFillTx/>
            </a:endParaRPr>
          </a:p>
        </p:txBody>
      </p:sp>
      <p:graphicFrame>
        <p:nvGraphicFramePr>
          <p:cNvPr id="6" name="Table 5"/>
          <p:cNvGraphicFramePr>
            <a:graphicFrameLocks noGrp="1"/>
          </p:cNvGraphicFramePr>
          <p:nvPr>
            <p:extLst>
              <p:ext uri="{D42A27DB-BD31-4B8C-83A1-F6EECF244321}">
                <p14:modId xmlns:p14="http://schemas.microsoft.com/office/powerpoint/2010/main" val="3713728230"/>
              </p:ext>
            </p:extLst>
          </p:nvPr>
        </p:nvGraphicFramePr>
        <p:xfrm>
          <a:off x="161925" y="2111874"/>
          <a:ext cx="4710435" cy="4432260"/>
        </p:xfrm>
        <a:graphic>
          <a:graphicData uri="http://schemas.openxmlformats.org/drawingml/2006/table">
            <a:tbl>
              <a:tblPr firstRow="1" bandRow="1">
                <a:tableStyleId>{7DF18680-E054-41AD-8BC1-D1AEF772440D}</a:tableStyleId>
              </a:tblPr>
              <a:tblGrid>
                <a:gridCol w="2048016">
                  <a:extLst>
                    <a:ext uri="{9D8B030D-6E8A-4147-A177-3AD203B41FA5}">
                      <a16:colId xmlns:a16="http://schemas.microsoft.com/office/drawing/2014/main" val="68408991"/>
                    </a:ext>
                  </a:extLst>
                </a:gridCol>
                <a:gridCol w="828958">
                  <a:extLst>
                    <a:ext uri="{9D8B030D-6E8A-4147-A177-3AD203B41FA5}">
                      <a16:colId xmlns:a16="http://schemas.microsoft.com/office/drawing/2014/main" val="1995490393"/>
                    </a:ext>
                  </a:extLst>
                </a:gridCol>
                <a:gridCol w="906978">
                  <a:extLst>
                    <a:ext uri="{9D8B030D-6E8A-4147-A177-3AD203B41FA5}">
                      <a16:colId xmlns:a16="http://schemas.microsoft.com/office/drawing/2014/main" val="1950532732"/>
                    </a:ext>
                  </a:extLst>
                </a:gridCol>
                <a:gridCol w="926483">
                  <a:extLst>
                    <a:ext uri="{9D8B030D-6E8A-4147-A177-3AD203B41FA5}">
                      <a16:colId xmlns:a16="http://schemas.microsoft.com/office/drawing/2014/main" val="4289705507"/>
                    </a:ext>
                  </a:extLst>
                </a:gridCol>
              </a:tblGrid>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Commodity Price Index</a:t>
                      </a:r>
                      <a:endParaRPr lang="en-ZW" sz="1400" b="1" dirty="0">
                        <a:solidFill>
                          <a:schemeClr val="bg1"/>
                        </a:solidFill>
                      </a:endParaRPr>
                    </a:p>
                    <a:p>
                      <a:endParaRPr lang="en-ZW" sz="1400" dirty="0">
                        <a:solidFill>
                          <a:schemeClr val="bg1"/>
                        </a:solidFill>
                        <a:latin typeface="Arial Narrow" panose="020B0606020202030204" pitchFamily="34" charset="0"/>
                      </a:endParaRPr>
                    </a:p>
                  </a:txBody>
                  <a:tcPr/>
                </a:tc>
                <a:tc>
                  <a:txBody>
                    <a:bodyPr/>
                    <a:lstStyle/>
                    <a:p>
                      <a:pPr algn="r">
                        <a:lnSpc>
                          <a:spcPct val="107000"/>
                        </a:lnSpc>
                        <a:spcAft>
                          <a:spcPts val="0"/>
                        </a:spcAft>
                      </a:pPr>
                      <a:r>
                        <a:rPr lang="en-GB" sz="1400" dirty="0">
                          <a:solidFill>
                            <a:schemeClr val="bg1"/>
                          </a:solidFill>
                          <a:effectLst/>
                        </a:rPr>
                        <a:t>2022 Oct</a:t>
                      </a:r>
                      <a:endParaRPr lang="en-ZW" sz="140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dirty="0">
                          <a:solidFill>
                            <a:schemeClr val="bg1"/>
                          </a:solidFill>
                          <a:effectLst/>
                        </a:rPr>
                        <a:t>2023*</a:t>
                      </a:r>
                      <a:endParaRPr lang="en-ZW" sz="140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dirty="0">
                          <a:solidFill>
                            <a:schemeClr val="bg1"/>
                          </a:solidFill>
                          <a:effectLst/>
                        </a:rPr>
                        <a:t>2024*</a:t>
                      </a:r>
                      <a:endParaRPr lang="en-ZW" sz="140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83875493"/>
                  </a:ext>
                </a:extLst>
              </a:tr>
              <a:tr h="260940">
                <a:tc>
                  <a:txBody>
                    <a:bodyPr/>
                    <a:lstStyle/>
                    <a:p>
                      <a:pPr>
                        <a:lnSpc>
                          <a:spcPct val="107000"/>
                        </a:lnSpc>
                        <a:spcAft>
                          <a:spcPts val="0"/>
                        </a:spcAft>
                      </a:pPr>
                      <a:r>
                        <a:rPr lang="en-GB" sz="1400" dirty="0">
                          <a:effectLst/>
                        </a:rPr>
                        <a:t>Energy</a:t>
                      </a:r>
                      <a:endParaRPr lang="en-ZW" sz="14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dirty="0">
                          <a:effectLst/>
                        </a:rPr>
                        <a:t>152.6</a:t>
                      </a:r>
                      <a:endParaRPr lang="en-ZW" sz="14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a:effectLst/>
                        </a:rPr>
                        <a:t>113.2</a:t>
                      </a:r>
                      <a:endParaRPr lang="en-ZW" sz="1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dirty="0">
                          <a:effectLst/>
                        </a:rPr>
                        <a:t>112.1</a:t>
                      </a:r>
                      <a:endParaRPr lang="en-ZW" sz="1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69123348"/>
                  </a:ext>
                </a:extLst>
              </a:tr>
              <a:tr h="260940">
                <a:tc>
                  <a:txBody>
                    <a:bodyPr/>
                    <a:lstStyle/>
                    <a:p>
                      <a:pPr>
                        <a:lnSpc>
                          <a:spcPct val="107000"/>
                        </a:lnSpc>
                        <a:spcAft>
                          <a:spcPts val="0"/>
                        </a:spcAft>
                      </a:pPr>
                      <a:r>
                        <a:rPr lang="en-GB" sz="1400" dirty="0">
                          <a:effectLst/>
                        </a:rPr>
                        <a:t>Non-Energy</a:t>
                      </a:r>
                      <a:endParaRPr lang="en-ZW" sz="1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dirty="0">
                          <a:effectLst/>
                        </a:rPr>
                        <a:t>124.4</a:t>
                      </a:r>
                      <a:endParaRPr lang="en-ZW" sz="14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a:effectLst/>
                        </a:rPr>
                        <a:t>112.5</a:t>
                      </a:r>
                      <a:endParaRPr lang="en-ZW" sz="1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dirty="0">
                          <a:effectLst/>
                        </a:rPr>
                        <a:t>109.5</a:t>
                      </a:r>
                      <a:endParaRPr lang="en-ZW" sz="1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76631184"/>
                  </a:ext>
                </a:extLst>
              </a:tr>
              <a:tr h="260940">
                <a:tc>
                  <a:txBody>
                    <a:bodyPr/>
                    <a:lstStyle/>
                    <a:p>
                      <a:pPr>
                        <a:lnSpc>
                          <a:spcPct val="107000"/>
                        </a:lnSpc>
                        <a:spcAft>
                          <a:spcPts val="0"/>
                        </a:spcAft>
                      </a:pPr>
                      <a:r>
                        <a:rPr lang="en-GB" sz="1400" dirty="0">
                          <a:effectLst/>
                        </a:rPr>
                        <a:t>Agriculture</a:t>
                      </a:r>
                      <a:endParaRPr lang="en-ZW" sz="1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dirty="0">
                          <a:effectLst/>
                        </a:rPr>
                        <a:t>122.7</a:t>
                      </a:r>
                      <a:endParaRPr lang="en-ZW" sz="14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a:effectLst/>
                        </a:rPr>
                        <a:t>113.9</a:t>
                      </a:r>
                      <a:endParaRPr lang="en-ZW" sz="1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dirty="0">
                          <a:effectLst/>
                        </a:rPr>
                        <a:t>111.6</a:t>
                      </a:r>
                      <a:endParaRPr lang="en-ZW" sz="1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0952232"/>
                  </a:ext>
                </a:extLst>
              </a:tr>
              <a:tr h="260940">
                <a:tc>
                  <a:txBody>
                    <a:bodyPr/>
                    <a:lstStyle/>
                    <a:p>
                      <a:pPr>
                        <a:lnSpc>
                          <a:spcPct val="107000"/>
                        </a:lnSpc>
                        <a:spcAft>
                          <a:spcPts val="0"/>
                        </a:spcAft>
                      </a:pPr>
                      <a:r>
                        <a:rPr lang="en-GB" sz="1400" dirty="0">
                          <a:effectLst/>
                        </a:rPr>
                        <a:t>Beverages</a:t>
                      </a:r>
                      <a:endParaRPr lang="en-ZW" sz="1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dirty="0">
                          <a:effectLst/>
                        </a:rPr>
                        <a:t>106.3</a:t>
                      </a:r>
                      <a:endParaRPr lang="en-ZW" sz="14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a:effectLst/>
                        </a:rPr>
                        <a:t>101.0</a:t>
                      </a:r>
                      <a:endParaRPr lang="en-ZW" sz="1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dirty="0">
                          <a:effectLst/>
                        </a:rPr>
                        <a:t>97.6</a:t>
                      </a:r>
                      <a:endParaRPr lang="en-ZW" sz="1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12087369"/>
                  </a:ext>
                </a:extLst>
              </a:tr>
              <a:tr h="260940">
                <a:tc>
                  <a:txBody>
                    <a:bodyPr/>
                    <a:lstStyle/>
                    <a:p>
                      <a:pPr>
                        <a:lnSpc>
                          <a:spcPct val="107000"/>
                        </a:lnSpc>
                        <a:spcAft>
                          <a:spcPts val="0"/>
                        </a:spcAft>
                      </a:pPr>
                      <a:r>
                        <a:rPr lang="en-GB" sz="1400">
                          <a:effectLst/>
                        </a:rPr>
                        <a:t>Food</a:t>
                      </a:r>
                      <a:endParaRPr lang="en-ZW" sz="1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dirty="0">
                          <a:effectLst/>
                        </a:rPr>
                        <a:t>143.7</a:t>
                      </a:r>
                      <a:endParaRPr lang="en-ZW" sz="14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a:effectLst/>
                        </a:rPr>
                        <a:t>132.4</a:t>
                      </a:r>
                      <a:endParaRPr lang="en-ZW" sz="1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dirty="0">
                          <a:effectLst/>
                        </a:rPr>
                        <a:t>128.7</a:t>
                      </a:r>
                      <a:endParaRPr lang="en-ZW" sz="1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2386424"/>
                  </a:ext>
                </a:extLst>
              </a:tr>
              <a:tr h="260940">
                <a:tc>
                  <a:txBody>
                    <a:bodyPr/>
                    <a:lstStyle/>
                    <a:p>
                      <a:pPr>
                        <a:lnSpc>
                          <a:spcPct val="107000"/>
                        </a:lnSpc>
                        <a:spcAft>
                          <a:spcPts val="0"/>
                        </a:spcAft>
                      </a:pPr>
                      <a:r>
                        <a:rPr lang="en-GB" sz="1400" dirty="0">
                          <a:effectLst/>
                        </a:rPr>
                        <a:t>Oils &amp; Meals</a:t>
                      </a:r>
                      <a:endParaRPr lang="en-ZW" sz="1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dirty="0">
                          <a:effectLst/>
                        </a:rPr>
                        <a:t>145.2</a:t>
                      </a:r>
                      <a:endParaRPr lang="en-ZW" sz="14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a:effectLst/>
                        </a:rPr>
                        <a:t>124.7</a:t>
                      </a:r>
                      <a:endParaRPr lang="en-ZW" sz="1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dirty="0">
                          <a:effectLst/>
                        </a:rPr>
                        <a:t>122.4</a:t>
                      </a:r>
                      <a:endParaRPr lang="en-ZW" sz="1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38744390"/>
                  </a:ext>
                </a:extLst>
              </a:tr>
              <a:tr h="260940">
                <a:tc>
                  <a:txBody>
                    <a:bodyPr/>
                    <a:lstStyle/>
                    <a:p>
                      <a:pPr>
                        <a:lnSpc>
                          <a:spcPct val="107000"/>
                        </a:lnSpc>
                        <a:spcAft>
                          <a:spcPts val="0"/>
                        </a:spcAft>
                      </a:pPr>
                      <a:r>
                        <a:rPr lang="en-GB" sz="1400">
                          <a:effectLst/>
                        </a:rPr>
                        <a:t>Grains</a:t>
                      </a:r>
                      <a:endParaRPr lang="en-ZW" sz="1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dirty="0">
                          <a:effectLst/>
                        </a:rPr>
                        <a:t>150.4</a:t>
                      </a:r>
                      <a:endParaRPr lang="en-ZW" sz="14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a:effectLst/>
                        </a:rPr>
                        <a:t>135.8</a:t>
                      </a:r>
                      <a:endParaRPr lang="en-ZW" sz="1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dirty="0">
                          <a:effectLst/>
                        </a:rPr>
                        <a:t>125.3</a:t>
                      </a:r>
                      <a:endParaRPr lang="en-ZW" sz="1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24809203"/>
                  </a:ext>
                </a:extLst>
              </a:tr>
              <a:tr h="260940">
                <a:tc>
                  <a:txBody>
                    <a:bodyPr/>
                    <a:lstStyle/>
                    <a:p>
                      <a:pPr>
                        <a:lnSpc>
                          <a:spcPct val="107000"/>
                        </a:lnSpc>
                        <a:spcAft>
                          <a:spcPts val="0"/>
                        </a:spcAft>
                      </a:pPr>
                      <a:r>
                        <a:rPr lang="en-GB" sz="1400">
                          <a:effectLst/>
                        </a:rPr>
                        <a:t>Other Food</a:t>
                      </a:r>
                      <a:endParaRPr lang="en-ZW" sz="1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dirty="0">
                          <a:effectLst/>
                        </a:rPr>
                        <a:t>135.6</a:t>
                      </a:r>
                      <a:endParaRPr lang="en-ZW" sz="14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dirty="0">
                          <a:effectLst/>
                        </a:rPr>
                        <a:t>139.3</a:t>
                      </a:r>
                      <a:endParaRPr lang="en-ZW" sz="1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dirty="0">
                          <a:effectLst/>
                        </a:rPr>
                        <a:t>140.1</a:t>
                      </a:r>
                      <a:endParaRPr lang="en-ZW" sz="1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4744900"/>
                  </a:ext>
                </a:extLst>
              </a:tr>
              <a:tr h="260940">
                <a:tc>
                  <a:txBody>
                    <a:bodyPr/>
                    <a:lstStyle/>
                    <a:p>
                      <a:pPr>
                        <a:lnSpc>
                          <a:spcPct val="107000"/>
                        </a:lnSpc>
                        <a:spcAft>
                          <a:spcPts val="0"/>
                        </a:spcAft>
                      </a:pPr>
                      <a:r>
                        <a:rPr lang="en-GB" sz="1400">
                          <a:effectLst/>
                        </a:rPr>
                        <a:t>Raw Materials</a:t>
                      </a:r>
                      <a:endParaRPr lang="en-ZW" sz="1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dirty="0">
                          <a:effectLst/>
                        </a:rPr>
                        <a:t>80.3</a:t>
                      </a:r>
                      <a:endParaRPr lang="en-ZW" sz="14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dirty="0">
                          <a:effectLst/>
                        </a:rPr>
                        <a:t>75.7</a:t>
                      </a:r>
                      <a:endParaRPr lang="en-ZW" sz="1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dirty="0">
                          <a:effectLst/>
                        </a:rPr>
                        <a:t>77.3</a:t>
                      </a:r>
                      <a:endParaRPr lang="en-ZW" sz="1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30588351"/>
                  </a:ext>
                </a:extLst>
              </a:tr>
              <a:tr h="260940">
                <a:tc>
                  <a:txBody>
                    <a:bodyPr/>
                    <a:lstStyle/>
                    <a:p>
                      <a:pPr>
                        <a:lnSpc>
                          <a:spcPct val="107000"/>
                        </a:lnSpc>
                        <a:spcAft>
                          <a:spcPts val="0"/>
                        </a:spcAft>
                      </a:pPr>
                      <a:r>
                        <a:rPr lang="en-GB" sz="1400">
                          <a:effectLst/>
                        </a:rPr>
                        <a:t>Timber</a:t>
                      </a:r>
                      <a:endParaRPr lang="en-ZW" sz="1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dirty="0">
                          <a:effectLst/>
                        </a:rPr>
                        <a:t>80.1</a:t>
                      </a:r>
                      <a:endParaRPr lang="en-ZW" sz="14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dirty="0">
                          <a:effectLst/>
                        </a:rPr>
                        <a:t>80.7</a:t>
                      </a:r>
                      <a:endParaRPr lang="en-ZW" sz="1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dirty="0">
                          <a:effectLst/>
                        </a:rPr>
                        <a:t>82.0</a:t>
                      </a:r>
                      <a:endParaRPr lang="en-ZW" sz="1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6427702"/>
                  </a:ext>
                </a:extLst>
              </a:tr>
              <a:tr h="260940">
                <a:tc>
                  <a:txBody>
                    <a:bodyPr/>
                    <a:lstStyle/>
                    <a:p>
                      <a:pPr>
                        <a:lnSpc>
                          <a:spcPct val="107000"/>
                        </a:lnSpc>
                        <a:spcAft>
                          <a:spcPts val="0"/>
                        </a:spcAft>
                      </a:pPr>
                      <a:r>
                        <a:rPr lang="en-GB" sz="1400">
                          <a:effectLst/>
                        </a:rPr>
                        <a:t>Other Raw Materials </a:t>
                      </a:r>
                      <a:endParaRPr lang="en-ZW" sz="1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dirty="0">
                          <a:effectLst/>
                        </a:rPr>
                        <a:t>80.5</a:t>
                      </a:r>
                      <a:endParaRPr lang="en-ZW" sz="14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a:effectLst/>
                        </a:rPr>
                        <a:t>70.2</a:t>
                      </a:r>
                      <a:endParaRPr lang="en-ZW" sz="1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dirty="0">
                          <a:effectLst/>
                        </a:rPr>
                        <a:t>72.3</a:t>
                      </a:r>
                      <a:endParaRPr lang="en-ZW" sz="1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35480222"/>
                  </a:ext>
                </a:extLst>
              </a:tr>
              <a:tr h="260940">
                <a:tc>
                  <a:txBody>
                    <a:bodyPr/>
                    <a:lstStyle/>
                    <a:p>
                      <a:pPr>
                        <a:lnSpc>
                          <a:spcPct val="107000"/>
                        </a:lnSpc>
                        <a:spcAft>
                          <a:spcPts val="0"/>
                        </a:spcAft>
                      </a:pPr>
                      <a:r>
                        <a:rPr lang="en-GB" sz="1400">
                          <a:effectLst/>
                        </a:rPr>
                        <a:t>Fertilizers</a:t>
                      </a:r>
                      <a:endParaRPr lang="en-ZW" sz="1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dirty="0">
                          <a:effectLst/>
                        </a:rPr>
                        <a:t>235.7</a:t>
                      </a:r>
                      <a:endParaRPr lang="en-ZW" sz="14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dirty="0">
                          <a:effectLst/>
                        </a:rPr>
                        <a:t>148.7</a:t>
                      </a:r>
                      <a:endParaRPr lang="en-ZW" sz="1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dirty="0">
                          <a:effectLst/>
                        </a:rPr>
                        <a:t>138.2</a:t>
                      </a:r>
                      <a:endParaRPr lang="en-ZW" sz="1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10318916"/>
                  </a:ext>
                </a:extLst>
              </a:tr>
              <a:tr h="260940">
                <a:tc>
                  <a:txBody>
                    <a:bodyPr/>
                    <a:lstStyle/>
                    <a:p>
                      <a:pPr>
                        <a:lnSpc>
                          <a:spcPct val="107000"/>
                        </a:lnSpc>
                        <a:spcAft>
                          <a:spcPts val="0"/>
                        </a:spcAft>
                      </a:pPr>
                      <a:r>
                        <a:rPr lang="en-GB" sz="1400">
                          <a:effectLst/>
                        </a:rPr>
                        <a:t>Metals &amp; Minerals</a:t>
                      </a:r>
                      <a:endParaRPr lang="en-ZW" sz="1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dirty="0">
                          <a:effectLst/>
                        </a:rPr>
                        <a:t>115.0</a:t>
                      </a:r>
                      <a:endParaRPr lang="en-ZW" sz="14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a:effectLst/>
                        </a:rPr>
                        <a:t>105.3</a:t>
                      </a:r>
                      <a:endParaRPr lang="en-ZW" sz="1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dirty="0">
                          <a:effectLst/>
                        </a:rPr>
                        <a:t>101.8</a:t>
                      </a:r>
                      <a:endParaRPr lang="en-ZW" sz="1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95157789"/>
                  </a:ext>
                </a:extLst>
              </a:tr>
              <a:tr h="260940">
                <a:tc>
                  <a:txBody>
                    <a:bodyPr/>
                    <a:lstStyle/>
                    <a:p>
                      <a:pPr>
                        <a:lnSpc>
                          <a:spcPct val="107000"/>
                        </a:lnSpc>
                        <a:spcAft>
                          <a:spcPts val="0"/>
                        </a:spcAft>
                      </a:pPr>
                      <a:r>
                        <a:rPr lang="en-GB" sz="1400">
                          <a:effectLst/>
                        </a:rPr>
                        <a:t>Base Metals </a:t>
                      </a:r>
                      <a:endParaRPr lang="en-ZW" sz="1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dirty="0">
                          <a:effectLst/>
                        </a:rPr>
                        <a:t>122.4</a:t>
                      </a:r>
                      <a:endParaRPr lang="en-ZW" sz="14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a:effectLst/>
                        </a:rPr>
                        <a:t>111.5</a:t>
                      </a:r>
                      <a:endParaRPr lang="en-ZW" sz="1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dirty="0">
                          <a:effectLst/>
                        </a:rPr>
                        <a:t>107.9</a:t>
                      </a:r>
                      <a:endParaRPr lang="en-ZW" sz="1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92186719"/>
                  </a:ext>
                </a:extLst>
              </a:tr>
              <a:tr h="260940">
                <a:tc>
                  <a:txBody>
                    <a:bodyPr/>
                    <a:lstStyle/>
                    <a:p>
                      <a:pPr>
                        <a:lnSpc>
                          <a:spcPct val="107000"/>
                        </a:lnSpc>
                        <a:spcAft>
                          <a:spcPts val="0"/>
                        </a:spcAft>
                      </a:pPr>
                      <a:r>
                        <a:rPr lang="en-GB" sz="1400" dirty="0">
                          <a:effectLst/>
                        </a:rPr>
                        <a:t>Precious Metals</a:t>
                      </a:r>
                      <a:endParaRPr lang="en-ZW" sz="1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dirty="0">
                          <a:effectLst/>
                        </a:rPr>
                        <a:t>136.8</a:t>
                      </a:r>
                      <a:endParaRPr lang="en-ZW" sz="14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a:effectLst/>
                        </a:rPr>
                        <a:t>144.3</a:t>
                      </a:r>
                      <a:endParaRPr lang="en-ZW" sz="14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400" dirty="0">
                          <a:effectLst/>
                        </a:rPr>
                        <a:t>134.0</a:t>
                      </a:r>
                      <a:endParaRPr lang="en-ZW" sz="1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85408179"/>
                  </a:ext>
                </a:extLst>
              </a:tr>
            </a:tbl>
          </a:graphicData>
        </a:graphic>
      </p:graphicFrame>
      <p:sp>
        <p:nvSpPr>
          <p:cNvPr id="7" name="Rectangle 6"/>
          <p:cNvSpPr/>
          <p:nvPr/>
        </p:nvSpPr>
        <p:spPr>
          <a:xfrm>
            <a:off x="4872360" y="2073527"/>
            <a:ext cx="6850248" cy="4005199"/>
          </a:xfrm>
          <a:prstGeom prst="rect">
            <a:avLst/>
          </a:prstGeom>
        </p:spPr>
        <p:txBody>
          <a:bodyPr wrap="square">
            <a:spAutoFit/>
          </a:bodyPr>
          <a:lstStyle/>
          <a:p>
            <a:pPr marL="228600" lvl="0" indent="-228600" algn="just">
              <a:lnSpc>
                <a:spcPct val="90000"/>
              </a:lnSpc>
              <a:spcBef>
                <a:spcPts val="1000"/>
              </a:spcBef>
              <a:buFont typeface="Arial" panose="020B0604020202020204" pitchFamily="34" charset="0"/>
              <a:buChar char="•"/>
            </a:pPr>
            <a:r>
              <a:rPr lang="en-GB" sz="2400" dirty="0">
                <a:solidFill>
                  <a:prstClr val="black"/>
                </a:solidFill>
                <a:latin typeface="Arial Narrow" panose="020B0606020202030204" pitchFamily="34" charset="0"/>
              </a:rPr>
              <a:t>Commodity prices have declined from their record levels in 2022 but remain well above their pre-pandemic (2015-2019) average. </a:t>
            </a:r>
          </a:p>
          <a:p>
            <a:pPr marL="228600" lvl="0" indent="-228600" algn="just">
              <a:lnSpc>
                <a:spcPct val="90000"/>
              </a:lnSpc>
              <a:spcBef>
                <a:spcPts val="1000"/>
              </a:spcBef>
              <a:buFont typeface="Arial" panose="020B0604020202020204" pitchFamily="34" charset="0"/>
              <a:buChar char="•"/>
            </a:pPr>
            <a:r>
              <a:rPr lang="en-GB" sz="2400" dirty="0">
                <a:solidFill>
                  <a:prstClr val="black"/>
                </a:solidFill>
                <a:latin typeface="Arial Narrow" panose="020B0606020202030204" pitchFamily="34" charset="0"/>
              </a:rPr>
              <a:t>In the outlook, commodity prices are expected to remain broadly unchanged over the remainder of 2023 and into 2024 amid improved supply prospects and weakening global demand.</a:t>
            </a:r>
          </a:p>
          <a:p>
            <a:pPr marL="228600" lvl="0" indent="-228600" algn="just">
              <a:lnSpc>
                <a:spcPct val="90000"/>
              </a:lnSpc>
              <a:spcBef>
                <a:spcPts val="1000"/>
              </a:spcBef>
              <a:buFont typeface="Arial" panose="020B0604020202020204" pitchFamily="34" charset="0"/>
              <a:buChar char="•"/>
            </a:pPr>
            <a:r>
              <a:rPr lang="en-ZW" sz="2400" dirty="0">
                <a:solidFill>
                  <a:prstClr val="black"/>
                </a:solidFill>
                <a:latin typeface="Arial Narrow" panose="020B0606020202030204" pitchFamily="34" charset="0"/>
              </a:rPr>
              <a:t> The projected outlook points to potential challenges ahead for the country, especially on as it has a negative bearing on the country’s external position through lower exports receipts</a:t>
            </a:r>
            <a:r>
              <a:rPr lang="en-ZW" sz="2400" kern="1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 </a:t>
            </a:r>
            <a:endParaRPr lang="en-ZW" sz="2400" dirty="0">
              <a:solidFill>
                <a:prstClr val="black"/>
              </a:solidFill>
              <a:latin typeface="Arial Narrow" panose="020B0606020202030204" pitchFamily="34" charset="0"/>
            </a:endParaRPr>
          </a:p>
        </p:txBody>
      </p:sp>
    </p:spTree>
    <p:extLst>
      <p:ext uri="{BB962C8B-B14F-4D97-AF65-F5344CB8AC3E}">
        <p14:creationId xmlns:p14="http://schemas.microsoft.com/office/powerpoint/2010/main" val="8086902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960" y="0"/>
            <a:ext cx="5579706" cy="6858000"/>
          </a:xfrm>
          <a:prstGeom prst="rect">
            <a:avLst/>
          </a:prstGeom>
          <a:solidFill>
            <a:srgbClr val="285F74"/>
          </a:solidFill>
          <a:ln>
            <a:solidFill>
              <a:srgbClr val="285F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W"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687338" y="2099232"/>
            <a:ext cx="6003021" cy="1725520"/>
          </a:xfrm>
        </p:spPr>
        <p:txBody>
          <a:bodyPr/>
          <a:lstStyle/>
          <a:p>
            <a:br>
              <a:rPr lang="en-US" dirty="0">
                <a:latin typeface="Arial Narrow" panose="020B0606020202030204" pitchFamily="34" charset="0"/>
              </a:rPr>
            </a:br>
            <a:br>
              <a:rPr lang="en-US" dirty="0">
                <a:latin typeface="Arial Narrow" panose="020B0606020202030204" pitchFamily="34" charset="0"/>
              </a:rPr>
            </a:br>
            <a:r>
              <a:rPr lang="en-US" dirty="0"/>
              <a:t>Domestic Economic Performance</a:t>
            </a:r>
            <a:br>
              <a:rPr lang="en-ZW" dirty="0"/>
            </a:br>
            <a:endParaRPr lang="en-ZW"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1132" y="765111"/>
            <a:ext cx="4478694" cy="4478694"/>
          </a:xfrm>
          <a:prstGeom prst="rect">
            <a:avLst/>
          </a:prstGeom>
        </p:spPr>
      </p:pic>
    </p:spTree>
    <p:extLst>
      <p:ext uri="{BB962C8B-B14F-4D97-AF65-F5344CB8AC3E}">
        <p14:creationId xmlns:p14="http://schemas.microsoft.com/office/powerpoint/2010/main" val="18158282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AA554-ED67-4D48-9F05-3DD577669A05}"/>
              </a:ext>
            </a:extLst>
          </p:cNvPr>
          <p:cNvSpPr>
            <a:spLocks noGrp="1"/>
          </p:cNvSpPr>
          <p:nvPr>
            <p:ph type="title"/>
          </p:nvPr>
        </p:nvSpPr>
        <p:spPr>
          <a:xfrm>
            <a:off x="209550" y="687237"/>
            <a:ext cx="11096625" cy="605665"/>
          </a:xfrm>
        </p:spPr>
        <p:txBody>
          <a:bodyPr>
            <a:noAutofit/>
          </a:bodyPr>
          <a:lstStyle/>
          <a:p>
            <a:pPr algn="ctr"/>
            <a:r>
              <a:rPr lang="en-US" sz="4000" b="1" dirty="0"/>
              <a:t>Domestic Economic Performance : GDP</a:t>
            </a:r>
            <a:endParaRPr lang="en-ZW" sz="4000" b="1" dirty="0"/>
          </a:p>
        </p:txBody>
      </p:sp>
      <p:sp>
        <p:nvSpPr>
          <p:cNvPr id="3" name="Content Placeholder 2">
            <a:extLst>
              <a:ext uri="{FF2B5EF4-FFF2-40B4-BE49-F238E27FC236}">
                <a16:creationId xmlns:a16="http://schemas.microsoft.com/office/drawing/2014/main" id="{042D98C7-37E4-4B17-9EE4-13E960C9E407}"/>
              </a:ext>
            </a:extLst>
          </p:cNvPr>
          <p:cNvSpPr>
            <a:spLocks noGrp="1"/>
          </p:cNvSpPr>
          <p:nvPr>
            <p:ph type="body" sz="quarter" idx="12"/>
          </p:nvPr>
        </p:nvSpPr>
        <p:spPr>
          <a:xfrm>
            <a:off x="0" y="1896761"/>
            <a:ext cx="4275438" cy="4742163"/>
          </a:xfrm>
        </p:spPr>
        <p:txBody>
          <a:bodyPr>
            <a:noAutofit/>
          </a:bodyPr>
          <a:lstStyle/>
          <a:p>
            <a:pPr>
              <a:buFont typeface="Wingdings" panose="05000000000000000000" pitchFamily="2" charset="2"/>
              <a:buChar char="v"/>
            </a:pPr>
            <a:r>
              <a:rPr lang="en-US" sz="1600" dirty="0"/>
              <a:t> </a:t>
            </a:r>
            <a:r>
              <a:rPr lang="en-US" sz="2400" dirty="0">
                <a:solidFill>
                  <a:srgbClr val="000000"/>
                </a:solidFill>
                <a:latin typeface="Arial Narrow" panose="020B0606020202030204" pitchFamily="34" charset="0"/>
                <a:cs typeface="Times New Roman" panose="02020603050405020304" pitchFamily="18" charset="0"/>
              </a:rPr>
              <a:t>Notwithstanding the impact of drought, floods and Covid 19, the economy is on a positive growth trajectory.</a:t>
            </a:r>
          </a:p>
          <a:p>
            <a:pPr>
              <a:buFont typeface="Wingdings" panose="05000000000000000000" pitchFamily="2" charset="2"/>
              <a:buChar char="v"/>
            </a:pPr>
            <a:r>
              <a:rPr lang="en-GB" sz="2400" dirty="0">
                <a:solidFill>
                  <a:srgbClr val="000000"/>
                </a:solidFill>
                <a:latin typeface="Arial Narrow" panose="020B0606020202030204" pitchFamily="34" charset="0"/>
                <a:cs typeface="Times New Roman" panose="02020603050405020304" pitchFamily="18" charset="0"/>
              </a:rPr>
              <a:t>In 2023, the economy is </a:t>
            </a:r>
            <a:r>
              <a:rPr lang="en-GB" sz="2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projected to grow by 5.3%, driven by agriculture and mining. </a:t>
            </a:r>
          </a:p>
          <a:p>
            <a:pPr>
              <a:buFont typeface="Wingdings" panose="05000000000000000000" pitchFamily="2" charset="2"/>
              <a:buChar char="v"/>
            </a:pPr>
            <a:r>
              <a:rPr lang="en-GB" sz="2400" dirty="0">
                <a:solidFill>
                  <a:srgbClr val="000000"/>
                </a:solidFill>
                <a:latin typeface="Arial Narrow" panose="020B0606020202030204" pitchFamily="34" charset="0"/>
                <a:cs typeface="Times New Roman" panose="02020603050405020304" pitchFamily="18" charset="0"/>
              </a:rPr>
              <a:t>However, in 2024, economic growth is expected to slow down to 3.6% from the 5.2%, mainly due to the expected impact of the El Nino phenomenon.</a:t>
            </a:r>
            <a:endParaRPr lang="en-ZW" sz="2400" dirty="0">
              <a:solidFill>
                <a:srgbClr val="000000"/>
              </a:solidFill>
              <a:latin typeface="Arial Narrow" panose="020B0606020202030204" pitchFamily="34" charset="0"/>
              <a:cs typeface="Times New Roman" panose="02020603050405020304" pitchFamily="18" charset="0"/>
            </a:endParaRPr>
          </a:p>
          <a:p>
            <a:pPr>
              <a:buFont typeface="Wingdings" panose="05000000000000000000" pitchFamily="2" charset="2"/>
              <a:buChar char="v"/>
            </a:pPr>
            <a:endParaRPr lang="en-GB" sz="16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669820C3-F216-4819-A816-03A31FF186FC}"/>
              </a:ext>
            </a:extLst>
          </p:cNvPr>
          <p:cNvSpPr>
            <a:spLocks noGrp="1"/>
          </p:cNvSpPr>
          <p:nvPr>
            <p:ph type="sldNum" sz="quarter" idx="4294967295"/>
          </p:nvPr>
        </p:nvSpPr>
        <p:spPr>
          <a:xfrm>
            <a:off x="9448800" y="6356350"/>
            <a:ext cx="2743200" cy="365125"/>
          </a:xfrm>
        </p:spPr>
        <p:txBody>
          <a:bodyPr/>
          <a:lstStyle/>
          <a:p>
            <a:fld id="{464EB435-050E-4225-A9AC-B4896819FB51}" type="slidenum">
              <a:rPr lang="en-GB" smtClean="0"/>
              <a:t>8</a:t>
            </a:fld>
            <a:endParaRPr lang="en-GB"/>
          </a:p>
        </p:txBody>
      </p:sp>
      <p:graphicFrame>
        <p:nvGraphicFramePr>
          <p:cNvPr id="6" name="Content Placeholder 6">
            <a:extLst>
              <a:ext uri="{FF2B5EF4-FFF2-40B4-BE49-F238E27FC236}">
                <a16:creationId xmlns:a16="http://schemas.microsoft.com/office/drawing/2014/main" id="{D68F431B-AB1F-61AD-F1A4-97B879D4045E}"/>
              </a:ext>
            </a:extLst>
          </p:cNvPr>
          <p:cNvGraphicFramePr>
            <a:graphicFrameLocks/>
          </p:cNvGraphicFramePr>
          <p:nvPr>
            <p:extLst>
              <p:ext uri="{D42A27DB-BD31-4B8C-83A1-F6EECF244321}">
                <p14:modId xmlns:p14="http://schemas.microsoft.com/office/powerpoint/2010/main" val="3811366047"/>
              </p:ext>
            </p:extLst>
          </p:nvPr>
        </p:nvGraphicFramePr>
        <p:xfrm>
          <a:off x="4486275" y="1896762"/>
          <a:ext cx="7660417" cy="49612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55638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7A387A2-8925-2C06-F819-1B654088AE31}"/>
              </a:ext>
            </a:extLst>
          </p:cNvPr>
          <p:cNvSpPr>
            <a:spLocks noGrp="1"/>
          </p:cNvSpPr>
          <p:nvPr>
            <p:ph type="title"/>
          </p:nvPr>
        </p:nvSpPr>
        <p:spPr/>
        <p:txBody>
          <a:bodyPr>
            <a:normAutofit fontScale="90000"/>
          </a:bodyPr>
          <a:lstStyle/>
          <a:p>
            <a:pPr algn="ctr"/>
            <a:r>
              <a:rPr lang="en-US" b="1" dirty="0"/>
              <a:t>Sectoral GDP Growth Rates</a:t>
            </a:r>
            <a:endParaRPr lang="en-ZW" b="1" dirty="0"/>
          </a:p>
        </p:txBody>
      </p:sp>
      <p:sp>
        <p:nvSpPr>
          <p:cNvPr id="4" name="Text Placeholder 3">
            <a:extLst>
              <a:ext uri="{FF2B5EF4-FFF2-40B4-BE49-F238E27FC236}">
                <a16:creationId xmlns:a16="http://schemas.microsoft.com/office/drawing/2014/main" id="{0B7C4589-E67D-494A-9BA1-43BB5663EC86}"/>
              </a:ext>
            </a:extLst>
          </p:cNvPr>
          <p:cNvSpPr>
            <a:spLocks noGrp="1"/>
          </p:cNvSpPr>
          <p:nvPr>
            <p:ph type="body" sz="quarter" idx="12"/>
          </p:nvPr>
        </p:nvSpPr>
        <p:spPr/>
        <p:txBody>
          <a:bodyPr/>
          <a:lstStyle/>
          <a:p>
            <a:endParaRPr lang="en-ZW"/>
          </a:p>
        </p:txBody>
      </p:sp>
      <p:graphicFrame>
        <p:nvGraphicFramePr>
          <p:cNvPr id="9" name="Content Placeholder 8">
            <a:extLst>
              <a:ext uri="{FF2B5EF4-FFF2-40B4-BE49-F238E27FC236}">
                <a16:creationId xmlns:a16="http://schemas.microsoft.com/office/drawing/2014/main" id="{D89237A1-582F-F07D-9CFC-95F8DB36699C}"/>
              </a:ext>
            </a:extLst>
          </p:cNvPr>
          <p:cNvGraphicFramePr>
            <a:graphicFrameLocks noGrp="1"/>
          </p:cNvGraphicFramePr>
          <p:nvPr>
            <p:ph idx="4294967295"/>
            <p:extLst>
              <p:ext uri="{D42A27DB-BD31-4B8C-83A1-F6EECF244321}">
                <p14:modId xmlns:p14="http://schemas.microsoft.com/office/powerpoint/2010/main" val="1968280304"/>
              </p:ext>
            </p:extLst>
          </p:nvPr>
        </p:nvGraphicFramePr>
        <p:xfrm>
          <a:off x="1" y="1822836"/>
          <a:ext cx="12191999" cy="5312664"/>
        </p:xfrm>
        <a:graphic>
          <a:graphicData uri="http://schemas.openxmlformats.org/drawingml/2006/table">
            <a:tbl>
              <a:tblPr firstRow="1" firstCol="1" bandRow="1">
                <a:tableStyleId>{5C22544A-7EE6-4342-B048-85BDC9FD1C3A}</a:tableStyleId>
              </a:tblPr>
              <a:tblGrid>
                <a:gridCol w="6123226">
                  <a:extLst>
                    <a:ext uri="{9D8B030D-6E8A-4147-A177-3AD203B41FA5}">
                      <a16:colId xmlns:a16="http://schemas.microsoft.com/office/drawing/2014/main" val="333666724"/>
                    </a:ext>
                  </a:extLst>
                </a:gridCol>
                <a:gridCol w="1408330">
                  <a:extLst>
                    <a:ext uri="{9D8B030D-6E8A-4147-A177-3AD203B41FA5}">
                      <a16:colId xmlns:a16="http://schemas.microsoft.com/office/drawing/2014/main" val="3015324947"/>
                    </a:ext>
                  </a:extLst>
                </a:gridCol>
                <a:gridCol w="1461871">
                  <a:extLst>
                    <a:ext uri="{9D8B030D-6E8A-4147-A177-3AD203B41FA5}">
                      <a16:colId xmlns:a16="http://schemas.microsoft.com/office/drawing/2014/main" val="3797635737"/>
                    </a:ext>
                  </a:extLst>
                </a:gridCol>
                <a:gridCol w="1578820">
                  <a:extLst>
                    <a:ext uri="{9D8B030D-6E8A-4147-A177-3AD203B41FA5}">
                      <a16:colId xmlns:a16="http://schemas.microsoft.com/office/drawing/2014/main" val="2751764793"/>
                    </a:ext>
                  </a:extLst>
                </a:gridCol>
                <a:gridCol w="1619752">
                  <a:extLst>
                    <a:ext uri="{9D8B030D-6E8A-4147-A177-3AD203B41FA5}">
                      <a16:colId xmlns:a16="http://schemas.microsoft.com/office/drawing/2014/main" val="1094423587"/>
                    </a:ext>
                  </a:extLst>
                </a:gridCol>
              </a:tblGrid>
              <a:tr h="257558">
                <a:tc>
                  <a:txBody>
                    <a:bodyPr/>
                    <a:lstStyle/>
                    <a:p>
                      <a:pPr marL="20320" algn="just">
                        <a:lnSpc>
                          <a:spcPct val="150000"/>
                        </a:lnSpc>
                      </a:pPr>
                      <a:r>
                        <a:rPr lang="en-ZW" sz="1400" dirty="0">
                          <a:effectLst/>
                          <a:latin typeface="Arial Narrow" panose="020B0606020202030204" pitchFamily="34" charset="0"/>
                        </a:rPr>
                        <a:t> </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solidFill>
                      <a:schemeClr val="accent5">
                        <a:lumMod val="50000"/>
                      </a:schemeClr>
                    </a:solidFill>
                  </a:tcPr>
                </a:tc>
                <a:tc>
                  <a:txBody>
                    <a:bodyPr/>
                    <a:lstStyle/>
                    <a:p>
                      <a:pPr marL="176530" algn="r">
                        <a:lnSpc>
                          <a:spcPct val="150000"/>
                        </a:lnSpc>
                      </a:pPr>
                      <a:r>
                        <a:rPr lang="en-ZW" sz="1400" dirty="0">
                          <a:effectLst/>
                          <a:latin typeface="Arial Narrow" panose="020B0606020202030204" pitchFamily="34" charset="0"/>
                        </a:rPr>
                        <a:t>2021 </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solidFill>
                      <a:schemeClr val="accent5">
                        <a:lumMod val="50000"/>
                      </a:schemeClr>
                    </a:solidFill>
                  </a:tcPr>
                </a:tc>
                <a:tc>
                  <a:txBody>
                    <a:bodyPr/>
                    <a:lstStyle/>
                    <a:p>
                      <a:pPr marL="176530" algn="r">
                        <a:lnSpc>
                          <a:spcPct val="150000"/>
                        </a:lnSpc>
                      </a:pPr>
                      <a:r>
                        <a:rPr lang="en-ZW" sz="1400" dirty="0">
                          <a:effectLst/>
                          <a:latin typeface="Arial Narrow" panose="020B0606020202030204" pitchFamily="34" charset="0"/>
                        </a:rPr>
                        <a:t>2022</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solidFill>
                      <a:schemeClr val="accent5">
                        <a:lumMod val="50000"/>
                      </a:schemeClr>
                    </a:solidFill>
                  </a:tcPr>
                </a:tc>
                <a:tc>
                  <a:txBody>
                    <a:bodyPr/>
                    <a:lstStyle/>
                    <a:p>
                      <a:pPr marL="176530" algn="r">
                        <a:lnSpc>
                          <a:spcPct val="150000"/>
                        </a:lnSpc>
                      </a:pPr>
                      <a:r>
                        <a:rPr lang="en-ZW" sz="1400" dirty="0">
                          <a:effectLst/>
                          <a:latin typeface="Arial Narrow" panose="020B0606020202030204" pitchFamily="34" charset="0"/>
                        </a:rPr>
                        <a:t>2023 </a:t>
                      </a:r>
                      <a:r>
                        <a:rPr lang="en-ZW" sz="1400" dirty="0" err="1">
                          <a:effectLst/>
                          <a:latin typeface="Arial Narrow" panose="020B0606020202030204" pitchFamily="34" charset="0"/>
                        </a:rPr>
                        <a:t>Proj</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solidFill>
                      <a:schemeClr val="accent5">
                        <a:lumMod val="50000"/>
                      </a:schemeClr>
                    </a:solidFill>
                  </a:tcPr>
                </a:tc>
                <a:tc>
                  <a:txBody>
                    <a:bodyPr/>
                    <a:lstStyle/>
                    <a:p>
                      <a:pPr marL="176530" algn="r">
                        <a:lnSpc>
                          <a:spcPct val="150000"/>
                        </a:lnSpc>
                      </a:pPr>
                      <a:r>
                        <a:rPr lang="en-ZW" sz="1400" dirty="0">
                          <a:effectLst/>
                          <a:latin typeface="Arial Narrow" panose="020B0606020202030204" pitchFamily="34" charset="0"/>
                        </a:rPr>
                        <a:t>2024 Rev </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solidFill>
                      <a:schemeClr val="accent5">
                        <a:lumMod val="50000"/>
                      </a:schemeClr>
                    </a:solidFill>
                  </a:tcPr>
                </a:tc>
                <a:extLst>
                  <a:ext uri="{0D108BD9-81ED-4DB2-BD59-A6C34878D82A}">
                    <a16:rowId xmlns:a16="http://schemas.microsoft.com/office/drawing/2014/main" val="3060033407"/>
                  </a:ext>
                </a:extLst>
              </a:tr>
              <a:tr h="257865">
                <a:tc>
                  <a:txBody>
                    <a:bodyPr/>
                    <a:lstStyle/>
                    <a:p>
                      <a:pPr marL="20320" algn="just">
                        <a:lnSpc>
                          <a:spcPct val="150000"/>
                        </a:lnSpc>
                      </a:pPr>
                      <a:r>
                        <a:rPr lang="en-ZW" sz="1400" dirty="0">
                          <a:effectLst/>
                          <a:latin typeface="Arial Narrow" panose="020B0606020202030204" pitchFamily="34" charset="0"/>
                        </a:rPr>
                        <a:t>Agriculture</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solidFill>
                      <a:schemeClr val="accent5">
                        <a:lumMod val="50000"/>
                      </a:schemeClr>
                    </a:solidFill>
                  </a:tcPr>
                </a:tc>
                <a:tc>
                  <a:txBody>
                    <a:bodyPr/>
                    <a:lstStyle/>
                    <a:p>
                      <a:pPr marL="20320" algn="r">
                        <a:lnSpc>
                          <a:spcPct val="150000"/>
                        </a:lnSpc>
                      </a:pPr>
                      <a:r>
                        <a:rPr lang="en-ZW" sz="1400" dirty="0">
                          <a:effectLst/>
                          <a:latin typeface="Arial Narrow" panose="020B0606020202030204" pitchFamily="34" charset="0"/>
                        </a:rPr>
                        <a:t>17.5</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pattFill prst="pct5">
                      <a:fgClr>
                        <a:srgbClr val="99D9DF"/>
                      </a:fgClr>
                      <a:bgClr>
                        <a:schemeClr val="bg1"/>
                      </a:bgClr>
                    </a:pattFill>
                  </a:tcPr>
                </a:tc>
                <a:tc>
                  <a:txBody>
                    <a:bodyPr/>
                    <a:lstStyle/>
                    <a:p>
                      <a:pPr marL="10160" algn="r">
                        <a:lnSpc>
                          <a:spcPct val="150000"/>
                        </a:lnSpc>
                      </a:pPr>
                      <a:r>
                        <a:rPr lang="en-ZW" sz="1400" dirty="0">
                          <a:effectLst/>
                          <a:latin typeface="Arial Narrow" panose="020B0606020202030204" pitchFamily="34" charset="0"/>
                        </a:rPr>
                        <a:t>6.2</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nchor="b">
                    <a:pattFill prst="pct5">
                      <a:fgClr>
                        <a:srgbClr val="99D9DF"/>
                      </a:fgClr>
                      <a:bgClr>
                        <a:schemeClr val="bg1"/>
                      </a:bgClr>
                    </a:pattFill>
                  </a:tcPr>
                </a:tc>
                <a:tc>
                  <a:txBody>
                    <a:bodyPr/>
                    <a:lstStyle/>
                    <a:p>
                      <a:pPr marL="10160" algn="r">
                        <a:lnSpc>
                          <a:spcPct val="150000"/>
                        </a:lnSpc>
                      </a:pPr>
                      <a:r>
                        <a:rPr lang="en-ZW" sz="1400" dirty="0">
                          <a:effectLst/>
                          <a:latin typeface="Arial Narrow" panose="020B0606020202030204" pitchFamily="34" charset="0"/>
                        </a:rPr>
                        <a:t>9.7</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nchor="b">
                    <a:pattFill prst="pct5">
                      <a:fgClr>
                        <a:srgbClr val="99D9DF"/>
                      </a:fgClr>
                      <a:bgClr>
                        <a:schemeClr val="bg1"/>
                      </a:bgClr>
                    </a:pattFill>
                  </a:tcPr>
                </a:tc>
                <a:tc>
                  <a:txBody>
                    <a:bodyPr/>
                    <a:lstStyle/>
                    <a:p>
                      <a:pPr marL="10160" algn="r">
                        <a:lnSpc>
                          <a:spcPct val="150000"/>
                        </a:lnSpc>
                      </a:pPr>
                      <a:r>
                        <a:rPr lang="en-ZW" sz="1400" dirty="0">
                          <a:effectLst/>
                          <a:latin typeface="Arial Narrow" panose="020B0606020202030204" pitchFamily="34" charset="0"/>
                        </a:rPr>
                        <a:t>-4.9</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pattFill prst="pct5">
                      <a:fgClr>
                        <a:srgbClr val="99D9DF"/>
                      </a:fgClr>
                      <a:bgClr>
                        <a:schemeClr val="bg1"/>
                      </a:bgClr>
                    </a:pattFill>
                  </a:tcPr>
                </a:tc>
                <a:extLst>
                  <a:ext uri="{0D108BD9-81ED-4DB2-BD59-A6C34878D82A}">
                    <a16:rowId xmlns:a16="http://schemas.microsoft.com/office/drawing/2014/main" val="2894264650"/>
                  </a:ext>
                </a:extLst>
              </a:tr>
              <a:tr h="257865">
                <a:tc>
                  <a:txBody>
                    <a:bodyPr/>
                    <a:lstStyle/>
                    <a:p>
                      <a:pPr marL="20320" algn="just">
                        <a:lnSpc>
                          <a:spcPct val="150000"/>
                        </a:lnSpc>
                      </a:pPr>
                      <a:r>
                        <a:rPr lang="en-ZW" sz="1400" dirty="0">
                          <a:effectLst/>
                          <a:latin typeface="Arial Narrow" panose="020B0606020202030204" pitchFamily="34" charset="0"/>
                        </a:rPr>
                        <a:t>Mining and quarrying</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solidFill>
                      <a:schemeClr val="accent5">
                        <a:lumMod val="50000"/>
                      </a:schemeClr>
                    </a:solidFill>
                  </a:tcPr>
                </a:tc>
                <a:tc>
                  <a:txBody>
                    <a:bodyPr/>
                    <a:lstStyle/>
                    <a:p>
                      <a:pPr marL="20320" algn="r">
                        <a:lnSpc>
                          <a:spcPct val="150000"/>
                        </a:lnSpc>
                      </a:pPr>
                      <a:r>
                        <a:rPr lang="en-ZW" sz="1400" dirty="0">
                          <a:effectLst/>
                          <a:latin typeface="Arial Narrow" panose="020B0606020202030204" pitchFamily="34" charset="0"/>
                        </a:rPr>
                        <a:t>5.9</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pattFill prst="pct5">
                      <a:fgClr>
                        <a:srgbClr val="99D9DF"/>
                      </a:fgClr>
                      <a:bgClr>
                        <a:schemeClr val="bg1"/>
                      </a:bgClr>
                    </a:pattFill>
                  </a:tcPr>
                </a:tc>
                <a:tc>
                  <a:txBody>
                    <a:bodyPr/>
                    <a:lstStyle/>
                    <a:p>
                      <a:pPr marL="10160" algn="r">
                        <a:lnSpc>
                          <a:spcPct val="150000"/>
                        </a:lnSpc>
                      </a:pPr>
                      <a:r>
                        <a:rPr lang="en-ZW" sz="1400" dirty="0">
                          <a:effectLst/>
                          <a:latin typeface="Arial Narrow" panose="020B0606020202030204" pitchFamily="34" charset="0"/>
                        </a:rPr>
                        <a:t>10.5</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nchor="b">
                    <a:pattFill prst="pct5">
                      <a:fgClr>
                        <a:srgbClr val="99D9DF"/>
                      </a:fgClr>
                      <a:bgClr>
                        <a:schemeClr val="bg1"/>
                      </a:bgClr>
                    </a:pattFill>
                  </a:tcPr>
                </a:tc>
                <a:tc>
                  <a:txBody>
                    <a:bodyPr/>
                    <a:lstStyle/>
                    <a:p>
                      <a:pPr marL="10160" algn="r">
                        <a:lnSpc>
                          <a:spcPct val="150000"/>
                        </a:lnSpc>
                      </a:pPr>
                      <a:r>
                        <a:rPr lang="en-ZW" sz="1400">
                          <a:effectLst/>
                          <a:latin typeface="Arial Narrow" panose="020B0606020202030204" pitchFamily="34" charset="0"/>
                        </a:rPr>
                        <a:t>4.8</a:t>
                      </a:r>
                      <a:endParaRPr lang="en-ZW" sz="200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nchor="b">
                    <a:pattFill prst="pct5">
                      <a:fgClr>
                        <a:srgbClr val="99D9DF"/>
                      </a:fgClr>
                      <a:bgClr>
                        <a:schemeClr val="bg1"/>
                      </a:bgClr>
                    </a:pattFill>
                  </a:tcPr>
                </a:tc>
                <a:tc>
                  <a:txBody>
                    <a:bodyPr/>
                    <a:lstStyle/>
                    <a:p>
                      <a:pPr marL="10160" algn="r">
                        <a:lnSpc>
                          <a:spcPct val="150000"/>
                        </a:lnSpc>
                      </a:pPr>
                      <a:r>
                        <a:rPr lang="en-ZW" sz="1400">
                          <a:effectLst/>
                          <a:latin typeface="Arial Narrow" panose="020B0606020202030204" pitchFamily="34" charset="0"/>
                        </a:rPr>
                        <a:t>7.6</a:t>
                      </a:r>
                      <a:endParaRPr lang="en-ZW" sz="200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pattFill prst="pct5">
                      <a:fgClr>
                        <a:srgbClr val="99D9DF"/>
                      </a:fgClr>
                      <a:bgClr>
                        <a:schemeClr val="bg1"/>
                      </a:bgClr>
                    </a:pattFill>
                  </a:tcPr>
                </a:tc>
                <a:extLst>
                  <a:ext uri="{0D108BD9-81ED-4DB2-BD59-A6C34878D82A}">
                    <a16:rowId xmlns:a16="http://schemas.microsoft.com/office/drawing/2014/main" val="1929690430"/>
                  </a:ext>
                </a:extLst>
              </a:tr>
              <a:tr h="257865">
                <a:tc>
                  <a:txBody>
                    <a:bodyPr/>
                    <a:lstStyle/>
                    <a:p>
                      <a:pPr marL="20320" algn="just">
                        <a:lnSpc>
                          <a:spcPct val="150000"/>
                        </a:lnSpc>
                      </a:pPr>
                      <a:r>
                        <a:rPr lang="en-ZW" sz="1400" dirty="0">
                          <a:effectLst/>
                          <a:latin typeface="Arial Narrow" panose="020B0606020202030204" pitchFamily="34" charset="0"/>
                        </a:rPr>
                        <a:t>Manufacturing</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solidFill>
                      <a:schemeClr val="accent5">
                        <a:lumMod val="50000"/>
                      </a:schemeClr>
                    </a:solidFill>
                  </a:tcPr>
                </a:tc>
                <a:tc>
                  <a:txBody>
                    <a:bodyPr/>
                    <a:lstStyle/>
                    <a:p>
                      <a:pPr marL="20320" algn="r">
                        <a:lnSpc>
                          <a:spcPct val="150000"/>
                        </a:lnSpc>
                      </a:pPr>
                      <a:r>
                        <a:rPr lang="en-ZW" sz="1400">
                          <a:effectLst/>
                          <a:latin typeface="Arial Narrow" panose="020B0606020202030204" pitchFamily="34" charset="0"/>
                        </a:rPr>
                        <a:t>1.2</a:t>
                      </a:r>
                      <a:endParaRPr lang="en-ZW" sz="200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pattFill prst="pct5">
                      <a:fgClr>
                        <a:srgbClr val="99D9DF"/>
                      </a:fgClr>
                      <a:bgClr>
                        <a:schemeClr val="bg1"/>
                      </a:bgClr>
                    </a:pattFill>
                  </a:tcPr>
                </a:tc>
                <a:tc>
                  <a:txBody>
                    <a:bodyPr/>
                    <a:lstStyle/>
                    <a:p>
                      <a:pPr marL="10160" algn="r">
                        <a:lnSpc>
                          <a:spcPct val="150000"/>
                        </a:lnSpc>
                      </a:pPr>
                      <a:r>
                        <a:rPr lang="en-ZW" sz="1400" dirty="0">
                          <a:effectLst/>
                          <a:latin typeface="Arial Narrow" panose="020B0606020202030204" pitchFamily="34" charset="0"/>
                        </a:rPr>
                        <a:t>1.6</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nchor="b">
                    <a:pattFill prst="pct5">
                      <a:fgClr>
                        <a:srgbClr val="99D9DF"/>
                      </a:fgClr>
                      <a:bgClr>
                        <a:schemeClr val="bg1"/>
                      </a:bgClr>
                    </a:pattFill>
                  </a:tcPr>
                </a:tc>
                <a:tc>
                  <a:txBody>
                    <a:bodyPr/>
                    <a:lstStyle/>
                    <a:p>
                      <a:pPr marL="10160" algn="r">
                        <a:lnSpc>
                          <a:spcPct val="150000"/>
                        </a:lnSpc>
                      </a:pPr>
                      <a:r>
                        <a:rPr lang="en-ZW" sz="1400" dirty="0">
                          <a:effectLst/>
                          <a:latin typeface="Arial Narrow" panose="020B0606020202030204" pitchFamily="34" charset="0"/>
                        </a:rPr>
                        <a:t>2.2</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nchor="b">
                    <a:pattFill prst="pct5">
                      <a:fgClr>
                        <a:srgbClr val="99D9DF"/>
                      </a:fgClr>
                      <a:bgClr>
                        <a:schemeClr val="bg1"/>
                      </a:bgClr>
                    </a:pattFill>
                  </a:tcPr>
                </a:tc>
                <a:tc>
                  <a:txBody>
                    <a:bodyPr/>
                    <a:lstStyle/>
                    <a:p>
                      <a:pPr marL="10160" algn="r">
                        <a:lnSpc>
                          <a:spcPct val="150000"/>
                        </a:lnSpc>
                      </a:pPr>
                      <a:r>
                        <a:rPr lang="en-ZW" sz="1400">
                          <a:effectLst/>
                          <a:latin typeface="Arial Narrow" panose="020B0606020202030204" pitchFamily="34" charset="0"/>
                        </a:rPr>
                        <a:t>1.6</a:t>
                      </a:r>
                      <a:endParaRPr lang="en-ZW" sz="200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pattFill prst="pct5">
                      <a:fgClr>
                        <a:srgbClr val="99D9DF"/>
                      </a:fgClr>
                      <a:bgClr>
                        <a:schemeClr val="bg1"/>
                      </a:bgClr>
                    </a:pattFill>
                  </a:tcPr>
                </a:tc>
                <a:extLst>
                  <a:ext uri="{0D108BD9-81ED-4DB2-BD59-A6C34878D82A}">
                    <a16:rowId xmlns:a16="http://schemas.microsoft.com/office/drawing/2014/main" val="2224568543"/>
                  </a:ext>
                </a:extLst>
              </a:tr>
              <a:tr h="257865">
                <a:tc>
                  <a:txBody>
                    <a:bodyPr/>
                    <a:lstStyle/>
                    <a:p>
                      <a:pPr marL="20320" algn="just">
                        <a:lnSpc>
                          <a:spcPct val="150000"/>
                        </a:lnSpc>
                      </a:pPr>
                      <a:r>
                        <a:rPr lang="en-ZW" sz="1400" dirty="0">
                          <a:effectLst/>
                          <a:latin typeface="Arial Narrow" panose="020B0606020202030204" pitchFamily="34" charset="0"/>
                        </a:rPr>
                        <a:t>Electricity</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solidFill>
                      <a:schemeClr val="accent5">
                        <a:lumMod val="50000"/>
                      </a:schemeClr>
                    </a:solidFill>
                  </a:tcPr>
                </a:tc>
                <a:tc>
                  <a:txBody>
                    <a:bodyPr/>
                    <a:lstStyle/>
                    <a:p>
                      <a:pPr marL="20320" algn="r">
                        <a:lnSpc>
                          <a:spcPct val="150000"/>
                        </a:lnSpc>
                      </a:pPr>
                      <a:r>
                        <a:rPr lang="en-ZW" sz="1400">
                          <a:effectLst/>
                          <a:latin typeface="Arial Narrow" panose="020B0606020202030204" pitchFamily="34" charset="0"/>
                        </a:rPr>
                        <a:t>33.9</a:t>
                      </a:r>
                      <a:endParaRPr lang="en-ZW" sz="200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pattFill prst="pct5">
                      <a:fgClr>
                        <a:srgbClr val="99D9DF"/>
                      </a:fgClr>
                      <a:bgClr>
                        <a:schemeClr val="bg1"/>
                      </a:bgClr>
                    </a:pattFill>
                  </a:tcPr>
                </a:tc>
                <a:tc>
                  <a:txBody>
                    <a:bodyPr/>
                    <a:lstStyle/>
                    <a:p>
                      <a:pPr marL="10160" algn="r">
                        <a:lnSpc>
                          <a:spcPct val="150000"/>
                        </a:lnSpc>
                      </a:pPr>
                      <a:r>
                        <a:rPr lang="en-ZW" sz="1400" dirty="0">
                          <a:effectLst/>
                          <a:latin typeface="Arial Narrow" panose="020B0606020202030204" pitchFamily="34" charset="0"/>
                        </a:rPr>
                        <a:t>3.5</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nchor="b">
                    <a:pattFill prst="pct5">
                      <a:fgClr>
                        <a:srgbClr val="99D9DF"/>
                      </a:fgClr>
                      <a:bgClr>
                        <a:schemeClr val="bg1"/>
                      </a:bgClr>
                    </a:pattFill>
                  </a:tcPr>
                </a:tc>
                <a:tc>
                  <a:txBody>
                    <a:bodyPr/>
                    <a:lstStyle/>
                    <a:p>
                      <a:pPr marL="10160" algn="r">
                        <a:lnSpc>
                          <a:spcPct val="150000"/>
                        </a:lnSpc>
                      </a:pPr>
                      <a:r>
                        <a:rPr lang="en-ZW" sz="1400" dirty="0">
                          <a:effectLst/>
                          <a:latin typeface="Arial Narrow" panose="020B0606020202030204" pitchFamily="34" charset="0"/>
                        </a:rPr>
                        <a:t>0.9</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nchor="b">
                    <a:pattFill prst="pct5">
                      <a:fgClr>
                        <a:srgbClr val="99D9DF"/>
                      </a:fgClr>
                      <a:bgClr>
                        <a:schemeClr val="bg1"/>
                      </a:bgClr>
                    </a:pattFill>
                  </a:tcPr>
                </a:tc>
                <a:tc>
                  <a:txBody>
                    <a:bodyPr/>
                    <a:lstStyle/>
                    <a:p>
                      <a:pPr marL="10160" algn="r">
                        <a:lnSpc>
                          <a:spcPct val="150000"/>
                        </a:lnSpc>
                      </a:pPr>
                      <a:r>
                        <a:rPr lang="en-ZW" sz="1400">
                          <a:effectLst/>
                          <a:latin typeface="Arial Narrow" panose="020B0606020202030204" pitchFamily="34" charset="0"/>
                        </a:rPr>
                        <a:t>17.4</a:t>
                      </a:r>
                      <a:endParaRPr lang="en-ZW" sz="200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pattFill prst="pct5">
                      <a:fgClr>
                        <a:srgbClr val="99D9DF"/>
                      </a:fgClr>
                      <a:bgClr>
                        <a:schemeClr val="bg1"/>
                      </a:bgClr>
                    </a:pattFill>
                  </a:tcPr>
                </a:tc>
                <a:extLst>
                  <a:ext uri="{0D108BD9-81ED-4DB2-BD59-A6C34878D82A}">
                    <a16:rowId xmlns:a16="http://schemas.microsoft.com/office/drawing/2014/main" val="1891969049"/>
                  </a:ext>
                </a:extLst>
              </a:tr>
              <a:tr h="257865">
                <a:tc>
                  <a:txBody>
                    <a:bodyPr/>
                    <a:lstStyle/>
                    <a:p>
                      <a:pPr marL="20320" algn="just">
                        <a:lnSpc>
                          <a:spcPct val="150000"/>
                        </a:lnSpc>
                      </a:pPr>
                      <a:r>
                        <a:rPr lang="en-ZW" sz="1400" dirty="0">
                          <a:effectLst/>
                          <a:latin typeface="Arial Narrow" panose="020B0606020202030204" pitchFamily="34" charset="0"/>
                        </a:rPr>
                        <a:t>Water supply and waste management </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solidFill>
                      <a:schemeClr val="accent5">
                        <a:lumMod val="50000"/>
                      </a:schemeClr>
                    </a:solidFill>
                  </a:tcPr>
                </a:tc>
                <a:tc>
                  <a:txBody>
                    <a:bodyPr/>
                    <a:lstStyle/>
                    <a:p>
                      <a:pPr marL="20320" algn="r">
                        <a:lnSpc>
                          <a:spcPct val="150000"/>
                        </a:lnSpc>
                      </a:pPr>
                      <a:r>
                        <a:rPr lang="en-ZW" sz="1400">
                          <a:effectLst/>
                          <a:latin typeface="Arial Narrow" panose="020B0606020202030204" pitchFamily="34" charset="0"/>
                        </a:rPr>
                        <a:t>12.7</a:t>
                      </a:r>
                      <a:endParaRPr lang="en-ZW" sz="200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pattFill prst="pct5">
                      <a:fgClr>
                        <a:srgbClr val="99D9DF"/>
                      </a:fgClr>
                      <a:bgClr>
                        <a:schemeClr val="bg1"/>
                      </a:bgClr>
                    </a:pattFill>
                  </a:tcPr>
                </a:tc>
                <a:tc>
                  <a:txBody>
                    <a:bodyPr/>
                    <a:lstStyle/>
                    <a:p>
                      <a:pPr marL="10160" algn="r">
                        <a:lnSpc>
                          <a:spcPct val="150000"/>
                        </a:lnSpc>
                      </a:pPr>
                      <a:r>
                        <a:rPr lang="en-ZW" sz="1400">
                          <a:effectLst/>
                          <a:latin typeface="Arial Narrow" panose="020B0606020202030204" pitchFamily="34" charset="0"/>
                        </a:rPr>
                        <a:t>1.7</a:t>
                      </a:r>
                      <a:endParaRPr lang="en-ZW" sz="200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nchor="b">
                    <a:pattFill prst="pct5">
                      <a:fgClr>
                        <a:srgbClr val="99D9DF"/>
                      </a:fgClr>
                      <a:bgClr>
                        <a:schemeClr val="bg1"/>
                      </a:bgClr>
                    </a:pattFill>
                  </a:tcPr>
                </a:tc>
                <a:tc>
                  <a:txBody>
                    <a:bodyPr/>
                    <a:lstStyle/>
                    <a:p>
                      <a:pPr marL="10160" algn="r">
                        <a:lnSpc>
                          <a:spcPct val="150000"/>
                        </a:lnSpc>
                      </a:pPr>
                      <a:r>
                        <a:rPr lang="en-ZW" sz="1400" dirty="0">
                          <a:effectLst/>
                          <a:latin typeface="Arial Narrow" panose="020B0606020202030204" pitchFamily="34" charset="0"/>
                        </a:rPr>
                        <a:t>3.3</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nchor="b">
                    <a:pattFill prst="pct5">
                      <a:fgClr>
                        <a:srgbClr val="99D9DF"/>
                      </a:fgClr>
                      <a:bgClr>
                        <a:schemeClr val="bg1"/>
                      </a:bgClr>
                    </a:pattFill>
                  </a:tcPr>
                </a:tc>
                <a:tc>
                  <a:txBody>
                    <a:bodyPr/>
                    <a:lstStyle/>
                    <a:p>
                      <a:pPr marL="10160" algn="r">
                        <a:lnSpc>
                          <a:spcPct val="150000"/>
                        </a:lnSpc>
                      </a:pPr>
                      <a:r>
                        <a:rPr lang="en-ZW" sz="1400">
                          <a:effectLst/>
                          <a:latin typeface="Arial Narrow" panose="020B0606020202030204" pitchFamily="34" charset="0"/>
                        </a:rPr>
                        <a:t>3.7</a:t>
                      </a:r>
                      <a:endParaRPr lang="en-ZW" sz="200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pattFill prst="pct5">
                      <a:fgClr>
                        <a:srgbClr val="99D9DF"/>
                      </a:fgClr>
                      <a:bgClr>
                        <a:schemeClr val="bg1"/>
                      </a:bgClr>
                    </a:pattFill>
                  </a:tcPr>
                </a:tc>
                <a:extLst>
                  <a:ext uri="{0D108BD9-81ED-4DB2-BD59-A6C34878D82A}">
                    <a16:rowId xmlns:a16="http://schemas.microsoft.com/office/drawing/2014/main" val="1301017821"/>
                  </a:ext>
                </a:extLst>
              </a:tr>
              <a:tr h="257865">
                <a:tc>
                  <a:txBody>
                    <a:bodyPr/>
                    <a:lstStyle/>
                    <a:p>
                      <a:pPr marL="20320" algn="just">
                        <a:lnSpc>
                          <a:spcPct val="150000"/>
                        </a:lnSpc>
                      </a:pPr>
                      <a:r>
                        <a:rPr lang="en-ZW" sz="1400" dirty="0">
                          <a:effectLst/>
                          <a:latin typeface="Arial Narrow" panose="020B0606020202030204" pitchFamily="34" charset="0"/>
                        </a:rPr>
                        <a:t>Construction</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solidFill>
                      <a:schemeClr val="accent5">
                        <a:lumMod val="50000"/>
                      </a:schemeClr>
                    </a:solidFill>
                  </a:tcPr>
                </a:tc>
                <a:tc>
                  <a:txBody>
                    <a:bodyPr/>
                    <a:lstStyle/>
                    <a:p>
                      <a:pPr marL="20320" algn="r">
                        <a:lnSpc>
                          <a:spcPct val="150000"/>
                        </a:lnSpc>
                      </a:pPr>
                      <a:r>
                        <a:rPr lang="en-ZW" sz="1400">
                          <a:effectLst/>
                          <a:latin typeface="Arial Narrow" panose="020B0606020202030204" pitchFamily="34" charset="0"/>
                        </a:rPr>
                        <a:t>3.5</a:t>
                      </a:r>
                      <a:endParaRPr lang="en-ZW" sz="200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pattFill prst="pct5">
                      <a:fgClr>
                        <a:srgbClr val="99D9DF"/>
                      </a:fgClr>
                      <a:bgClr>
                        <a:schemeClr val="bg1"/>
                      </a:bgClr>
                    </a:pattFill>
                  </a:tcPr>
                </a:tc>
                <a:tc>
                  <a:txBody>
                    <a:bodyPr/>
                    <a:lstStyle/>
                    <a:p>
                      <a:pPr marL="10160" algn="r">
                        <a:lnSpc>
                          <a:spcPct val="150000"/>
                        </a:lnSpc>
                      </a:pPr>
                      <a:r>
                        <a:rPr lang="en-ZW" sz="1400">
                          <a:effectLst/>
                          <a:latin typeface="Arial Narrow" panose="020B0606020202030204" pitchFamily="34" charset="0"/>
                        </a:rPr>
                        <a:t>1.9</a:t>
                      </a:r>
                      <a:endParaRPr lang="en-ZW" sz="200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nchor="b">
                    <a:pattFill prst="pct5">
                      <a:fgClr>
                        <a:srgbClr val="99D9DF"/>
                      </a:fgClr>
                      <a:bgClr>
                        <a:schemeClr val="bg1"/>
                      </a:bgClr>
                    </a:pattFill>
                  </a:tcPr>
                </a:tc>
                <a:tc>
                  <a:txBody>
                    <a:bodyPr/>
                    <a:lstStyle/>
                    <a:p>
                      <a:pPr marL="10160" algn="r">
                        <a:lnSpc>
                          <a:spcPct val="150000"/>
                        </a:lnSpc>
                      </a:pPr>
                      <a:r>
                        <a:rPr lang="en-ZW" sz="1400" dirty="0">
                          <a:effectLst/>
                          <a:latin typeface="Arial Narrow" panose="020B0606020202030204" pitchFamily="34" charset="0"/>
                        </a:rPr>
                        <a:t>4.0</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nchor="b">
                    <a:pattFill prst="pct5">
                      <a:fgClr>
                        <a:srgbClr val="99D9DF"/>
                      </a:fgClr>
                      <a:bgClr>
                        <a:schemeClr val="bg1"/>
                      </a:bgClr>
                    </a:pattFill>
                  </a:tcPr>
                </a:tc>
                <a:tc>
                  <a:txBody>
                    <a:bodyPr/>
                    <a:lstStyle/>
                    <a:p>
                      <a:pPr marL="10160" algn="r">
                        <a:lnSpc>
                          <a:spcPct val="150000"/>
                        </a:lnSpc>
                      </a:pPr>
                      <a:r>
                        <a:rPr lang="en-ZW" sz="1400">
                          <a:effectLst/>
                          <a:latin typeface="Arial Narrow" panose="020B0606020202030204" pitchFamily="34" charset="0"/>
                        </a:rPr>
                        <a:t>3.4</a:t>
                      </a:r>
                      <a:endParaRPr lang="en-ZW" sz="200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pattFill prst="pct5">
                      <a:fgClr>
                        <a:srgbClr val="99D9DF"/>
                      </a:fgClr>
                      <a:bgClr>
                        <a:schemeClr val="bg1"/>
                      </a:bgClr>
                    </a:pattFill>
                  </a:tcPr>
                </a:tc>
                <a:extLst>
                  <a:ext uri="{0D108BD9-81ED-4DB2-BD59-A6C34878D82A}">
                    <a16:rowId xmlns:a16="http://schemas.microsoft.com/office/drawing/2014/main" val="2017496608"/>
                  </a:ext>
                </a:extLst>
              </a:tr>
              <a:tr h="257865">
                <a:tc>
                  <a:txBody>
                    <a:bodyPr/>
                    <a:lstStyle/>
                    <a:p>
                      <a:pPr marL="20320" algn="just">
                        <a:lnSpc>
                          <a:spcPct val="150000"/>
                        </a:lnSpc>
                      </a:pPr>
                      <a:r>
                        <a:rPr lang="en-ZW" sz="1400" dirty="0">
                          <a:effectLst/>
                          <a:latin typeface="Arial Narrow" panose="020B0606020202030204" pitchFamily="34" charset="0"/>
                        </a:rPr>
                        <a:t>Wholesale and retail trade</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solidFill>
                      <a:schemeClr val="accent5">
                        <a:lumMod val="50000"/>
                      </a:schemeClr>
                    </a:solidFill>
                  </a:tcPr>
                </a:tc>
                <a:tc>
                  <a:txBody>
                    <a:bodyPr/>
                    <a:lstStyle/>
                    <a:p>
                      <a:pPr marL="20320" algn="r">
                        <a:lnSpc>
                          <a:spcPct val="150000"/>
                        </a:lnSpc>
                      </a:pPr>
                      <a:r>
                        <a:rPr lang="en-ZW" sz="1400">
                          <a:effectLst/>
                          <a:latin typeface="Arial Narrow" panose="020B0606020202030204" pitchFamily="34" charset="0"/>
                        </a:rPr>
                        <a:t>8.1</a:t>
                      </a:r>
                      <a:endParaRPr lang="en-ZW" sz="200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pattFill prst="pct5">
                      <a:fgClr>
                        <a:srgbClr val="99D9DF"/>
                      </a:fgClr>
                      <a:bgClr>
                        <a:schemeClr val="bg1"/>
                      </a:bgClr>
                    </a:pattFill>
                  </a:tcPr>
                </a:tc>
                <a:tc>
                  <a:txBody>
                    <a:bodyPr/>
                    <a:lstStyle/>
                    <a:p>
                      <a:pPr marL="10160" algn="r">
                        <a:lnSpc>
                          <a:spcPct val="150000"/>
                        </a:lnSpc>
                      </a:pPr>
                      <a:r>
                        <a:rPr lang="en-ZW" sz="1400">
                          <a:effectLst/>
                          <a:latin typeface="Arial Narrow" panose="020B0606020202030204" pitchFamily="34" charset="0"/>
                        </a:rPr>
                        <a:t>4.6</a:t>
                      </a:r>
                      <a:endParaRPr lang="en-ZW" sz="200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nchor="b">
                    <a:pattFill prst="pct5">
                      <a:fgClr>
                        <a:srgbClr val="99D9DF"/>
                      </a:fgClr>
                      <a:bgClr>
                        <a:schemeClr val="bg1"/>
                      </a:bgClr>
                    </a:pattFill>
                  </a:tcPr>
                </a:tc>
                <a:tc>
                  <a:txBody>
                    <a:bodyPr/>
                    <a:lstStyle/>
                    <a:p>
                      <a:pPr marL="10160" algn="r">
                        <a:lnSpc>
                          <a:spcPct val="150000"/>
                        </a:lnSpc>
                      </a:pPr>
                      <a:r>
                        <a:rPr lang="en-ZW" sz="1400" dirty="0">
                          <a:effectLst/>
                          <a:latin typeface="Arial Narrow" panose="020B0606020202030204" pitchFamily="34" charset="0"/>
                        </a:rPr>
                        <a:t>4.8</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nchor="b">
                    <a:pattFill prst="pct5">
                      <a:fgClr>
                        <a:srgbClr val="99D9DF"/>
                      </a:fgClr>
                      <a:bgClr>
                        <a:schemeClr val="bg1"/>
                      </a:bgClr>
                    </a:pattFill>
                  </a:tcPr>
                </a:tc>
                <a:tc>
                  <a:txBody>
                    <a:bodyPr/>
                    <a:lstStyle/>
                    <a:p>
                      <a:pPr marL="10160" algn="r">
                        <a:lnSpc>
                          <a:spcPct val="150000"/>
                        </a:lnSpc>
                      </a:pPr>
                      <a:r>
                        <a:rPr lang="en-ZW" sz="1400">
                          <a:effectLst/>
                          <a:latin typeface="Arial Narrow" panose="020B0606020202030204" pitchFamily="34" charset="0"/>
                        </a:rPr>
                        <a:t>4.2</a:t>
                      </a:r>
                      <a:endParaRPr lang="en-ZW" sz="200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pattFill prst="pct5">
                      <a:fgClr>
                        <a:srgbClr val="99D9DF"/>
                      </a:fgClr>
                      <a:bgClr>
                        <a:schemeClr val="bg1"/>
                      </a:bgClr>
                    </a:pattFill>
                  </a:tcPr>
                </a:tc>
                <a:extLst>
                  <a:ext uri="{0D108BD9-81ED-4DB2-BD59-A6C34878D82A}">
                    <a16:rowId xmlns:a16="http://schemas.microsoft.com/office/drawing/2014/main" val="3139261280"/>
                  </a:ext>
                </a:extLst>
              </a:tr>
              <a:tr h="257865">
                <a:tc>
                  <a:txBody>
                    <a:bodyPr/>
                    <a:lstStyle/>
                    <a:p>
                      <a:pPr marL="20320" algn="just">
                        <a:lnSpc>
                          <a:spcPct val="150000"/>
                        </a:lnSpc>
                      </a:pPr>
                      <a:r>
                        <a:rPr lang="en-ZW" sz="1400" dirty="0">
                          <a:effectLst/>
                          <a:latin typeface="Arial Narrow" panose="020B0606020202030204" pitchFamily="34" charset="0"/>
                        </a:rPr>
                        <a:t>Transportation and storage</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solidFill>
                      <a:schemeClr val="accent5">
                        <a:lumMod val="50000"/>
                      </a:schemeClr>
                    </a:solidFill>
                  </a:tcPr>
                </a:tc>
                <a:tc>
                  <a:txBody>
                    <a:bodyPr/>
                    <a:lstStyle/>
                    <a:p>
                      <a:pPr marL="20320" algn="r">
                        <a:lnSpc>
                          <a:spcPct val="150000"/>
                        </a:lnSpc>
                      </a:pPr>
                      <a:r>
                        <a:rPr lang="en-ZW" sz="1400">
                          <a:effectLst/>
                          <a:latin typeface="Arial Narrow" panose="020B0606020202030204" pitchFamily="34" charset="0"/>
                        </a:rPr>
                        <a:t>8.5</a:t>
                      </a:r>
                      <a:endParaRPr lang="en-ZW" sz="200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pattFill prst="pct5">
                      <a:fgClr>
                        <a:srgbClr val="99D9DF"/>
                      </a:fgClr>
                      <a:bgClr>
                        <a:schemeClr val="bg1"/>
                      </a:bgClr>
                    </a:pattFill>
                  </a:tcPr>
                </a:tc>
                <a:tc>
                  <a:txBody>
                    <a:bodyPr/>
                    <a:lstStyle/>
                    <a:p>
                      <a:pPr marL="10160" algn="r">
                        <a:lnSpc>
                          <a:spcPct val="150000"/>
                        </a:lnSpc>
                      </a:pPr>
                      <a:r>
                        <a:rPr lang="en-ZW" sz="1400">
                          <a:effectLst/>
                          <a:latin typeface="Arial Narrow" panose="020B0606020202030204" pitchFamily="34" charset="0"/>
                        </a:rPr>
                        <a:t>6.6</a:t>
                      </a:r>
                      <a:endParaRPr lang="en-ZW" sz="200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nchor="b">
                    <a:pattFill prst="pct5">
                      <a:fgClr>
                        <a:srgbClr val="99D9DF"/>
                      </a:fgClr>
                      <a:bgClr>
                        <a:schemeClr val="bg1"/>
                      </a:bgClr>
                    </a:pattFill>
                  </a:tcPr>
                </a:tc>
                <a:tc>
                  <a:txBody>
                    <a:bodyPr/>
                    <a:lstStyle/>
                    <a:p>
                      <a:pPr marL="10160" algn="r">
                        <a:lnSpc>
                          <a:spcPct val="150000"/>
                        </a:lnSpc>
                      </a:pPr>
                      <a:r>
                        <a:rPr lang="en-ZW" sz="1400" dirty="0">
                          <a:effectLst/>
                          <a:latin typeface="Arial Narrow" panose="020B0606020202030204" pitchFamily="34" charset="0"/>
                        </a:rPr>
                        <a:t>6.6</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nchor="b">
                    <a:pattFill prst="pct5">
                      <a:fgClr>
                        <a:srgbClr val="99D9DF"/>
                      </a:fgClr>
                      <a:bgClr>
                        <a:schemeClr val="bg1"/>
                      </a:bgClr>
                    </a:pattFill>
                  </a:tcPr>
                </a:tc>
                <a:tc>
                  <a:txBody>
                    <a:bodyPr/>
                    <a:lstStyle/>
                    <a:p>
                      <a:pPr marL="10160" algn="r">
                        <a:lnSpc>
                          <a:spcPct val="150000"/>
                        </a:lnSpc>
                      </a:pPr>
                      <a:r>
                        <a:rPr lang="en-ZW" sz="1400">
                          <a:effectLst/>
                          <a:latin typeface="Arial Narrow" panose="020B0606020202030204" pitchFamily="34" charset="0"/>
                        </a:rPr>
                        <a:t>4.4</a:t>
                      </a:r>
                      <a:endParaRPr lang="en-ZW" sz="200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pattFill prst="pct5">
                      <a:fgClr>
                        <a:srgbClr val="99D9DF"/>
                      </a:fgClr>
                      <a:bgClr>
                        <a:schemeClr val="bg1"/>
                      </a:bgClr>
                    </a:pattFill>
                  </a:tcPr>
                </a:tc>
                <a:extLst>
                  <a:ext uri="{0D108BD9-81ED-4DB2-BD59-A6C34878D82A}">
                    <a16:rowId xmlns:a16="http://schemas.microsoft.com/office/drawing/2014/main" val="1244001555"/>
                  </a:ext>
                </a:extLst>
              </a:tr>
              <a:tr h="257865">
                <a:tc>
                  <a:txBody>
                    <a:bodyPr/>
                    <a:lstStyle/>
                    <a:p>
                      <a:pPr marL="176530" indent="90170" algn="just">
                        <a:lnSpc>
                          <a:spcPct val="150000"/>
                        </a:lnSpc>
                      </a:pPr>
                      <a:r>
                        <a:rPr lang="en-ZW" sz="1400" dirty="0">
                          <a:effectLst/>
                          <a:latin typeface="Arial Narrow" panose="020B0606020202030204" pitchFamily="34" charset="0"/>
                        </a:rPr>
                        <a:t>Accommodation and food activities</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solidFill>
                      <a:schemeClr val="accent5">
                        <a:lumMod val="50000"/>
                      </a:schemeClr>
                    </a:solidFill>
                  </a:tcPr>
                </a:tc>
                <a:tc>
                  <a:txBody>
                    <a:bodyPr/>
                    <a:lstStyle/>
                    <a:p>
                      <a:pPr marL="20320" algn="r">
                        <a:lnSpc>
                          <a:spcPct val="150000"/>
                        </a:lnSpc>
                      </a:pPr>
                      <a:r>
                        <a:rPr lang="en-ZW" sz="1400">
                          <a:effectLst/>
                          <a:latin typeface="Arial Narrow" panose="020B0606020202030204" pitchFamily="34" charset="0"/>
                        </a:rPr>
                        <a:t>38.5</a:t>
                      </a:r>
                      <a:endParaRPr lang="en-ZW" sz="200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pattFill prst="pct5">
                      <a:fgClr>
                        <a:srgbClr val="99D9DF"/>
                      </a:fgClr>
                      <a:bgClr>
                        <a:schemeClr val="bg1"/>
                      </a:bgClr>
                    </a:pattFill>
                  </a:tcPr>
                </a:tc>
                <a:tc>
                  <a:txBody>
                    <a:bodyPr/>
                    <a:lstStyle/>
                    <a:p>
                      <a:pPr marL="10160" algn="r">
                        <a:lnSpc>
                          <a:spcPct val="150000"/>
                        </a:lnSpc>
                      </a:pPr>
                      <a:r>
                        <a:rPr lang="en-ZW" sz="1400">
                          <a:effectLst/>
                          <a:latin typeface="Arial Narrow" panose="020B0606020202030204" pitchFamily="34" charset="0"/>
                        </a:rPr>
                        <a:t>23.7</a:t>
                      </a:r>
                      <a:endParaRPr lang="en-ZW" sz="200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nchor="b">
                    <a:pattFill prst="pct5">
                      <a:fgClr>
                        <a:srgbClr val="99D9DF"/>
                      </a:fgClr>
                      <a:bgClr>
                        <a:schemeClr val="bg1"/>
                      </a:bgClr>
                    </a:pattFill>
                  </a:tcPr>
                </a:tc>
                <a:tc>
                  <a:txBody>
                    <a:bodyPr/>
                    <a:lstStyle/>
                    <a:p>
                      <a:pPr marL="10160" algn="r">
                        <a:lnSpc>
                          <a:spcPct val="150000"/>
                        </a:lnSpc>
                      </a:pPr>
                      <a:r>
                        <a:rPr lang="en-ZW" sz="1400" dirty="0">
                          <a:effectLst/>
                          <a:latin typeface="Arial Narrow" panose="020B0606020202030204" pitchFamily="34" charset="0"/>
                        </a:rPr>
                        <a:t>20.5</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nchor="b">
                    <a:pattFill prst="pct5">
                      <a:fgClr>
                        <a:srgbClr val="99D9DF"/>
                      </a:fgClr>
                      <a:bgClr>
                        <a:schemeClr val="bg1"/>
                      </a:bgClr>
                    </a:pattFill>
                  </a:tcPr>
                </a:tc>
                <a:tc>
                  <a:txBody>
                    <a:bodyPr/>
                    <a:lstStyle/>
                    <a:p>
                      <a:pPr marL="10160" algn="r">
                        <a:lnSpc>
                          <a:spcPct val="150000"/>
                        </a:lnSpc>
                      </a:pPr>
                      <a:r>
                        <a:rPr lang="en-ZW" sz="1400">
                          <a:effectLst/>
                          <a:latin typeface="Arial Narrow" panose="020B0606020202030204" pitchFamily="34" charset="0"/>
                        </a:rPr>
                        <a:t>6.9</a:t>
                      </a:r>
                      <a:endParaRPr lang="en-ZW" sz="200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pattFill prst="pct5">
                      <a:fgClr>
                        <a:srgbClr val="99D9DF"/>
                      </a:fgClr>
                      <a:bgClr>
                        <a:schemeClr val="bg1"/>
                      </a:bgClr>
                    </a:pattFill>
                  </a:tcPr>
                </a:tc>
                <a:extLst>
                  <a:ext uri="{0D108BD9-81ED-4DB2-BD59-A6C34878D82A}">
                    <a16:rowId xmlns:a16="http://schemas.microsoft.com/office/drawing/2014/main" val="46422490"/>
                  </a:ext>
                </a:extLst>
              </a:tr>
              <a:tr h="257865">
                <a:tc>
                  <a:txBody>
                    <a:bodyPr/>
                    <a:lstStyle/>
                    <a:p>
                      <a:pPr marL="20320" algn="just">
                        <a:lnSpc>
                          <a:spcPct val="150000"/>
                        </a:lnSpc>
                      </a:pPr>
                      <a:r>
                        <a:rPr lang="en-ZW" sz="1400" dirty="0">
                          <a:effectLst/>
                          <a:latin typeface="Arial Narrow" panose="020B0606020202030204" pitchFamily="34" charset="0"/>
                        </a:rPr>
                        <a:t>Information and communication</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solidFill>
                      <a:schemeClr val="accent5">
                        <a:lumMod val="50000"/>
                      </a:schemeClr>
                    </a:solidFill>
                  </a:tcPr>
                </a:tc>
                <a:tc>
                  <a:txBody>
                    <a:bodyPr/>
                    <a:lstStyle/>
                    <a:p>
                      <a:pPr marL="20320" algn="r">
                        <a:lnSpc>
                          <a:spcPct val="150000"/>
                        </a:lnSpc>
                      </a:pPr>
                      <a:r>
                        <a:rPr lang="en-ZW" sz="1400">
                          <a:effectLst/>
                          <a:latin typeface="Arial Narrow" panose="020B0606020202030204" pitchFamily="34" charset="0"/>
                        </a:rPr>
                        <a:t>9.8</a:t>
                      </a:r>
                      <a:endParaRPr lang="en-ZW" sz="200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pattFill prst="pct5">
                      <a:fgClr>
                        <a:srgbClr val="99D9DF"/>
                      </a:fgClr>
                      <a:bgClr>
                        <a:schemeClr val="bg1"/>
                      </a:bgClr>
                    </a:pattFill>
                  </a:tcPr>
                </a:tc>
                <a:tc>
                  <a:txBody>
                    <a:bodyPr/>
                    <a:lstStyle/>
                    <a:p>
                      <a:pPr marL="10160" algn="r">
                        <a:lnSpc>
                          <a:spcPct val="150000"/>
                        </a:lnSpc>
                      </a:pPr>
                      <a:r>
                        <a:rPr lang="en-ZW" sz="1400">
                          <a:effectLst/>
                          <a:latin typeface="Arial Narrow" panose="020B0606020202030204" pitchFamily="34" charset="0"/>
                        </a:rPr>
                        <a:t>14.1</a:t>
                      </a:r>
                      <a:endParaRPr lang="en-ZW" sz="200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nchor="b">
                    <a:pattFill prst="pct5">
                      <a:fgClr>
                        <a:srgbClr val="99D9DF"/>
                      </a:fgClr>
                      <a:bgClr>
                        <a:schemeClr val="bg1"/>
                      </a:bgClr>
                    </a:pattFill>
                  </a:tcPr>
                </a:tc>
                <a:tc>
                  <a:txBody>
                    <a:bodyPr/>
                    <a:lstStyle/>
                    <a:p>
                      <a:pPr marL="10160" algn="r">
                        <a:lnSpc>
                          <a:spcPct val="150000"/>
                        </a:lnSpc>
                      </a:pPr>
                      <a:r>
                        <a:rPr lang="en-ZW" sz="1400" dirty="0">
                          <a:effectLst/>
                          <a:latin typeface="Arial Narrow" panose="020B0606020202030204" pitchFamily="34" charset="0"/>
                        </a:rPr>
                        <a:t>4.9</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nchor="b">
                    <a:pattFill prst="pct5">
                      <a:fgClr>
                        <a:srgbClr val="99D9DF"/>
                      </a:fgClr>
                      <a:bgClr>
                        <a:schemeClr val="bg1"/>
                      </a:bgClr>
                    </a:pattFill>
                  </a:tcPr>
                </a:tc>
                <a:tc>
                  <a:txBody>
                    <a:bodyPr/>
                    <a:lstStyle/>
                    <a:p>
                      <a:pPr marL="10160" algn="r">
                        <a:lnSpc>
                          <a:spcPct val="150000"/>
                        </a:lnSpc>
                      </a:pPr>
                      <a:r>
                        <a:rPr lang="en-ZW" sz="1400">
                          <a:effectLst/>
                          <a:latin typeface="Arial Narrow" panose="020B0606020202030204" pitchFamily="34" charset="0"/>
                        </a:rPr>
                        <a:t>4.8</a:t>
                      </a:r>
                      <a:endParaRPr lang="en-ZW" sz="200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pattFill prst="pct5">
                      <a:fgClr>
                        <a:srgbClr val="99D9DF"/>
                      </a:fgClr>
                      <a:bgClr>
                        <a:schemeClr val="bg1"/>
                      </a:bgClr>
                    </a:pattFill>
                  </a:tcPr>
                </a:tc>
                <a:extLst>
                  <a:ext uri="{0D108BD9-81ED-4DB2-BD59-A6C34878D82A}">
                    <a16:rowId xmlns:a16="http://schemas.microsoft.com/office/drawing/2014/main" val="3811824355"/>
                  </a:ext>
                </a:extLst>
              </a:tr>
              <a:tr h="257865">
                <a:tc>
                  <a:txBody>
                    <a:bodyPr/>
                    <a:lstStyle/>
                    <a:p>
                      <a:pPr marL="20320" algn="just">
                        <a:lnSpc>
                          <a:spcPct val="150000"/>
                        </a:lnSpc>
                      </a:pPr>
                      <a:r>
                        <a:rPr lang="en-ZW" sz="1400" dirty="0">
                          <a:effectLst/>
                          <a:latin typeface="Arial Narrow" panose="020B0606020202030204" pitchFamily="34" charset="0"/>
                        </a:rPr>
                        <a:t>Financial and insurance activities</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solidFill>
                      <a:schemeClr val="accent5">
                        <a:lumMod val="50000"/>
                      </a:schemeClr>
                    </a:solidFill>
                  </a:tcPr>
                </a:tc>
                <a:tc>
                  <a:txBody>
                    <a:bodyPr/>
                    <a:lstStyle/>
                    <a:p>
                      <a:pPr marL="20320" algn="r">
                        <a:lnSpc>
                          <a:spcPct val="150000"/>
                        </a:lnSpc>
                      </a:pPr>
                      <a:r>
                        <a:rPr lang="en-ZW" sz="1400">
                          <a:effectLst/>
                          <a:latin typeface="Arial Narrow" panose="020B0606020202030204" pitchFamily="34" charset="0"/>
                        </a:rPr>
                        <a:t>3.0</a:t>
                      </a:r>
                      <a:endParaRPr lang="en-ZW" sz="200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pattFill prst="pct5">
                      <a:fgClr>
                        <a:srgbClr val="99D9DF"/>
                      </a:fgClr>
                      <a:bgClr>
                        <a:schemeClr val="bg1"/>
                      </a:bgClr>
                    </a:pattFill>
                  </a:tcPr>
                </a:tc>
                <a:tc>
                  <a:txBody>
                    <a:bodyPr/>
                    <a:lstStyle/>
                    <a:p>
                      <a:pPr marL="10160" algn="r">
                        <a:lnSpc>
                          <a:spcPct val="150000"/>
                        </a:lnSpc>
                      </a:pPr>
                      <a:r>
                        <a:rPr lang="en-ZW" sz="1400">
                          <a:effectLst/>
                          <a:latin typeface="Arial Narrow" panose="020B0606020202030204" pitchFamily="34" charset="0"/>
                        </a:rPr>
                        <a:t>15.6</a:t>
                      </a:r>
                      <a:endParaRPr lang="en-ZW" sz="200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nchor="b">
                    <a:pattFill prst="pct5">
                      <a:fgClr>
                        <a:srgbClr val="99D9DF"/>
                      </a:fgClr>
                      <a:bgClr>
                        <a:schemeClr val="bg1"/>
                      </a:bgClr>
                    </a:pattFill>
                  </a:tcPr>
                </a:tc>
                <a:tc>
                  <a:txBody>
                    <a:bodyPr/>
                    <a:lstStyle/>
                    <a:p>
                      <a:pPr marL="10160" algn="r">
                        <a:lnSpc>
                          <a:spcPct val="150000"/>
                        </a:lnSpc>
                      </a:pPr>
                      <a:r>
                        <a:rPr lang="en-ZW" sz="1400">
                          <a:effectLst/>
                          <a:latin typeface="Arial Narrow" panose="020B0606020202030204" pitchFamily="34" charset="0"/>
                        </a:rPr>
                        <a:t>6.5</a:t>
                      </a:r>
                      <a:endParaRPr lang="en-ZW" sz="200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nchor="b">
                    <a:pattFill prst="pct5">
                      <a:fgClr>
                        <a:srgbClr val="99D9DF"/>
                      </a:fgClr>
                      <a:bgClr>
                        <a:schemeClr val="bg1"/>
                      </a:bgClr>
                    </a:pattFill>
                  </a:tcPr>
                </a:tc>
                <a:tc>
                  <a:txBody>
                    <a:bodyPr/>
                    <a:lstStyle/>
                    <a:p>
                      <a:pPr marL="10160" algn="r">
                        <a:lnSpc>
                          <a:spcPct val="150000"/>
                        </a:lnSpc>
                      </a:pPr>
                      <a:r>
                        <a:rPr lang="en-ZW" sz="1400" dirty="0">
                          <a:effectLst/>
                          <a:latin typeface="Arial Narrow" panose="020B0606020202030204" pitchFamily="34" charset="0"/>
                        </a:rPr>
                        <a:t>4.5</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pattFill prst="pct5">
                      <a:fgClr>
                        <a:srgbClr val="99D9DF"/>
                      </a:fgClr>
                      <a:bgClr>
                        <a:schemeClr val="bg1"/>
                      </a:bgClr>
                    </a:pattFill>
                  </a:tcPr>
                </a:tc>
                <a:extLst>
                  <a:ext uri="{0D108BD9-81ED-4DB2-BD59-A6C34878D82A}">
                    <a16:rowId xmlns:a16="http://schemas.microsoft.com/office/drawing/2014/main" val="1494509654"/>
                  </a:ext>
                </a:extLst>
              </a:tr>
              <a:tr h="257865">
                <a:tc>
                  <a:txBody>
                    <a:bodyPr/>
                    <a:lstStyle/>
                    <a:p>
                      <a:pPr marL="20320" algn="just">
                        <a:lnSpc>
                          <a:spcPct val="150000"/>
                        </a:lnSpc>
                      </a:pPr>
                      <a:r>
                        <a:rPr lang="en-ZW" sz="1400" dirty="0">
                          <a:effectLst/>
                          <a:latin typeface="Arial Narrow" panose="020B0606020202030204" pitchFamily="34" charset="0"/>
                        </a:rPr>
                        <a:t>Real estate activities</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solidFill>
                      <a:schemeClr val="accent5">
                        <a:lumMod val="50000"/>
                      </a:schemeClr>
                    </a:solidFill>
                  </a:tcPr>
                </a:tc>
                <a:tc>
                  <a:txBody>
                    <a:bodyPr/>
                    <a:lstStyle/>
                    <a:p>
                      <a:pPr marL="20320" algn="r">
                        <a:lnSpc>
                          <a:spcPct val="150000"/>
                        </a:lnSpc>
                      </a:pPr>
                      <a:r>
                        <a:rPr lang="en-ZW" sz="1400">
                          <a:effectLst/>
                          <a:latin typeface="Arial Narrow" panose="020B0606020202030204" pitchFamily="34" charset="0"/>
                        </a:rPr>
                        <a:t>4.1</a:t>
                      </a:r>
                      <a:endParaRPr lang="en-ZW" sz="200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pattFill prst="pct5">
                      <a:fgClr>
                        <a:srgbClr val="99D9DF"/>
                      </a:fgClr>
                      <a:bgClr>
                        <a:schemeClr val="bg1"/>
                      </a:bgClr>
                    </a:pattFill>
                  </a:tcPr>
                </a:tc>
                <a:tc>
                  <a:txBody>
                    <a:bodyPr/>
                    <a:lstStyle/>
                    <a:p>
                      <a:pPr marL="10160" algn="r">
                        <a:lnSpc>
                          <a:spcPct val="150000"/>
                        </a:lnSpc>
                      </a:pPr>
                      <a:r>
                        <a:rPr lang="en-ZW" sz="1400">
                          <a:effectLst/>
                          <a:latin typeface="Arial Narrow" panose="020B0606020202030204" pitchFamily="34" charset="0"/>
                        </a:rPr>
                        <a:t>0.1</a:t>
                      </a:r>
                      <a:endParaRPr lang="en-ZW" sz="200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nchor="b">
                    <a:pattFill prst="pct5">
                      <a:fgClr>
                        <a:srgbClr val="99D9DF"/>
                      </a:fgClr>
                      <a:bgClr>
                        <a:schemeClr val="bg1"/>
                      </a:bgClr>
                    </a:pattFill>
                  </a:tcPr>
                </a:tc>
                <a:tc>
                  <a:txBody>
                    <a:bodyPr/>
                    <a:lstStyle/>
                    <a:p>
                      <a:pPr marL="10160" algn="r">
                        <a:lnSpc>
                          <a:spcPct val="150000"/>
                        </a:lnSpc>
                      </a:pPr>
                      <a:r>
                        <a:rPr lang="en-ZW" sz="1400" dirty="0">
                          <a:effectLst/>
                          <a:latin typeface="Arial Narrow" panose="020B0606020202030204" pitchFamily="34" charset="0"/>
                        </a:rPr>
                        <a:t>4.4</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nchor="b">
                    <a:pattFill prst="pct5">
                      <a:fgClr>
                        <a:srgbClr val="99D9DF"/>
                      </a:fgClr>
                      <a:bgClr>
                        <a:schemeClr val="bg1"/>
                      </a:bgClr>
                    </a:pattFill>
                  </a:tcPr>
                </a:tc>
                <a:tc>
                  <a:txBody>
                    <a:bodyPr/>
                    <a:lstStyle/>
                    <a:p>
                      <a:pPr marL="10160" algn="r">
                        <a:lnSpc>
                          <a:spcPct val="150000"/>
                        </a:lnSpc>
                      </a:pPr>
                      <a:r>
                        <a:rPr lang="en-ZW" sz="1400" dirty="0">
                          <a:effectLst/>
                          <a:latin typeface="Arial Narrow" panose="020B0606020202030204" pitchFamily="34" charset="0"/>
                        </a:rPr>
                        <a:t>2.7</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pattFill prst="pct5">
                      <a:fgClr>
                        <a:srgbClr val="99D9DF"/>
                      </a:fgClr>
                      <a:bgClr>
                        <a:schemeClr val="bg1"/>
                      </a:bgClr>
                    </a:pattFill>
                  </a:tcPr>
                </a:tc>
                <a:extLst>
                  <a:ext uri="{0D108BD9-81ED-4DB2-BD59-A6C34878D82A}">
                    <a16:rowId xmlns:a16="http://schemas.microsoft.com/office/drawing/2014/main" val="3294643297"/>
                  </a:ext>
                </a:extLst>
              </a:tr>
              <a:tr h="257865">
                <a:tc>
                  <a:txBody>
                    <a:bodyPr/>
                    <a:lstStyle/>
                    <a:p>
                      <a:pPr marL="20320" algn="just">
                        <a:lnSpc>
                          <a:spcPct val="150000"/>
                        </a:lnSpc>
                      </a:pPr>
                      <a:r>
                        <a:rPr lang="en-ZW" sz="1400" dirty="0">
                          <a:effectLst/>
                          <a:latin typeface="Arial Narrow" panose="020B0606020202030204" pitchFamily="34" charset="0"/>
                        </a:rPr>
                        <a:t>Professional, activities</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solidFill>
                      <a:schemeClr val="accent5">
                        <a:lumMod val="50000"/>
                      </a:schemeClr>
                    </a:solidFill>
                  </a:tcPr>
                </a:tc>
                <a:tc>
                  <a:txBody>
                    <a:bodyPr/>
                    <a:lstStyle/>
                    <a:p>
                      <a:pPr marL="20320" algn="r">
                        <a:lnSpc>
                          <a:spcPct val="150000"/>
                        </a:lnSpc>
                      </a:pPr>
                      <a:r>
                        <a:rPr lang="en-ZW" sz="1400">
                          <a:effectLst/>
                          <a:latin typeface="Arial Narrow" panose="020B0606020202030204" pitchFamily="34" charset="0"/>
                        </a:rPr>
                        <a:t>-3.1</a:t>
                      </a:r>
                      <a:endParaRPr lang="en-ZW" sz="200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pattFill prst="pct5">
                      <a:fgClr>
                        <a:srgbClr val="99D9DF"/>
                      </a:fgClr>
                      <a:bgClr>
                        <a:schemeClr val="bg1"/>
                      </a:bgClr>
                    </a:pattFill>
                  </a:tcPr>
                </a:tc>
                <a:tc>
                  <a:txBody>
                    <a:bodyPr/>
                    <a:lstStyle/>
                    <a:p>
                      <a:pPr marL="10160" algn="r">
                        <a:lnSpc>
                          <a:spcPct val="150000"/>
                        </a:lnSpc>
                      </a:pPr>
                      <a:r>
                        <a:rPr lang="en-ZW" sz="1400">
                          <a:effectLst/>
                          <a:latin typeface="Arial Narrow" panose="020B0606020202030204" pitchFamily="34" charset="0"/>
                        </a:rPr>
                        <a:t>-0.3</a:t>
                      </a:r>
                      <a:endParaRPr lang="en-ZW" sz="200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nchor="b">
                    <a:pattFill prst="pct5">
                      <a:fgClr>
                        <a:srgbClr val="99D9DF"/>
                      </a:fgClr>
                      <a:bgClr>
                        <a:schemeClr val="bg1"/>
                      </a:bgClr>
                    </a:pattFill>
                  </a:tcPr>
                </a:tc>
                <a:tc>
                  <a:txBody>
                    <a:bodyPr/>
                    <a:lstStyle/>
                    <a:p>
                      <a:pPr marL="10160" algn="r">
                        <a:lnSpc>
                          <a:spcPct val="150000"/>
                        </a:lnSpc>
                      </a:pPr>
                      <a:r>
                        <a:rPr lang="en-ZW" sz="1400" dirty="0">
                          <a:effectLst/>
                          <a:latin typeface="Arial Narrow" panose="020B0606020202030204" pitchFamily="34" charset="0"/>
                        </a:rPr>
                        <a:t>0.7</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nchor="b">
                    <a:pattFill prst="pct5">
                      <a:fgClr>
                        <a:srgbClr val="99D9DF"/>
                      </a:fgClr>
                      <a:bgClr>
                        <a:schemeClr val="bg1"/>
                      </a:bgClr>
                    </a:pattFill>
                  </a:tcPr>
                </a:tc>
                <a:tc>
                  <a:txBody>
                    <a:bodyPr/>
                    <a:lstStyle/>
                    <a:p>
                      <a:pPr marL="10160" algn="r">
                        <a:lnSpc>
                          <a:spcPct val="150000"/>
                        </a:lnSpc>
                      </a:pPr>
                      <a:r>
                        <a:rPr lang="en-ZW" sz="1400" dirty="0">
                          <a:effectLst/>
                          <a:latin typeface="Arial Narrow" panose="020B0606020202030204" pitchFamily="34" charset="0"/>
                        </a:rPr>
                        <a:t>3.7</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pattFill prst="pct5">
                      <a:fgClr>
                        <a:srgbClr val="99D9DF"/>
                      </a:fgClr>
                      <a:bgClr>
                        <a:schemeClr val="bg1"/>
                      </a:bgClr>
                    </a:pattFill>
                  </a:tcPr>
                </a:tc>
                <a:extLst>
                  <a:ext uri="{0D108BD9-81ED-4DB2-BD59-A6C34878D82A}">
                    <a16:rowId xmlns:a16="http://schemas.microsoft.com/office/drawing/2014/main" val="2852654191"/>
                  </a:ext>
                </a:extLst>
              </a:tr>
              <a:tr h="257865">
                <a:tc>
                  <a:txBody>
                    <a:bodyPr/>
                    <a:lstStyle/>
                    <a:p>
                      <a:pPr marL="20320" algn="just">
                        <a:lnSpc>
                          <a:spcPct val="150000"/>
                        </a:lnSpc>
                      </a:pPr>
                      <a:r>
                        <a:rPr lang="en-ZW" sz="1400" dirty="0">
                          <a:effectLst/>
                          <a:latin typeface="Arial Narrow" panose="020B0606020202030204" pitchFamily="34" charset="0"/>
                        </a:rPr>
                        <a:t>Administrative and support activities</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solidFill>
                      <a:schemeClr val="accent5">
                        <a:lumMod val="50000"/>
                      </a:schemeClr>
                    </a:solidFill>
                  </a:tcPr>
                </a:tc>
                <a:tc>
                  <a:txBody>
                    <a:bodyPr/>
                    <a:lstStyle/>
                    <a:p>
                      <a:pPr marL="20320" algn="r">
                        <a:lnSpc>
                          <a:spcPct val="150000"/>
                        </a:lnSpc>
                      </a:pPr>
                      <a:r>
                        <a:rPr lang="en-ZW" sz="1400">
                          <a:effectLst/>
                          <a:latin typeface="Arial Narrow" panose="020B0606020202030204" pitchFamily="34" charset="0"/>
                        </a:rPr>
                        <a:t>14.6</a:t>
                      </a:r>
                      <a:endParaRPr lang="en-ZW" sz="200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pattFill prst="pct5">
                      <a:fgClr>
                        <a:srgbClr val="99D9DF"/>
                      </a:fgClr>
                      <a:bgClr>
                        <a:schemeClr val="bg1"/>
                      </a:bgClr>
                    </a:pattFill>
                  </a:tcPr>
                </a:tc>
                <a:tc>
                  <a:txBody>
                    <a:bodyPr/>
                    <a:lstStyle/>
                    <a:p>
                      <a:pPr marL="10160" algn="r">
                        <a:lnSpc>
                          <a:spcPct val="150000"/>
                        </a:lnSpc>
                      </a:pPr>
                      <a:r>
                        <a:rPr lang="en-ZW" sz="1400" dirty="0">
                          <a:effectLst/>
                          <a:latin typeface="Arial Narrow" panose="020B0606020202030204" pitchFamily="34" charset="0"/>
                        </a:rPr>
                        <a:t>1.7</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nchor="b">
                    <a:pattFill prst="pct5">
                      <a:fgClr>
                        <a:srgbClr val="99D9DF"/>
                      </a:fgClr>
                      <a:bgClr>
                        <a:schemeClr val="bg1"/>
                      </a:bgClr>
                    </a:pattFill>
                  </a:tcPr>
                </a:tc>
                <a:tc>
                  <a:txBody>
                    <a:bodyPr/>
                    <a:lstStyle/>
                    <a:p>
                      <a:pPr marL="10160" algn="r">
                        <a:lnSpc>
                          <a:spcPct val="150000"/>
                        </a:lnSpc>
                      </a:pPr>
                      <a:r>
                        <a:rPr lang="en-ZW" sz="1400" dirty="0">
                          <a:effectLst/>
                          <a:latin typeface="Arial Narrow" panose="020B0606020202030204" pitchFamily="34" charset="0"/>
                        </a:rPr>
                        <a:t>1.8</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nchor="b">
                    <a:pattFill prst="pct5">
                      <a:fgClr>
                        <a:srgbClr val="99D9DF"/>
                      </a:fgClr>
                      <a:bgClr>
                        <a:schemeClr val="bg1"/>
                      </a:bgClr>
                    </a:pattFill>
                  </a:tcPr>
                </a:tc>
                <a:tc>
                  <a:txBody>
                    <a:bodyPr/>
                    <a:lstStyle/>
                    <a:p>
                      <a:pPr marL="10160" algn="r">
                        <a:lnSpc>
                          <a:spcPct val="150000"/>
                        </a:lnSpc>
                      </a:pPr>
                      <a:r>
                        <a:rPr lang="en-ZW" sz="1400" dirty="0">
                          <a:effectLst/>
                          <a:latin typeface="Arial Narrow" panose="020B0606020202030204" pitchFamily="34" charset="0"/>
                        </a:rPr>
                        <a:t>0.9</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pattFill prst="pct5">
                      <a:fgClr>
                        <a:srgbClr val="99D9DF"/>
                      </a:fgClr>
                      <a:bgClr>
                        <a:schemeClr val="bg1"/>
                      </a:bgClr>
                    </a:pattFill>
                  </a:tcPr>
                </a:tc>
                <a:extLst>
                  <a:ext uri="{0D108BD9-81ED-4DB2-BD59-A6C34878D82A}">
                    <a16:rowId xmlns:a16="http://schemas.microsoft.com/office/drawing/2014/main" val="526029064"/>
                  </a:ext>
                </a:extLst>
              </a:tr>
              <a:tr h="257865">
                <a:tc>
                  <a:txBody>
                    <a:bodyPr/>
                    <a:lstStyle/>
                    <a:p>
                      <a:pPr marL="20320" algn="just">
                        <a:lnSpc>
                          <a:spcPct val="150000"/>
                        </a:lnSpc>
                      </a:pPr>
                      <a:r>
                        <a:rPr lang="en-ZW" sz="1400" dirty="0">
                          <a:effectLst/>
                          <a:latin typeface="Arial Narrow" panose="020B0606020202030204" pitchFamily="34" charset="0"/>
                        </a:rPr>
                        <a:t>Public Administration </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solidFill>
                      <a:schemeClr val="accent5">
                        <a:lumMod val="50000"/>
                      </a:schemeClr>
                    </a:solidFill>
                  </a:tcPr>
                </a:tc>
                <a:tc>
                  <a:txBody>
                    <a:bodyPr/>
                    <a:lstStyle/>
                    <a:p>
                      <a:pPr marL="20320" algn="r">
                        <a:lnSpc>
                          <a:spcPct val="150000"/>
                        </a:lnSpc>
                      </a:pPr>
                      <a:r>
                        <a:rPr lang="en-ZW" sz="1400">
                          <a:effectLst/>
                          <a:latin typeface="Arial Narrow" panose="020B0606020202030204" pitchFamily="34" charset="0"/>
                        </a:rPr>
                        <a:t>5.3</a:t>
                      </a:r>
                      <a:endParaRPr lang="en-ZW" sz="200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pattFill prst="pct5">
                      <a:fgClr>
                        <a:srgbClr val="99D9DF"/>
                      </a:fgClr>
                      <a:bgClr>
                        <a:schemeClr val="bg1"/>
                      </a:bgClr>
                    </a:pattFill>
                  </a:tcPr>
                </a:tc>
                <a:tc>
                  <a:txBody>
                    <a:bodyPr/>
                    <a:lstStyle/>
                    <a:p>
                      <a:pPr marL="10160" algn="r">
                        <a:lnSpc>
                          <a:spcPct val="150000"/>
                        </a:lnSpc>
                      </a:pPr>
                      <a:r>
                        <a:rPr lang="en-ZW" sz="1400">
                          <a:effectLst/>
                          <a:latin typeface="Arial Narrow" panose="020B0606020202030204" pitchFamily="34" charset="0"/>
                        </a:rPr>
                        <a:t>4.3</a:t>
                      </a:r>
                      <a:endParaRPr lang="en-ZW" sz="200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nchor="b">
                    <a:pattFill prst="pct5">
                      <a:fgClr>
                        <a:srgbClr val="99D9DF"/>
                      </a:fgClr>
                      <a:bgClr>
                        <a:schemeClr val="bg1"/>
                      </a:bgClr>
                    </a:pattFill>
                  </a:tcPr>
                </a:tc>
                <a:tc>
                  <a:txBody>
                    <a:bodyPr/>
                    <a:lstStyle/>
                    <a:p>
                      <a:pPr marL="10160" algn="r">
                        <a:lnSpc>
                          <a:spcPct val="150000"/>
                        </a:lnSpc>
                      </a:pPr>
                      <a:r>
                        <a:rPr lang="en-ZW" sz="1400" dirty="0">
                          <a:effectLst/>
                          <a:latin typeface="Arial Narrow" panose="020B0606020202030204" pitchFamily="34" charset="0"/>
                        </a:rPr>
                        <a:t>1.8</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nchor="b">
                    <a:pattFill prst="pct5">
                      <a:fgClr>
                        <a:srgbClr val="99D9DF"/>
                      </a:fgClr>
                      <a:bgClr>
                        <a:schemeClr val="bg1"/>
                      </a:bgClr>
                    </a:pattFill>
                  </a:tcPr>
                </a:tc>
                <a:tc>
                  <a:txBody>
                    <a:bodyPr/>
                    <a:lstStyle/>
                    <a:p>
                      <a:pPr marL="10160" algn="r">
                        <a:lnSpc>
                          <a:spcPct val="150000"/>
                        </a:lnSpc>
                      </a:pPr>
                      <a:r>
                        <a:rPr lang="en-ZW" sz="1400" dirty="0">
                          <a:effectLst/>
                          <a:latin typeface="Arial Narrow" panose="020B0606020202030204" pitchFamily="34" charset="0"/>
                        </a:rPr>
                        <a:t>0.9</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pattFill prst="pct5">
                      <a:fgClr>
                        <a:srgbClr val="99D9DF"/>
                      </a:fgClr>
                      <a:bgClr>
                        <a:schemeClr val="bg1"/>
                      </a:bgClr>
                    </a:pattFill>
                  </a:tcPr>
                </a:tc>
                <a:extLst>
                  <a:ext uri="{0D108BD9-81ED-4DB2-BD59-A6C34878D82A}">
                    <a16:rowId xmlns:a16="http://schemas.microsoft.com/office/drawing/2014/main" val="960894902"/>
                  </a:ext>
                </a:extLst>
              </a:tr>
              <a:tr h="257865">
                <a:tc>
                  <a:txBody>
                    <a:bodyPr/>
                    <a:lstStyle/>
                    <a:p>
                      <a:pPr marL="20320" algn="just">
                        <a:lnSpc>
                          <a:spcPct val="150000"/>
                        </a:lnSpc>
                      </a:pPr>
                      <a:r>
                        <a:rPr lang="en-ZW" sz="1400" dirty="0">
                          <a:effectLst/>
                          <a:latin typeface="Arial Narrow" panose="020B0606020202030204" pitchFamily="34" charset="0"/>
                        </a:rPr>
                        <a:t>Education</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solidFill>
                      <a:schemeClr val="accent5">
                        <a:lumMod val="50000"/>
                      </a:schemeClr>
                    </a:solidFill>
                  </a:tcPr>
                </a:tc>
                <a:tc>
                  <a:txBody>
                    <a:bodyPr/>
                    <a:lstStyle/>
                    <a:p>
                      <a:pPr marL="20320" algn="r">
                        <a:lnSpc>
                          <a:spcPct val="150000"/>
                        </a:lnSpc>
                      </a:pPr>
                      <a:r>
                        <a:rPr lang="en-ZW" sz="1400">
                          <a:effectLst/>
                          <a:latin typeface="Arial Narrow" panose="020B0606020202030204" pitchFamily="34" charset="0"/>
                        </a:rPr>
                        <a:t>5.8</a:t>
                      </a:r>
                      <a:endParaRPr lang="en-ZW" sz="200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pattFill prst="pct5">
                      <a:fgClr>
                        <a:srgbClr val="99D9DF"/>
                      </a:fgClr>
                      <a:bgClr>
                        <a:schemeClr val="bg1"/>
                      </a:bgClr>
                    </a:pattFill>
                  </a:tcPr>
                </a:tc>
                <a:tc>
                  <a:txBody>
                    <a:bodyPr/>
                    <a:lstStyle/>
                    <a:p>
                      <a:pPr marL="10160" algn="r">
                        <a:lnSpc>
                          <a:spcPct val="150000"/>
                        </a:lnSpc>
                      </a:pPr>
                      <a:r>
                        <a:rPr lang="en-ZW" sz="1400">
                          <a:effectLst/>
                          <a:latin typeface="Arial Narrow" panose="020B0606020202030204" pitchFamily="34" charset="0"/>
                        </a:rPr>
                        <a:t>5.5</a:t>
                      </a:r>
                      <a:endParaRPr lang="en-ZW" sz="200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nchor="b">
                    <a:pattFill prst="pct5">
                      <a:fgClr>
                        <a:srgbClr val="99D9DF"/>
                      </a:fgClr>
                      <a:bgClr>
                        <a:schemeClr val="bg1"/>
                      </a:bgClr>
                    </a:pattFill>
                  </a:tcPr>
                </a:tc>
                <a:tc>
                  <a:txBody>
                    <a:bodyPr/>
                    <a:lstStyle/>
                    <a:p>
                      <a:pPr marL="10160" algn="r">
                        <a:lnSpc>
                          <a:spcPct val="150000"/>
                        </a:lnSpc>
                      </a:pPr>
                      <a:r>
                        <a:rPr lang="en-ZW" sz="1400" dirty="0">
                          <a:effectLst/>
                          <a:latin typeface="Arial Narrow" panose="020B0606020202030204" pitchFamily="34" charset="0"/>
                        </a:rPr>
                        <a:t>7.5</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nchor="b">
                    <a:pattFill prst="pct5">
                      <a:fgClr>
                        <a:srgbClr val="99D9DF"/>
                      </a:fgClr>
                      <a:bgClr>
                        <a:schemeClr val="bg1"/>
                      </a:bgClr>
                    </a:pattFill>
                  </a:tcPr>
                </a:tc>
                <a:tc>
                  <a:txBody>
                    <a:bodyPr/>
                    <a:lstStyle/>
                    <a:p>
                      <a:pPr marL="10160" algn="r">
                        <a:lnSpc>
                          <a:spcPct val="150000"/>
                        </a:lnSpc>
                      </a:pPr>
                      <a:r>
                        <a:rPr lang="en-ZW" sz="1400" dirty="0">
                          <a:effectLst/>
                          <a:latin typeface="Arial Narrow" panose="020B0606020202030204" pitchFamily="34" charset="0"/>
                        </a:rPr>
                        <a:t>4.8</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pattFill prst="pct5">
                      <a:fgClr>
                        <a:srgbClr val="99D9DF"/>
                      </a:fgClr>
                      <a:bgClr>
                        <a:schemeClr val="bg1"/>
                      </a:bgClr>
                    </a:pattFill>
                  </a:tcPr>
                </a:tc>
                <a:extLst>
                  <a:ext uri="{0D108BD9-81ED-4DB2-BD59-A6C34878D82A}">
                    <a16:rowId xmlns:a16="http://schemas.microsoft.com/office/drawing/2014/main" val="918302323"/>
                  </a:ext>
                </a:extLst>
              </a:tr>
              <a:tr h="257865">
                <a:tc>
                  <a:txBody>
                    <a:bodyPr/>
                    <a:lstStyle/>
                    <a:p>
                      <a:pPr marL="20320" algn="just">
                        <a:lnSpc>
                          <a:spcPct val="150000"/>
                        </a:lnSpc>
                      </a:pPr>
                      <a:r>
                        <a:rPr lang="en-ZW" sz="1400" dirty="0">
                          <a:effectLst/>
                          <a:latin typeface="Arial Narrow" panose="020B0606020202030204" pitchFamily="34" charset="0"/>
                        </a:rPr>
                        <a:t>Human health and social work activities</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solidFill>
                      <a:schemeClr val="accent5">
                        <a:lumMod val="50000"/>
                      </a:schemeClr>
                    </a:solidFill>
                  </a:tcPr>
                </a:tc>
                <a:tc>
                  <a:txBody>
                    <a:bodyPr/>
                    <a:lstStyle/>
                    <a:p>
                      <a:pPr marL="20320" algn="r">
                        <a:lnSpc>
                          <a:spcPct val="150000"/>
                        </a:lnSpc>
                      </a:pPr>
                      <a:r>
                        <a:rPr lang="en-ZW" sz="1400">
                          <a:effectLst/>
                          <a:latin typeface="Arial Narrow" panose="020B0606020202030204" pitchFamily="34" charset="0"/>
                        </a:rPr>
                        <a:t>18.6</a:t>
                      </a:r>
                      <a:endParaRPr lang="en-ZW" sz="200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pattFill prst="pct5">
                      <a:fgClr>
                        <a:srgbClr val="99D9DF"/>
                      </a:fgClr>
                      <a:bgClr>
                        <a:schemeClr val="bg1"/>
                      </a:bgClr>
                    </a:pattFill>
                  </a:tcPr>
                </a:tc>
                <a:tc>
                  <a:txBody>
                    <a:bodyPr/>
                    <a:lstStyle/>
                    <a:p>
                      <a:pPr marL="10160" algn="r">
                        <a:lnSpc>
                          <a:spcPct val="150000"/>
                        </a:lnSpc>
                      </a:pPr>
                      <a:r>
                        <a:rPr lang="en-ZW" sz="1400">
                          <a:effectLst/>
                          <a:latin typeface="Arial Narrow" panose="020B0606020202030204" pitchFamily="34" charset="0"/>
                        </a:rPr>
                        <a:t>-1.7</a:t>
                      </a:r>
                      <a:endParaRPr lang="en-ZW" sz="200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nchor="b">
                    <a:pattFill prst="pct5">
                      <a:fgClr>
                        <a:srgbClr val="99D9DF"/>
                      </a:fgClr>
                      <a:bgClr>
                        <a:schemeClr val="bg1"/>
                      </a:bgClr>
                    </a:pattFill>
                  </a:tcPr>
                </a:tc>
                <a:tc>
                  <a:txBody>
                    <a:bodyPr/>
                    <a:lstStyle/>
                    <a:p>
                      <a:pPr marL="10160" algn="r">
                        <a:lnSpc>
                          <a:spcPct val="150000"/>
                        </a:lnSpc>
                      </a:pPr>
                      <a:r>
                        <a:rPr lang="en-ZW" sz="1400" dirty="0">
                          <a:effectLst/>
                          <a:latin typeface="Arial Narrow" panose="020B0606020202030204" pitchFamily="34" charset="0"/>
                        </a:rPr>
                        <a:t>9.2</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nchor="b">
                    <a:pattFill prst="pct5">
                      <a:fgClr>
                        <a:srgbClr val="99D9DF"/>
                      </a:fgClr>
                      <a:bgClr>
                        <a:schemeClr val="bg1"/>
                      </a:bgClr>
                    </a:pattFill>
                  </a:tcPr>
                </a:tc>
                <a:tc>
                  <a:txBody>
                    <a:bodyPr/>
                    <a:lstStyle/>
                    <a:p>
                      <a:pPr marL="10160" algn="r">
                        <a:lnSpc>
                          <a:spcPct val="150000"/>
                        </a:lnSpc>
                      </a:pPr>
                      <a:r>
                        <a:rPr lang="en-ZW" sz="1400" dirty="0">
                          <a:effectLst/>
                          <a:latin typeface="Arial Narrow" panose="020B0606020202030204" pitchFamily="34" charset="0"/>
                        </a:rPr>
                        <a:t>5.6</a:t>
                      </a:r>
                      <a:endParaRPr lang="en-ZW"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pattFill prst="pct5">
                      <a:fgClr>
                        <a:srgbClr val="99D9DF"/>
                      </a:fgClr>
                      <a:bgClr>
                        <a:schemeClr val="bg1"/>
                      </a:bgClr>
                    </a:pattFill>
                  </a:tcPr>
                </a:tc>
                <a:extLst>
                  <a:ext uri="{0D108BD9-81ED-4DB2-BD59-A6C34878D82A}">
                    <a16:rowId xmlns:a16="http://schemas.microsoft.com/office/drawing/2014/main" val="2574131676"/>
                  </a:ext>
                </a:extLst>
              </a:tr>
              <a:tr h="257558">
                <a:tc>
                  <a:txBody>
                    <a:bodyPr/>
                    <a:lstStyle/>
                    <a:p>
                      <a:pPr marL="20320" algn="just">
                        <a:lnSpc>
                          <a:spcPct val="150000"/>
                        </a:lnSpc>
                      </a:pPr>
                      <a:r>
                        <a:rPr lang="en-ZW" sz="1400" b="1" dirty="0">
                          <a:effectLst/>
                          <a:latin typeface="Arial Narrow" panose="020B0606020202030204" pitchFamily="34" charset="0"/>
                        </a:rPr>
                        <a:t>Overall GDP Growth </a:t>
                      </a:r>
                      <a:endParaRPr lang="en-ZW" sz="20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solidFill>
                      <a:schemeClr val="accent5">
                        <a:lumMod val="50000"/>
                      </a:schemeClr>
                    </a:solidFill>
                  </a:tcPr>
                </a:tc>
                <a:tc>
                  <a:txBody>
                    <a:bodyPr/>
                    <a:lstStyle/>
                    <a:p>
                      <a:pPr marL="20320" algn="r">
                        <a:lnSpc>
                          <a:spcPct val="150000"/>
                        </a:lnSpc>
                      </a:pPr>
                      <a:r>
                        <a:rPr lang="en-ZW" sz="1400" b="1" dirty="0">
                          <a:effectLst/>
                          <a:latin typeface="Arial Narrow" panose="020B0606020202030204" pitchFamily="34" charset="0"/>
                        </a:rPr>
                        <a:t>8.5</a:t>
                      </a:r>
                      <a:endParaRPr lang="en-ZW" sz="20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pattFill prst="pct5">
                      <a:fgClr>
                        <a:srgbClr val="99D9DF"/>
                      </a:fgClr>
                      <a:bgClr>
                        <a:schemeClr val="bg1"/>
                      </a:bgClr>
                    </a:pattFill>
                  </a:tcPr>
                </a:tc>
                <a:tc>
                  <a:txBody>
                    <a:bodyPr/>
                    <a:lstStyle/>
                    <a:p>
                      <a:pPr marL="10160" algn="r">
                        <a:lnSpc>
                          <a:spcPct val="150000"/>
                        </a:lnSpc>
                      </a:pPr>
                      <a:r>
                        <a:rPr lang="en-ZW" sz="1400" b="1" dirty="0">
                          <a:effectLst/>
                          <a:latin typeface="Arial Narrow" panose="020B0606020202030204" pitchFamily="34" charset="0"/>
                        </a:rPr>
                        <a:t>6.5</a:t>
                      </a:r>
                      <a:endParaRPr lang="en-ZW" sz="20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pattFill prst="pct5">
                      <a:fgClr>
                        <a:srgbClr val="99D9DF"/>
                      </a:fgClr>
                      <a:bgClr>
                        <a:schemeClr val="bg1"/>
                      </a:bgClr>
                    </a:pattFill>
                  </a:tcPr>
                </a:tc>
                <a:tc>
                  <a:txBody>
                    <a:bodyPr/>
                    <a:lstStyle/>
                    <a:p>
                      <a:pPr marL="10160" algn="r">
                        <a:lnSpc>
                          <a:spcPct val="150000"/>
                        </a:lnSpc>
                      </a:pPr>
                      <a:r>
                        <a:rPr lang="en-ZW" sz="1400" b="1" dirty="0">
                          <a:effectLst/>
                          <a:latin typeface="Arial Narrow" panose="020B0606020202030204" pitchFamily="34" charset="0"/>
                        </a:rPr>
                        <a:t>5.3</a:t>
                      </a:r>
                      <a:endParaRPr lang="en-ZW" sz="20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pattFill prst="pct5">
                      <a:fgClr>
                        <a:srgbClr val="99D9DF"/>
                      </a:fgClr>
                      <a:bgClr>
                        <a:schemeClr val="bg1"/>
                      </a:bgClr>
                    </a:pattFill>
                  </a:tcPr>
                </a:tc>
                <a:tc>
                  <a:txBody>
                    <a:bodyPr/>
                    <a:lstStyle/>
                    <a:p>
                      <a:pPr marL="10160" algn="r">
                        <a:lnSpc>
                          <a:spcPct val="150000"/>
                        </a:lnSpc>
                      </a:pPr>
                      <a:r>
                        <a:rPr lang="en-ZW" sz="1400" b="1" dirty="0">
                          <a:effectLst/>
                          <a:latin typeface="Arial Narrow" panose="020B0606020202030204" pitchFamily="34" charset="0"/>
                        </a:rPr>
                        <a:t>3.5</a:t>
                      </a:r>
                      <a:endParaRPr lang="en-ZW" sz="20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66608" marR="66608" marT="0" marB="0">
                    <a:pattFill prst="pct5">
                      <a:fgClr>
                        <a:srgbClr val="99D9DF"/>
                      </a:fgClr>
                      <a:bgClr>
                        <a:schemeClr val="bg1"/>
                      </a:bgClr>
                    </a:pattFill>
                  </a:tcPr>
                </a:tc>
                <a:extLst>
                  <a:ext uri="{0D108BD9-81ED-4DB2-BD59-A6C34878D82A}">
                    <a16:rowId xmlns:a16="http://schemas.microsoft.com/office/drawing/2014/main" val="332113189"/>
                  </a:ext>
                </a:extLst>
              </a:tr>
            </a:tbl>
          </a:graphicData>
        </a:graphic>
      </p:graphicFrame>
    </p:spTree>
    <p:extLst>
      <p:ext uri="{BB962C8B-B14F-4D97-AF65-F5344CB8AC3E}">
        <p14:creationId xmlns:p14="http://schemas.microsoft.com/office/powerpoint/2010/main" val="4924219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9365C-8B59-5F90-7FC8-D3FE87FFE549}"/>
              </a:ext>
            </a:extLst>
          </p:cNvPr>
          <p:cNvSpPr>
            <a:spLocks noGrp="1"/>
          </p:cNvSpPr>
          <p:nvPr>
            <p:ph type="title"/>
          </p:nvPr>
        </p:nvSpPr>
        <p:spPr>
          <a:xfrm>
            <a:off x="276226" y="687237"/>
            <a:ext cx="11106150" cy="605665"/>
          </a:xfrm>
        </p:spPr>
        <p:txBody>
          <a:bodyPr/>
          <a:lstStyle/>
          <a:p>
            <a:pPr algn="ctr"/>
            <a:r>
              <a:rPr lang="en-US" sz="4800" b="1" dirty="0"/>
              <a:t>Sectoral Contribution to GDP (%)</a:t>
            </a:r>
            <a:endParaRPr lang="en-ZW" sz="4800" b="1" dirty="0"/>
          </a:p>
        </p:txBody>
      </p:sp>
      <p:sp>
        <p:nvSpPr>
          <p:cNvPr id="6" name="Text Placeholder 5">
            <a:extLst>
              <a:ext uri="{FF2B5EF4-FFF2-40B4-BE49-F238E27FC236}">
                <a16:creationId xmlns:a16="http://schemas.microsoft.com/office/drawing/2014/main" id="{F08180ED-0FA0-4D21-AC91-C0F2DF29F14B}"/>
              </a:ext>
            </a:extLst>
          </p:cNvPr>
          <p:cNvSpPr>
            <a:spLocks noGrp="1"/>
          </p:cNvSpPr>
          <p:nvPr>
            <p:ph type="body" sz="quarter" idx="12"/>
          </p:nvPr>
        </p:nvSpPr>
        <p:spPr/>
        <p:txBody>
          <a:bodyPr/>
          <a:lstStyle/>
          <a:p>
            <a:endParaRPr lang="en-ZW"/>
          </a:p>
        </p:txBody>
      </p:sp>
      <p:graphicFrame>
        <p:nvGraphicFramePr>
          <p:cNvPr id="4" name="Content Placeholder 3">
            <a:extLst>
              <a:ext uri="{FF2B5EF4-FFF2-40B4-BE49-F238E27FC236}">
                <a16:creationId xmlns:a16="http://schemas.microsoft.com/office/drawing/2014/main" id="{2400FC75-99DC-A929-BE06-7B251E9BA224}"/>
              </a:ext>
            </a:extLst>
          </p:cNvPr>
          <p:cNvGraphicFramePr>
            <a:graphicFrameLocks noGrp="1"/>
          </p:cNvGraphicFramePr>
          <p:nvPr>
            <p:ph idx="4294967295"/>
            <p:extLst>
              <p:ext uri="{D42A27DB-BD31-4B8C-83A1-F6EECF244321}">
                <p14:modId xmlns:p14="http://schemas.microsoft.com/office/powerpoint/2010/main" val="284620274"/>
              </p:ext>
            </p:extLst>
          </p:nvPr>
        </p:nvGraphicFramePr>
        <p:xfrm>
          <a:off x="-1" y="1496250"/>
          <a:ext cx="12192001" cy="5361750"/>
        </p:xfrm>
        <a:graphic>
          <a:graphicData uri="http://schemas.openxmlformats.org/drawingml/2006/table">
            <a:tbl>
              <a:tblPr firstRow="1" firstCol="1" bandRow="1">
                <a:tableStyleId>{5C22544A-7EE6-4342-B048-85BDC9FD1C3A}</a:tableStyleId>
              </a:tblPr>
              <a:tblGrid>
                <a:gridCol w="6252863">
                  <a:extLst>
                    <a:ext uri="{9D8B030D-6E8A-4147-A177-3AD203B41FA5}">
                      <a16:colId xmlns:a16="http://schemas.microsoft.com/office/drawing/2014/main" val="2223001904"/>
                    </a:ext>
                  </a:extLst>
                </a:gridCol>
                <a:gridCol w="1377956">
                  <a:extLst>
                    <a:ext uri="{9D8B030D-6E8A-4147-A177-3AD203B41FA5}">
                      <a16:colId xmlns:a16="http://schemas.microsoft.com/office/drawing/2014/main" val="2132232216"/>
                    </a:ext>
                  </a:extLst>
                </a:gridCol>
                <a:gridCol w="1377956">
                  <a:extLst>
                    <a:ext uri="{9D8B030D-6E8A-4147-A177-3AD203B41FA5}">
                      <a16:colId xmlns:a16="http://schemas.microsoft.com/office/drawing/2014/main" val="598952173"/>
                    </a:ext>
                  </a:extLst>
                </a:gridCol>
                <a:gridCol w="1591613">
                  <a:extLst>
                    <a:ext uri="{9D8B030D-6E8A-4147-A177-3AD203B41FA5}">
                      <a16:colId xmlns:a16="http://schemas.microsoft.com/office/drawing/2014/main" val="1992189282"/>
                    </a:ext>
                  </a:extLst>
                </a:gridCol>
                <a:gridCol w="1591613">
                  <a:extLst>
                    <a:ext uri="{9D8B030D-6E8A-4147-A177-3AD203B41FA5}">
                      <a16:colId xmlns:a16="http://schemas.microsoft.com/office/drawing/2014/main" val="1914941354"/>
                    </a:ext>
                  </a:extLst>
                </a:gridCol>
              </a:tblGrid>
              <a:tr h="265307">
                <a:tc>
                  <a:txBody>
                    <a:bodyPr/>
                    <a:lstStyle/>
                    <a:p>
                      <a:pPr>
                        <a:lnSpc>
                          <a:spcPct val="107000"/>
                        </a:lnSpc>
                        <a:spcAft>
                          <a:spcPts val="800"/>
                        </a:spcAft>
                      </a:pPr>
                      <a:endParaRPr lang="en-ZW" sz="18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lgn="r">
                        <a:lnSpc>
                          <a:spcPct val="107000"/>
                        </a:lnSpc>
                        <a:spcAft>
                          <a:spcPts val="800"/>
                        </a:spcAft>
                      </a:pPr>
                      <a:r>
                        <a:rPr lang="en-ZW" sz="1800" dirty="0">
                          <a:effectLst/>
                        </a:rPr>
                        <a:t>2021</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lgn="r">
                        <a:lnSpc>
                          <a:spcPct val="107000"/>
                        </a:lnSpc>
                        <a:spcAft>
                          <a:spcPts val="800"/>
                        </a:spcAft>
                      </a:pPr>
                      <a:r>
                        <a:rPr lang="en-ZW" sz="1800">
                          <a:effectLst/>
                        </a:rPr>
                        <a:t>2022</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lgn="r">
                        <a:lnSpc>
                          <a:spcPct val="107000"/>
                        </a:lnSpc>
                        <a:spcAft>
                          <a:spcPts val="800"/>
                        </a:spcAft>
                      </a:pPr>
                      <a:r>
                        <a:rPr lang="en-ZW" sz="1800">
                          <a:effectLst/>
                        </a:rPr>
                        <a:t>2023</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lgn="r">
                        <a:lnSpc>
                          <a:spcPct val="107000"/>
                        </a:lnSpc>
                        <a:spcAft>
                          <a:spcPts val="800"/>
                        </a:spcAft>
                      </a:pPr>
                      <a:r>
                        <a:rPr lang="en-ZW" sz="1800" dirty="0">
                          <a:effectLst/>
                        </a:rPr>
                        <a:t>2024</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extLst>
                  <a:ext uri="{0D108BD9-81ED-4DB2-BD59-A6C34878D82A}">
                    <a16:rowId xmlns:a16="http://schemas.microsoft.com/office/drawing/2014/main" val="312933945"/>
                  </a:ext>
                </a:extLst>
              </a:tr>
              <a:tr h="259661">
                <a:tc>
                  <a:txBody>
                    <a:bodyPr/>
                    <a:lstStyle/>
                    <a:p>
                      <a:pPr>
                        <a:lnSpc>
                          <a:spcPct val="107000"/>
                        </a:lnSpc>
                        <a:spcAft>
                          <a:spcPts val="800"/>
                        </a:spcAft>
                      </a:pPr>
                      <a:r>
                        <a:rPr lang="en-ZW" sz="1800" dirty="0">
                          <a:effectLst/>
                        </a:rPr>
                        <a:t>Agriculture, Hunting and Fishing and forestry</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lgn="r">
                        <a:lnSpc>
                          <a:spcPct val="107000"/>
                        </a:lnSpc>
                        <a:spcAft>
                          <a:spcPts val="800"/>
                        </a:spcAft>
                      </a:pPr>
                      <a:r>
                        <a:rPr lang="en-ZW" sz="1800" dirty="0">
                          <a:effectLst/>
                        </a:rPr>
                        <a:t>12.0</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dirty="0">
                          <a:effectLst/>
                        </a:rPr>
                        <a:t>12.0</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dirty="0">
                          <a:effectLst/>
                        </a:rPr>
                        <a:t>12.6</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dirty="0">
                          <a:effectLst/>
                        </a:rPr>
                        <a:t>11.6</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extLst>
                  <a:ext uri="{0D108BD9-81ED-4DB2-BD59-A6C34878D82A}">
                    <a16:rowId xmlns:a16="http://schemas.microsoft.com/office/drawing/2014/main" val="492348435"/>
                  </a:ext>
                </a:extLst>
              </a:tr>
              <a:tr h="259661">
                <a:tc>
                  <a:txBody>
                    <a:bodyPr/>
                    <a:lstStyle/>
                    <a:p>
                      <a:pPr>
                        <a:lnSpc>
                          <a:spcPct val="107000"/>
                        </a:lnSpc>
                        <a:spcAft>
                          <a:spcPts val="800"/>
                        </a:spcAft>
                      </a:pPr>
                      <a:r>
                        <a:rPr lang="en-ZW" sz="1800" dirty="0">
                          <a:effectLst/>
                        </a:rPr>
                        <a:t>Mining and quarrying</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lgn="r">
                        <a:lnSpc>
                          <a:spcPct val="107000"/>
                        </a:lnSpc>
                        <a:spcAft>
                          <a:spcPts val="800"/>
                        </a:spcAft>
                      </a:pPr>
                      <a:r>
                        <a:rPr lang="en-ZW" sz="1800">
                          <a:effectLst/>
                        </a:rPr>
                        <a:t>12.8</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dirty="0">
                          <a:effectLst/>
                        </a:rPr>
                        <a:t>13.2</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dirty="0">
                          <a:effectLst/>
                        </a:rPr>
                        <a:t>13.2</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a:effectLst/>
                        </a:rPr>
                        <a:t>13.7</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extLst>
                  <a:ext uri="{0D108BD9-81ED-4DB2-BD59-A6C34878D82A}">
                    <a16:rowId xmlns:a16="http://schemas.microsoft.com/office/drawing/2014/main" val="4013303780"/>
                  </a:ext>
                </a:extLst>
              </a:tr>
              <a:tr h="259661">
                <a:tc>
                  <a:txBody>
                    <a:bodyPr/>
                    <a:lstStyle/>
                    <a:p>
                      <a:pPr>
                        <a:lnSpc>
                          <a:spcPct val="107000"/>
                        </a:lnSpc>
                        <a:spcAft>
                          <a:spcPts val="800"/>
                        </a:spcAft>
                      </a:pPr>
                      <a:r>
                        <a:rPr lang="en-ZW" sz="1800" dirty="0">
                          <a:effectLst/>
                        </a:rPr>
                        <a:t>Manufacturing</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lgn="r">
                        <a:lnSpc>
                          <a:spcPct val="107000"/>
                        </a:lnSpc>
                        <a:spcAft>
                          <a:spcPts val="800"/>
                        </a:spcAft>
                      </a:pPr>
                      <a:r>
                        <a:rPr lang="en-ZW" sz="1800">
                          <a:effectLst/>
                        </a:rPr>
                        <a:t>11.7</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a:effectLst/>
                        </a:rPr>
                        <a:t>11.2</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dirty="0">
                          <a:effectLst/>
                        </a:rPr>
                        <a:t>10.8</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a:effectLst/>
                        </a:rPr>
                        <a:t>10.6</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extLst>
                  <a:ext uri="{0D108BD9-81ED-4DB2-BD59-A6C34878D82A}">
                    <a16:rowId xmlns:a16="http://schemas.microsoft.com/office/drawing/2014/main" val="1137426310"/>
                  </a:ext>
                </a:extLst>
              </a:tr>
              <a:tr h="265307">
                <a:tc>
                  <a:txBody>
                    <a:bodyPr/>
                    <a:lstStyle/>
                    <a:p>
                      <a:pPr>
                        <a:lnSpc>
                          <a:spcPct val="107000"/>
                        </a:lnSpc>
                        <a:spcAft>
                          <a:spcPts val="800"/>
                        </a:spcAft>
                      </a:pPr>
                      <a:r>
                        <a:rPr lang="en-ZW" sz="1800" dirty="0">
                          <a:effectLst/>
                        </a:rPr>
                        <a:t>Electricity, gas, steam and air conditioning supply</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lgn="r">
                        <a:lnSpc>
                          <a:spcPct val="107000"/>
                        </a:lnSpc>
                        <a:spcAft>
                          <a:spcPts val="800"/>
                        </a:spcAft>
                      </a:pPr>
                      <a:r>
                        <a:rPr lang="en-ZW" sz="1800">
                          <a:effectLst/>
                        </a:rPr>
                        <a:t>3.5</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a:effectLst/>
                        </a:rPr>
                        <a:t>3.4</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a:effectLst/>
                        </a:rPr>
                        <a:t>3.1</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a:effectLst/>
                        </a:rPr>
                        <a:t>3.5</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extLst>
                  <a:ext uri="{0D108BD9-81ED-4DB2-BD59-A6C34878D82A}">
                    <a16:rowId xmlns:a16="http://schemas.microsoft.com/office/drawing/2014/main" val="223560918"/>
                  </a:ext>
                </a:extLst>
              </a:tr>
              <a:tr h="313110">
                <a:tc>
                  <a:txBody>
                    <a:bodyPr/>
                    <a:lstStyle/>
                    <a:p>
                      <a:pPr>
                        <a:lnSpc>
                          <a:spcPct val="107000"/>
                        </a:lnSpc>
                        <a:spcAft>
                          <a:spcPts val="800"/>
                        </a:spcAft>
                      </a:pPr>
                      <a:r>
                        <a:rPr lang="en-ZW" sz="1800" dirty="0">
                          <a:effectLst/>
                        </a:rPr>
                        <a:t>Water supply; sewerage, waste management</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lgn="r">
                        <a:lnSpc>
                          <a:spcPct val="107000"/>
                        </a:lnSpc>
                        <a:spcAft>
                          <a:spcPts val="800"/>
                        </a:spcAft>
                      </a:pPr>
                      <a:r>
                        <a:rPr lang="en-ZW" sz="1800">
                          <a:effectLst/>
                        </a:rPr>
                        <a:t>0.3</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a:effectLst/>
                        </a:rPr>
                        <a:t>0.3</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dirty="0">
                          <a:effectLst/>
                        </a:rPr>
                        <a:t>0.3</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a:effectLst/>
                        </a:rPr>
                        <a:t>0.3</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extLst>
                  <a:ext uri="{0D108BD9-81ED-4DB2-BD59-A6C34878D82A}">
                    <a16:rowId xmlns:a16="http://schemas.microsoft.com/office/drawing/2014/main" val="536926945"/>
                  </a:ext>
                </a:extLst>
              </a:tr>
              <a:tr h="259661">
                <a:tc>
                  <a:txBody>
                    <a:bodyPr/>
                    <a:lstStyle/>
                    <a:p>
                      <a:pPr>
                        <a:lnSpc>
                          <a:spcPct val="107000"/>
                        </a:lnSpc>
                        <a:spcAft>
                          <a:spcPts val="800"/>
                        </a:spcAft>
                      </a:pPr>
                      <a:r>
                        <a:rPr lang="en-ZW" sz="1800" dirty="0">
                          <a:effectLst/>
                        </a:rPr>
                        <a:t>Construction</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lgn="r">
                        <a:lnSpc>
                          <a:spcPct val="107000"/>
                        </a:lnSpc>
                        <a:spcAft>
                          <a:spcPts val="800"/>
                        </a:spcAft>
                      </a:pPr>
                      <a:r>
                        <a:rPr lang="en-ZW" sz="1800">
                          <a:effectLst/>
                        </a:rPr>
                        <a:t>2.9</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a:effectLst/>
                        </a:rPr>
                        <a:t>2.8</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dirty="0">
                          <a:effectLst/>
                        </a:rPr>
                        <a:t>2.8</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a:effectLst/>
                        </a:rPr>
                        <a:t>2.8</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extLst>
                  <a:ext uri="{0D108BD9-81ED-4DB2-BD59-A6C34878D82A}">
                    <a16:rowId xmlns:a16="http://schemas.microsoft.com/office/drawing/2014/main" val="1165460967"/>
                  </a:ext>
                </a:extLst>
              </a:tr>
              <a:tr h="259661">
                <a:tc>
                  <a:txBody>
                    <a:bodyPr/>
                    <a:lstStyle/>
                    <a:p>
                      <a:pPr>
                        <a:lnSpc>
                          <a:spcPct val="107000"/>
                        </a:lnSpc>
                        <a:spcAft>
                          <a:spcPts val="800"/>
                        </a:spcAft>
                      </a:pPr>
                      <a:r>
                        <a:rPr lang="en-ZW" sz="1800" dirty="0">
                          <a:effectLst/>
                        </a:rPr>
                        <a:t>Wholesale and retail trade; </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lgn="r">
                        <a:lnSpc>
                          <a:spcPct val="107000"/>
                        </a:lnSpc>
                        <a:spcAft>
                          <a:spcPts val="800"/>
                        </a:spcAft>
                      </a:pPr>
                      <a:r>
                        <a:rPr lang="en-ZW" sz="1800">
                          <a:effectLst/>
                        </a:rPr>
                        <a:t>19.1</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a:effectLst/>
                        </a:rPr>
                        <a:t>18.7</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dirty="0">
                          <a:effectLst/>
                        </a:rPr>
                        <a:t>18.8</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a:effectLst/>
                        </a:rPr>
                        <a:t>18.9</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extLst>
                  <a:ext uri="{0D108BD9-81ED-4DB2-BD59-A6C34878D82A}">
                    <a16:rowId xmlns:a16="http://schemas.microsoft.com/office/drawing/2014/main" val="3180305606"/>
                  </a:ext>
                </a:extLst>
              </a:tr>
              <a:tr h="259661">
                <a:tc>
                  <a:txBody>
                    <a:bodyPr/>
                    <a:lstStyle/>
                    <a:p>
                      <a:pPr>
                        <a:lnSpc>
                          <a:spcPct val="107000"/>
                        </a:lnSpc>
                        <a:spcAft>
                          <a:spcPts val="800"/>
                        </a:spcAft>
                      </a:pPr>
                      <a:r>
                        <a:rPr lang="en-ZW" sz="1800" dirty="0">
                          <a:effectLst/>
                        </a:rPr>
                        <a:t>Transportation and storage</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lgn="r">
                        <a:lnSpc>
                          <a:spcPct val="107000"/>
                        </a:lnSpc>
                        <a:spcAft>
                          <a:spcPts val="800"/>
                        </a:spcAft>
                      </a:pPr>
                      <a:r>
                        <a:rPr lang="en-ZW" sz="1800" dirty="0">
                          <a:effectLst/>
                        </a:rPr>
                        <a:t>1.9</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a:effectLst/>
                        </a:rPr>
                        <a:t>1.9</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a:effectLst/>
                        </a:rPr>
                        <a:t>2.0</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a:effectLst/>
                        </a:rPr>
                        <a:t>2.0</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extLst>
                  <a:ext uri="{0D108BD9-81ED-4DB2-BD59-A6C34878D82A}">
                    <a16:rowId xmlns:a16="http://schemas.microsoft.com/office/drawing/2014/main" val="946862230"/>
                  </a:ext>
                </a:extLst>
              </a:tr>
              <a:tr h="259661">
                <a:tc>
                  <a:txBody>
                    <a:bodyPr/>
                    <a:lstStyle/>
                    <a:p>
                      <a:pPr>
                        <a:lnSpc>
                          <a:spcPct val="107000"/>
                        </a:lnSpc>
                        <a:spcAft>
                          <a:spcPts val="800"/>
                        </a:spcAft>
                      </a:pPr>
                      <a:r>
                        <a:rPr lang="en-ZW" sz="1800" dirty="0">
                          <a:effectLst/>
                        </a:rPr>
                        <a:t>Accommodation and food service activities</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lgn="r">
                        <a:lnSpc>
                          <a:spcPct val="107000"/>
                        </a:lnSpc>
                        <a:spcAft>
                          <a:spcPts val="800"/>
                        </a:spcAft>
                      </a:pPr>
                      <a:r>
                        <a:rPr lang="en-ZW" sz="1800" dirty="0">
                          <a:effectLst/>
                        </a:rPr>
                        <a:t>1.4</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dirty="0">
                          <a:effectLst/>
                        </a:rPr>
                        <a:t>1.6</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a:effectLst/>
                        </a:rPr>
                        <a:t>1.7</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a:effectLst/>
                        </a:rPr>
                        <a:t>1.7</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extLst>
                  <a:ext uri="{0D108BD9-81ED-4DB2-BD59-A6C34878D82A}">
                    <a16:rowId xmlns:a16="http://schemas.microsoft.com/office/drawing/2014/main" val="3027762161"/>
                  </a:ext>
                </a:extLst>
              </a:tr>
              <a:tr h="259661">
                <a:tc>
                  <a:txBody>
                    <a:bodyPr/>
                    <a:lstStyle/>
                    <a:p>
                      <a:pPr>
                        <a:lnSpc>
                          <a:spcPct val="107000"/>
                        </a:lnSpc>
                        <a:spcAft>
                          <a:spcPts val="800"/>
                        </a:spcAft>
                      </a:pPr>
                      <a:r>
                        <a:rPr lang="en-ZW" sz="1800" dirty="0">
                          <a:effectLst/>
                        </a:rPr>
                        <a:t>Information and communication</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lgn="r">
                        <a:lnSpc>
                          <a:spcPct val="107000"/>
                        </a:lnSpc>
                        <a:spcAft>
                          <a:spcPts val="800"/>
                        </a:spcAft>
                      </a:pPr>
                      <a:r>
                        <a:rPr lang="en-ZW" sz="1800">
                          <a:effectLst/>
                        </a:rPr>
                        <a:t>5.8</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dirty="0">
                          <a:effectLst/>
                        </a:rPr>
                        <a:t>6.2</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dirty="0">
                          <a:effectLst/>
                        </a:rPr>
                        <a:t>6.5</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a:effectLst/>
                        </a:rPr>
                        <a:t>6.6</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extLst>
                  <a:ext uri="{0D108BD9-81ED-4DB2-BD59-A6C34878D82A}">
                    <a16:rowId xmlns:a16="http://schemas.microsoft.com/office/drawing/2014/main" val="1567677061"/>
                  </a:ext>
                </a:extLst>
              </a:tr>
              <a:tr h="259661">
                <a:tc>
                  <a:txBody>
                    <a:bodyPr/>
                    <a:lstStyle/>
                    <a:p>
                      <a:pPr>
                        <a:lnSpc>
                          <a:spcPct val="107000"/>
                        </a:lnSpc>
                        <a:spcAft>
                          <a:spcPts val="800"/>
                        </a:spcAft>
                      </a:pPr>
                      <a:r>
                        <a:rPr lang="en-ZW" sz="1800" dirty="0">
                          <a:effectLst/>
                        </a:rPr>
                        <a:t>Financial and insurance activities</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lgn="r">
                        <a:lnSpc>
                          <a:spcPct val="107000"/>
                        </a:lnSpc>
                        <a:spcAft>
                          <a:spcPts val="800"/>
                        </a:spcAft>
                      </a:pPr>
                      <a:r>
                        <a:rPr lang="en-ZW" sz="1800">
                          <a:effectLst/>
                        </a:rPr>
                        <a:t>7.5</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dirty="0">
                          <a:effectLst/>
                        </a:rPr>
                        <a:t>8.2</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a:effectLst/>
                        </a:rPr>
                        <a:t>8.2</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a:effectLst/>
                        </a:rPr>
                        <a:t>8.3</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extLst>
                  <a:ext uri="{0D108BD9-81ED-4DB2-BD59-A6C34878D82A}">
                    <a16:rowId xmlns:a16="http://schemas.microsoft.com/office/drawing/2014/main" val="2397099727"/>
                  </a:ext>
                </a:extLst>
              </a:tr>
              <a:tr h="259661">
                <a:tc>
                  <a:txBody>
                    <a:bodyPr/>
                    <a:lstStyle/>
                    <a:p>
                      <a:pPr>
                        <a:lnSpc>
                          <a:spcPct val="107000"/>
                        </a:lnSpc>
                        <a:spcAft>
                          <a:spcPts val="800"/>
                        </a:spcAft>
                      </a:pPr>
                      <a:r>
                        <a:rPr lang="en-ZW" sz="1800" dirty="0">
                          <a:effectLst/>
                        </a:rPr>
                        <a:t>Real estate activities</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lgn="r">
                        <a:lnSpc>
                          <a:spcPct val="107000"/>
                        </a:lnSpc>
                        <a:spcAft>
                          <a:spcPts val="800"/>
                        </a:spcAft>
                      </a:pPr>
                      <a:r>
                        <a:rPr lang="en-ZW" sz="1800">
                          <a:effectLst/>
                        </a:rPr>
                        <a:t>3.1</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dirty="0">
                          <a:effectLst/>
                        </a:rPr>
                        <a:t>2.9</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dirty="0">
                          <a:effectLst/>
                        </a:rPr>
                        <a:t>2.8</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a:effectLst/>
                        </a:rPr>
                        <a:t>2.8</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extLst>
                  <a:ext uri="{0D108BD9-81ED-4DB2-BD59-A6C34878D82A}">
                    <a16:rowId xmlns:a16="http://schemas.microsoft.com/office/drawing/2014/main" val="4083774767"/>
                  </a:ext>
                </a:extLst>
              </a:tr>
              <a:tr h="259661">
                <a:tc>
                  <a:txBody>
                    <a:bodyPr/>
                    <a:lstStyle/>
                    <a:p>
                      <a:pPr>
                        <a:lnSpc>
                          <a:spcPct val="107000"/>
                        </a:lnSpc>
                        <a:spcAft>
                          <a:spcPts val="800"/>
                        </a:spcAft>
                      </a:pPr>
                      <a:r>
                        <a:rPr lang="en-ZW" sz="1800" dirty="0">
                          <a:effectLst/>
                        </a:rPr>
                        <a:t>Professional, scientific and technical activities</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lgn="r">
                        <a:lnSpc>
                          <a:spcPct val="107000"/>
                        </a:lnSpc>
                        <a:spcAft>
                          <a:spcPts val="800"/>
                        </a:spcAft>
                      </a:pPr>
                      <a:r>
                        <a:rPr lang="en-ZW" sz="1800">
                          <a:effectLst/>
                        </a:rPr>
                        <a:t>1.1</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a:effectLst/>
                        </a:rPr>
                        <a:t>1.0</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dirty="0">
                          <a:effectLst/>
                        </a:rPr>
                        <a:t>1.0</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a:effectLst/>
                        </a:rPr>
                        <a:t>1.0</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extLst>
                  <a:ext uri="{0D108BD9-81ED-4DB2-BD59-A6C34878D82A}">
                    <a16:rowId xmlns:a16="http://schemas.microsoft.com/office/drawing/2014/main" val="3319818678"/>
                  </a:ext>
                </a:extLst>
              </a:tr>
              <a:tr h="259661">
                <a:tc>
                  <a:txBody>
                    <a:bodyPr/>
                    <a:lstStyle/>
                    <a:p>
                      <a:pPr>
                        <a:lnSpc>
                          <a:spcPct val="107000"/>
                        </a:lnSpc>
                        <a:spcAft>
                          <a:spcPts val="800"/>
                        </a:spcAft>
                      </a:pPr>
                      <a:r>
                        <a:rPr lang="en-ZW" sz="1800" dirty="0">
                          <a:effectLst/>
                        </a:rPr>
                        <a:t>Administrative and support service activities</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lgn="r">
                        <a:lnSpc>
                          <a:spcPct val="107000"/>
                        </a:lnSpc>
                        <a:spcAft>
                          <a:spcPts val="800"/>
                        </a:spcAft>
                      </a:pPr>
                      <a:r>
                        <a:rPr lang="en-ZW" sz="1800">
                          <a:effectLst/>
                        </a:rPr>
                        <a:t>1.1</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a:effectLst/>
                        </a:rPr>
                        <a:t>1.1</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dirty="0">
                          <a:effectLst/>
                        </a:rPr>
                        <a:t>1.0</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a:effectLst/>
                        </a:rPr>
                        <a:t>1.0</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extLst>
                  <a:ext uri="{0D108BD9-81ED-4DB2-BD59-A6C34878D82A}">
                    <a16:rowId xmlns:a16="http://schemas.microsoft.com/office/drawing/2014/main" val="1582797474"/>
                  </a:ext>
                </a:extLst>
              </a:tr>
              <a:tr h="259661">
                <a:tc>
                  <a:txBody>
                    <a:bodyPr/>
                    <a:lstStyle/>
                    <a:p>
                      <a:pPr>
                        <a:lnSpc>
                          <a:spcPct val="107000"/>
                        </a:lnSpc>
                        <a:spcAft>
                          <a:spcPts val="800"/>
                        </a:spcAft>
                      </a:pPr>
                      <a:r>
                        <a:rPr lang="en-ZW" sz="1800" dirty="0">
                          <a:effectLst/>
                        </a:rPr>
                        <a:t>Public administration and defence; compulsory social security</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lgn="r">
                        <a:lnSpc>
                          <a:spcPct val="107000"/>
                        </a:lnSpc>
                        <a:spcAft>
                          <a:spcPts val="800"/>
                        </a:spcAft>
                      </a:pPr>
                      <a:r>
                        <a:rPr lang="en-ZW" sz="1800">
                          <a:effectLst/>
                        </a:rPr>
                        <a:t>2.4</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a:effectLst/>
                        </a:rPr>
                        <a:t>2.3</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dirty="0">
                          <a:effectLst/>
                        </a:rPr>
                        <a:t>2.3</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a:effectLst/>
                        </a:rPr>
                        <a:t>2.2</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extLst>
                  <a:ext uri="{0D108BD9-81ED-4DB2-BD59-A6C34878D82A}">
                    <a16:rowId xmlns:a16="http://schemas.microsoft.com/office/drawing/2014/main" val="3965992134"/>
                  </a:ext>
                </a:extLst>
              </a:tr>
              <a:tr h="259661">
                <a:tc>
                  <a:txBody>
                    <a:bodyPr/>
                    <a:lstStyle/>
                    <a:p>
                      <a:pPr>
                        <a:lnSpc>
                          <a:spcPct val="107000"/>
                        </a:lnSpc>
                        <a:spcAft>
                          <a:spcPts val="800"/>
                        </a:spcAft>
                      </a:pPr>
                      <a:r>
                        <a:rPr lang="en-ZW" sz="1800" dirty="0">
                          <a:effectLst/>
                        </a:rPr>
                        <a:t>Education</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lgn="r">
                        <a:lnSpc>
                          <a:spcPct val="107000"/>
                        </a:lnSpc>
                        <a:spcAft>
                          <a:spcPts val="800"/>
                        </a:spcAft>
                      </a:pPr>
                      <a:r>
                        <a:rPr lang="en-ZW" sz="1800">
                          <a:effectLst/>
                        </a:rPr>
                        <a:t>2.8</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dirty="0">
                          <a:effectLst/>
                        </a:rPr>
                        <a:t>2.8</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dirty="0">
                          <a:effectLst/>
                        </a:rPr>
                        <a:t>2.7</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a:effectLst/>
                        </a:rPr>
                        <a:t>2.8</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extLst>
                  <a:ext uri="{0D108BD9-81ED-4DB2-BD59-A6C34878D82A}">
                    <a16:rowId xmlns:a16="http://schemas.microsoft.com/office/drawing/2014/main" val="4227425573"/>
                  </a:ext>
                </a:extLst>
              </a:tr>
              <a:tr h="259661">
                <a:tc>
                  <a:txBody>
                    <a:bodyPr/>
                    <a:lstStyle/>
                    <a:p>
                      <a:pPr>
                        <a:lnSpc>
                          <a:spcPct val="107000"/>
                        </a:lnSpc>
                        <a:spcAft>
                          <a:spcPts val="800"/>
                        </a:spcAft>
                      </a:pPr>
                      <a:r>
                        <a:rPr lang="en-ZW" sz="1800" dirty="0">
                          <a:effectLst/>
                        </a:rPr>
                        <a:t>Human health and social work activities</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lgn="r">
                        <a:lnSpc>
                          <a:spcPct val="107000"/>
                        </a:lnSpc>
                        <a:spcAft>
                          <a:spcPts val="800"/>
                        </a:spcAft>
                      </a:pPr>
                      <a:r>
                        <a:rPr lang="en-ZW" sz="1800">
                          <a:effectLst/>
                        </a:rPr>
                        <a:t>2.8</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a:effectLst/>
                        </a:rPr>
                        <a:t>2.6</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dirty="0">
                          <a:effectLst/>
                        </a:rPr>
                        <a:t>2.7</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a:effectLst/>
                        </a:rPr>
                        <a:t>2.7</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extLst>
                  <a:ext uri="{0D108BD9-81ED-4DB2-BD59-A6C34878D82A}">
                    <a16:rowId xmlns:a16="http://schemas.microsoft.com/office/drawing/2014/main" val="3766810517"/>
                  </a:ext>
                </a:extLst>
              </a:tr>
              <a:tr h="259661">
                <a:tc>
                  <a:txBody>
                    <a:bodyPr/>
                    <a:lstStyle/>
                    <a:p>
                      <a:pPr>
                        <a:lnSpc>
                          <a:spcPct val="107000"/>
                        </a:lnSpc>
                        <a:spcAft>
                          <a:spcPts val="800"/>
                        </a:spcAft>
                      </a:pPr>
                      <a:r>
                        <a:rPr lang="en-ZW" sz="1800" dirty="0">
                          <a:effectLst/>
                        </a:rPr>
                        <a:t>GDP at Market Prices</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lgn="r">
                        <a:lnSpc>
                          <a:spcPct val="107000"/>
                        </a:lnSpc>
                        <a:spcAft>
                          <a:spcPts val="800"/>
                        </a:spcAft>
                      </a:pPr>
                      <a:r>
                        <a:rPr lang="en-ZW" sz="1800" dirty="0">
                          <a:effectLst/>
                        </a:rPr>
                        <a:t>100.0</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a:effectLst/>
                        </a:rPr>
                        <a:t>100.0</a:t>
                      </a:r>
                      <a:endParaRPr lang="en-ZW"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dirty="0">
                          <a:effectLst/>
                        </a:rPr>
                        <a:t>100.0</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tc>
                  <a:txBody>
                    <a:bodyPr/>
                    <a:lstStyle/>
                    <a:p>
                      <a:pPr algn="r">
                        <a:lnSpc>
                          <a:spcPct val="107000"/>
                        </a:lnSpc>
                        <a:spcAft>
                          <a:spcPts val="800"/>
                        </a:spcAft>
                      </a:pPr>
                      <a:r>
                        <a:rPr lang="en-ZW" sz="1800" dirty="0">
                          <a:effectLst/>
                        </a:rPr>
                        <a:t>100.0</a:t>
                      </a:r>
                      <a:endParaRPr lang="en-ZW"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pattFill prst="pct5">
                      <a:fgClr>
                        <a:srgbClr val="99D9DF"/>
                      </a:fgClr>
                      <a:bgClr>
                        <a:schemeClr val="bg1"/>
                      </a:bgClr>
                    </a:pattFill>
                  </a:tcPr>
                </a:tc>
                <a:extLst>
                  <a:ext uri="{0D108BD9-81ED-4DB2-BD59-A6C34878D82A}">
                    <a16:rowId xmlns:a16="http://schemas.microsoft.com/office/drawing/2014/main" val="2980036002"/>
                  </a:ext>
                </a:extLst>
              </a:tr>
            </a:tbl>
          </a:graphicData>
        </a:graphic>
      </p:graphicFrame>
    </p:spTree>
    <p:extLst>
      <p:ext uri="{BB962C8B-B14F-4D97-AF65-F5344CB8AC3E}">
        <p14:creationId xmlns:p14="http://schemas.microsoft.com/office/powerpoint/2010/main" val="17699242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7FEE7-A20D-C9B5-5AFA-D0BB54D1C80F}"/>
              </a:ext>
            </a:extLst>
          </p:cNvPr>
          <p:cNvSpPr>
            <a:spLocks noGrp="1"/>
          </p:cNvSpPr>
          <p:nvPr>
            <p:ph type="title"/>
          </p:nvPr>
        </p:nvSpPr>
        <p:spPr/>
        <p:txBody>
          <a:bodyPr/>
          <a:lstStyle/>
          <a:p>
            <a:pPr algn="ctr"/>
            <a:r>
              <a:rPr lang="en-US" b="1" dirty="0"/>
              <a:t>Agriculture Sector </a:t>
            </a:r>
            <a:endParaRPr lang="en-ZW" b="1" dirty="0"/>
          </a:p>
        </p:txBody>
      </p:sp>
      <p:sp>
        <p:nvSpPr>
          <p:cNvPr id="3" name="Content Placeholder 2">
            <a:extLst>
              <a:ext uri="{FF2B5EF4-FFF2-40B4-BE49-F238E27FC236}">
                <a16:creationId xmlns:a16="http://schemas.microsoft.com/office/drawing/2014/main" id="{E52A6C98-C77B-5A21-1A39-D3E6D942C5D9}"/>
              </a:ext>
            </a:extLst>
          </p:cNvPr>
          <p:cNvSpPr>
            <a:spLocks noGrp="1"/>
          </p:cNvSpPr>
          <p:nvPr>
            <p:ph type="body" sz="quarter" idx="12"/>
          </p:nvPr>
        </p:nvSpPr>
        <p:spPr>
          <a:xfrm>
            <a:off x="0" y="1915297"/>
            <a:ext cx="5053914" cy="4373743"/>
          </a:xfrm>
        </p:spPr>
        <p:txBody>
          <a:bodyPr>
            <a:normAutofit fontScale="92500" lnSpcReduction="10000"/>
          </a:bodyPr>
          <a:lstStyle/>
          <a:p>
            <a:r>
              <a:rPr lang="en-US" sz="2800" dirty="0">
                <a:latin typeface="Arial Narrow" panose="020B0606020202030204" pitchFamily="34" charset="0"/>
              </a:rPr>
              <a:t>Post the 2019 drought, the agriculture sector has been on a growth trajectory. </a:t>
            </a:r>
          </a:p>
          <a:p>
            <a:r>
              <a:rPr lang="en-ZW" sz="2800" dirty="0">
                <a:latin typeface="Arial Narrow" panose="020B0606020202030204" pitchFamily="34" charset="0"/>
              </a:rPr>
              <a:t>The success is on account of climate smart conservation agriculture practices under the </a:t>
            </a:r>
            <a:r>
              <a:rPr lang="en-ZW" sz="2800" dirty="0" err="1">
                <a:latin typeface="Arial Narrow" panose="020B0606020202030204" pitchFamily="34" charset="0"/>
              </a:rPr>
              <a:t>Pfumvudza</a:t>
            </a:r>
            <a:r>
              <a:rPr lang="en-ZW" sz="2800" dirty="0">
                <a:latin typeface="Arial Narrow" panose="020B0606020202030204" pitchFamily="34" charset="0"/>
              </a:rPr>
              <a:t>/</a:t>
            </a:r>
            <a:r>
              <a:rPr lang="en-ZW" sz="2800" dirty="0" err="1">
                <a:latin typeface="Arial Narrow" panose="020B0606020202030204" pitchFamily="34" charset="0"/>
              </a:rPr>
              <a:t>Intwasa</a:t>
            </a:r>
            <a:r>
              <a:rPr lang="en-ZW" sz="2800" dirty="0">
                <a:latin typeface="Arial Narrow" panose="020B0606020202030204" pitchFamily="34" charset="0"/>
              </a:rPr>
              <a:t> scheme.</a:t>
            </a:r>
          </a:p>
          <a:p>
            <a:r>
              <a:rPr lang="en-ZW" sz="2800" dirty="0">
                <a:latin typeface="Arial Narrow" panose="020B0606020202030204" pitchFamily="34" charset="0"/>
              </a:rPr>
              <a:t>This is coupled with continuation of input support programmes for farmers, improvement in extension services, mechanisation and irrigation development.</a:t>
            </a:r>
          </a:p>
        </p:txBody>
      </p:sp>
      <p:graphicFrame>
        <p:nvGraphicFramePr>
          <p:cNvPr id="8" name="Content Placeholder 7">
            <a:extLst>
              <a:ext uri="{FF2B5EF4-FFF2-40B4-BE49-F238E27FC236}">
                <a16:creationId xmlns:a16="http://schemas.microsoft.com/office/drawing/2014/main" id="{7394C301-8EB7-8D7C-FBCE-17DFFACF9661}"/>
              </a:ext>
            </a:extLst>
          </p:cNvPr>
          <p:cNvGraphicFramePr>
            <a:graphicFrameLocks noGrp="1"/>
          </p:cNvGraphicFramePr>
          <p:nvPr>
            <p:ph sz="half" idx="4294967295"/>
            <p:extLst>
              <p:ext uri="{D42A27DB-BD31-4B8C-83A1-F6EECF244321}">
                <p14:modId xmlns:p14="http://schemas.microsoft.com/office/powerpoint/2010/main" val="1118156282"/>
              </p:ext>
            </p:extLst>
          </p:nvPr>
        </p:nvGraphicFramePr>
        <p:xfrm>
          <a:off x="4930346" y="2156254"/>
          <a:ext cx="7261654" cy="4701746"/>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Box 9">
            <a:extLst>
              <a:ext uri="{FF2B5EF4-FFF2-40B4-BE49-F238E27FC236}">
                <a16:creationId xmlns:a16="http://schemas.microsoft.com/office/drawing/2014/main" id="{25B0AE47-A700-ECD3-5900-02C06AAF8399}"/>
              </a:ext>
            </a:extLst>
          </p:cNvPr>
          <p:cNvSpPr txBox="1"/>
          <p:nvPr/>
        </p:nvSpPr>
        <p:spPr>
          <a:xfrm>
            <a:off x="6314663" y="1804943"/>
            <a:ext cx="4143375" cy="461665"/>
          </a:xfrm>
          <a:prstGeom prst="rect">
            <a:avLst/>
          </a:prstGeom>
          <a:noFill/>
        </p:spPr>
        <p:txBody>
          <a:bodyPr wrap="square">
            <a:spAutoFit/>
          </a:bodyPr>
          <a:lstStyle/>
          <a:p>
            <a:pPr algn="ctr"/>
            <a:r>
              <a:rPr lang="en-US" sz="2400" b="1" dirty="0"/>
              <a:t>(%)</a:t>
            </a:r>
            <a:endParaRPr lang="en-ZW" dirty="0"/>
          </a:p>
        </p:txBody>
      </p:sp>
    </p:spTree>
    <p:extLst>
      <p:ext uri="{BB962C8B-B14F-4D97-AF65-F5344CB8AC3E}">
        <p14:creationId xmlns:p14="http://schemas.microsoft.com/office/powerpoint/2010/main" val="39518609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80AF2192-49ED-491C-AB31-1481B8465D22}"/>
              </a:ext>
            </a:extLst>
          </p:cNvPr>
          <p:cNvSpPr>
            <a:spLocks noGrp="1"/>
          </p:cNvSpPr>
          <p:nvPr>
            <p:ph type="body" sz="quarter" idx="12"/>
          </p:nvPr>
        </p:nvSpPr>
        <p:spPr>
          <a:xfrm>
            <a:off x="0" y="1884405"/>
            <a:ext cx="3590925" cy="4924168"/>
          </a:xfrm>
        </p:spPr>
        <p:txBody>
          <a:bodyPr/>
          <a:lstStyle/>
          <a:p>
            <a:pPr>
              <a:buFont typeface="Wingdings" panose="05000000000000000000" pitchFamily="2" charset="2"/>
              <a:buChar char="q"/>
            </a:pPr>
            <a:r>
              <a:rPr lang="en-US" altLang="en-US" dirty="0">
                <a:latin typeface="Arial Narrow" panose="020B0606020202030204" pitchFamily="34" charset="0"/>
                <a:sym typeface="+mn-ea"/>
              </a:rPr>
              <a:t>Growth has been spread across most sub-sectors.</a:t>
            </a:r>
            <a:endParaRPr lang="en-US" altLang="en-US" dirty="0">
              <a:latin typeface="Arial Narrow" panose="020B0606020202030204" pitchFamily="34" charset="0"/>
            </a:endParaRPr>
          </a:p>
          <a:p>
            <a:pPr>
              <a:buFont typeface="Wingdings" panose="05000000000000000000" pitchFamily="2" charset="2"/>
              <a:buChar char="q"/>
            </a:pPr>
            <a:r>
              <a:rPr lang="en-US" altLang="en-US" dirty="0">
                <a:latin typeface="Arial Narrow" panose="020B0606020202030204" pitchFamily="34" charset="0"/>
                <a:sym typeface="+mn-ea"/>
              </a:rPr>
              <a:t>Although variations in seasonal rainfall have led to fluctuations, output has generally been on an upward trend. </a:t>
            </a:r>
          </a:p>
          <a:p>
            <a:pPr>
              <a:buFont typeface="Wingdings" panose="05000000000000000000" pitchFamily="2" charset="2"/>
              <a:buChar char="q"/>
            </a:pPr>
            <a:r>
              <a:rPr lang="en-ZW" dirty="0">
                <a:latin typeface="Arial Narrow" panose="020B0606020202030204" pitchFamily="34" charset="0"/>
              </a:rPr>
              <a:t>As a result, the</a:t>
            </a:r>
            <a:r>
              <a:rPr lang="en-ZW"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ZW" dirty="0">
                <a:latin typeface="Arial Narrow" panose="020B0606020202030204" pitchFamily="34" charset="0"/>
              </a:rPr>
              <a:t>country is now able to meet the national food security requirement especially for grain.</a:t>
            </a:r>
          </a:p>
          <a:p>
            <a:endParaRPr lang="en-ZW" dirty="0"/>
          </a:p>
        </p:txBody>
      </p:sp>
      <p:graphicFrame>
        <p:nvGraphicFramePr>
          <p:cNvPr id="3" name="Table 2">
            <a:extLst>
              <a:ext uri="{FF2B5EF4-FFF2-40B4-BE49-F238E27FC236}">
                <a16:creationId xmlns:a16="http://schemas.microsoft.com/office/drawing/2014/main" id="{46AEC709-0766-FFA7-6405-460E93B4F5DA}"/>
              </a:ext>
            </a:extLst>
          </p:cNvPr>
          <p:cNvGraphicFramePr>
            <a:graphicFrameLocks noGrp="1"/>
          </p:cNvGraphicFramePr>
          <p:nvPr>
            <p:extLst>
              <p:ext uri="{D42A27DB-BD31-4B8C-83A1-F6EECF244321}">
                <p14:modId xmlns:p14="http://schemas.microsoft.com/office/powerpoint/2010/main" val="1820091044"/>
              </p:ext>
            </p:extLst>
          </p:nvPr>
        </p:nvGraphicFramePr>
        <p:xfrm>
          <a:off x="3495676" y="1884405"/>
          <a:ext cx="8601074" cy="4489881"/>
        </p:xfrm>
        <a:graphic>
          <a:graphicData uri="http://schemas.openxmlformats.org/drawingml/2006/table">
            <a:tbl>
              <a:tblPr firstRow="1" firstCol="1" bandRow="1">
                <a:tableStyleId>{BDBED569-4797-4DF1-A0F4-6AAB3CD982D8}</a:tableStyleId>
              </a:tblPr>
              <a:tblGrid>
                <a:gridCol w="1905974">
                  <a:extLst>
                    <a:ext uri="{9D8B030D-6E8A-4147-A177-3AD203B41FA5}">
                      <a16:colId xmlns:a16="http://schemas.microsoft.com/office/drawing/2014/main" val="3667291727"/>
                    </a:ext>
                  </a:extLst>
                </a:gridCol>
                <a:gridCol w="730871">
                  <a:extLst>
                    <a:ext uri="{9D8B030D-6E8A-4147-A177-3AD203B41FA5}">
                      <a16:colId xmlns:a16="http://schemas.microsoft.com/office/drawing/2014/main" val="322669366"/>
                    </a:ext>
                  </a:extLst>
                </a:gridCol>
                <a:gridCol w="851904">
                  <a:extLst>
                    <a:ext uri="{9D8B030D-6E8A-4147-A177-3AD203B41FA5}">
                      <a16:colId xmlns:a16="http://schemas.microsoft.com/office/drawing/2014/main" val="1544342109"/>
                    </a:ext>
                  </a:extLst>
                </a:gridCol>
                <a:gridCol w="851904">
                  <a:extLst>
                    <a:ext uri="{9D8B030D-6E8A-4147-A177-3AD203B41FA5}">
                      <a16:colId xmlns:a16="http://schemas.microsoft.com/office/drawing/2014/main" val="3466831301"/>
                    </a:ext>
                  </a:extLst>
                </a:gridCol>
                <a:gridCol w="851904">
                  <a:extLst>
                    <a:ext uri="{9D8B030D-6E8A-4147-A177-3AD203B41FA5}">
                      <a16:colId xmlns:a16="http://schemas.microsoft.com/office/drawing/2014/main" val="4282275490"/>
                    </a:ext>
                  </a:extLst>
                </a:gridCol>
                <a:gridCol w="851904">
                  <a:extLst>
                    <a:ext uri="{9D8B030D-6E8A-4147-A177-3AD203B41FA5}">
                      <a16:colId xmlns:a16="http://schemas.microsoft.com/office/drawing/2014/main" val="3396632192"/>
                    </a:ext>
                  </a:extLst>
                </a:gridCol>
                <a:gridCol w="786089">
                  <a:extLst>
                    <a:ext uri="{9D8B030D-6E8A-4147-A177-3AD203B41FA5}">
                      <a16:colId xmlns:a16="http://schemas.microsoft.com/office/drawing/2014/main" val="927212989"/>
                    </a:ext>
                  </a:extLst>
                </a:gridCol>
                <a:gridCol w="787411">
                  <a:extLst>
                    <a:ext uri="{9D8B030D-6E8A-4147-A177-3AD203B41FA5}">
                      <a16:colId xmlns:a16="http://schemas.microsoft.com/office/drawing/2014/main" val="3066903814"/>
                    </a:ext>
                  </a:extLst>
                </a:gridCol>
                <a:gridCol w="983113">
                  <a:extLst>
                    <a:ext uri="{9D8B030D-6E8A-4147-A177-3AD203B41FA5}">
                      <a16:colId xmlns:a16="http://schemas.microsoft.com/office/drawing/2014/main" val="1261380586"/>
                    </a:ext>
                  </a:extLst>
                </a:gridCol>
              </a:tblGrid>
              <a:tr h="987657">
                <a:tc>
                  <a:txBody>
                    <a:bodyPr/>
                    <a:lstStyle/>
                    <a:p>
                      <a:pPr algn="l">
                        <a:lnSpc>
                          <a:spcPct val="100000"/>
                        </a:lnSpc>
                        <a:spcAft>
                          <a:spcPts val="800"/>
                        </a:spcAft>
                      </a:pPr>
                      <a:endParaRPr lang="en-ZW" sz="18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dirty="0">
                          <a:effectLst/>
                        </a:rPr>
                        <a:t>2017</a:t>
                      </a:r>
                      <a:endParaRPr lang="en-ZW" sz="18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dirty="0">
                          <a:effectLst/>
                        </a:rPr>
                        <a:t>2018</a:t>
                      </a:r>
                      <a:endParaRPr lang="en-ZW" sz="18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dirty="0">
                          <a:effectLst/>
                        </a:rPr>
                        <a:t>2019</a:t>
                      </a:r>
                      <a:endParaRPr lang="en-ZW" sz="18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dirty="0">
                          <a:effectLst/>
                        </a:rPr>
                        <a:t>2020</a:t>
                      </a:r>
                      <a:endParaRPr lang="en-ZW" sz="18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dirty="0">
                          <a:effectLst/>
                        </a:rPr>
                        <a:t>2021</a:t>
                      </a:r>
                      <a:endParaRPr lang="en-ZW" sz="18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dirty="0">
                          <a:effectLst/>
                        </a:rPr>
                        <a:t>2022</a:t>
                      </a:r>
                      <a:endParaRPr lang="en-ZW" sz="18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dirty="0">
                          <a:effectLst/>
                        </a:rPr>
                        <a:t>2023</a:t>
                      </a:r>
                      <a:endParaRPr lang="en-ZW" sz="18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dirty="0">
                          <a:effectLst/>
                        </a:rPr>
                        <a:t>7 Year Change</a:t>
                      </a:r>
                      <a:endParaRPr lang="en-ZW" sz="18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16197491"/>
                  </a:ext>
                </a:extLst>
              </a:tr>
              <a:tr h="618964">
                <a:tc>
                  <a:txBody>
                    <a:bodyPr/>
                    <a:lstStyle/>
                    <a:p>
                      <a:pPr algn="l">
                        <a:lnSpc>
                          <a:spcPct val="100000"/>
                        </a:lnSpc>
                        <a:spcAft>
                          <a:spcPts val="800"/>
                        </a:spcAft>
                      </a:pPr>
                      <a:r>
                        <a:rPr lang="en-US" sz="1700" dirty="0">
                          <a:effectLst/>
                        </a:rPr>
                        <a:t>Maize/(000)t</a:t>
                      </a:r>
                      <a:endParaRPr lang="en-ZW" sz="17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dirty="0">
                          <a:effectLst/>
                        </a:rPr>
                        <a:t>2,155</a:t>
                      </a:r>
                      <a:endParaRPr lang="en-ZW" sz="18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dirty="0">
                          <a:effectLst/>
                        </a:rPr>
                        <a:t>1,831</a:t>
                      </a:r>
                      <a:endParaRPr lang="en-ZW" sz="18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dirty="0">
                          <a:effectLst/>
                        </a:rPr>
                        <a:t>777</a:t>
                      </a:r>
                      <a:endParaRPr lang="en-ZW" sz="18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dirty="0">
                          <a:effectLst/>
                        </a:rPr>
                        <a:t>907</a:t>
                      </a:r>
                      <a:endParaRPr lang="en-ZW" sz="18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dirty="0">
                          <a:effectLst/>
                        </a:rPr>
                        <a:t>2,717</a:t>
                      </a:r>
                      <a:endParaRPr lang="en-ZW" sz="18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dirty="0">
                          <a:effectLst/>
                        </a:rPr>
                        <a:t>1,453</a:t>
                      </a:r>
                      <a:endParaRPr lang="en-ZW" sz="18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dirty="0">
                          <a:effectLst/>
                        </a:rPr>
                        <a:t>2,298</a:t>
                      </a:r>
                      <a:endParaRPr lang="en-ZW" sz="18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dirty="0">
                          <a:effectLst/>
                        </a:rPr>
                        <a:t>7%</a:t>
                      </a:r>
                      <a:endParaRPr lang="en-ZW" sz="18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78755405"/>
                  </a:ext>
                </a:extLst>
              </a:tr>
              <a:tr h="407404">
                <a:tc>
                  <a:txBody>
                    <a:bodyPr/>
                    <a:lstStyle/>
                    <a:p>
                      <a:pPr algn="l">
                        <a:lnSpc>
                          <a:spcPct val="100000"/>
                        </a:lnSpc>
                        <a:spcAft>
                          <a:spcPts val="800"/>
                        </a:spcAft>
                      </a:pPr>
                      <a:r>
                        <a:rPr lang="en-US" sz="1700" dirty="0">
                          <a:effectLst/>
                        </a:rPr>
                        <a:t>Cotton/(000)t</a:t>
                      </a:r>
                      <a:endParaRPr lang="en-ZW" sz="17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a:effectLst/>
                        </a:rPr>
                        <a:t>75</a:t>
                      </a:r>
                      <a:endParaRPr lang="en-ZW" sz="18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dirty="0">
                          <a:effectLst/>
                        </a:rPr>
                        <a:t>144</a:t>
                      </a:r>
                      <a:endParaRPr lang="en-ZW" sz="18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dirty="0">
                          <a:effectLst/>
                        </a:rPr>
                        <a:t>77</a:t>
                      </a:r>
                      <a:endParaRPr lang="en-ZW" sz="18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dirty="0">
                          <a:effectLst/>
                        </a:rPr>
                        <a:t>101</a:t>
                      </a:r>
                      <a:endParaRPr lang="en-ZW" sz="18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dirty="0">
                          <a:effectLst/>
                        </a:rPr>
                        <a:t>140</a:t>
                      </a:r>
                      <a:endParaRPr lang="en-ZW" sz="18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dirty="0">
                          <a:effectLst/>
                        </a:rPr>
                        <a:t>56</a:t>
                      </a:r>
                      <a:endParaRPr lang="en-ZW" sz="18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dirty="0">
                          <a:effectLst/>
                        </a:rPr>
                        <a:t>90</a:t>
                      </a:r>
                      <a:endParaRPr lang="en-ZW" sz="18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dirty="0">
                          <a:effectLst/>
                        </a:rPr>
                        <a:t>20%</a:t>
                      </a:r>
                      <a:endParaRPr lang="en-ZW" sz="18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46011226"/>
                  </a:ext>
                </a:extLst>
              </a:tr>
              <a:tr h="618964">
                <a:tc>
                  <a:txBody>
                    <a:bodyPr/>
                    <a:lstStyle/>
                    <a:p>
                      <a:pPr algn="l">
                        <a:lnSpc>
                          <a:spcPct val="100000"/>
                        </a:lnSpc>
                        <a:spcAft>
                          <a:spcPts val="800"/>
                        </a:spcAft>
                      </a:pPr>
                      <a:r>
                        <a:rPr lang="en-US" sz="1700" dirty="0">
                          <a:effectLst/>
                        </a:rPr>
                        <a:t>Groundnuts/(000)t</a:t>
                      </a:r>
                      <a:endParaRPr lang="en-ZW" sz="17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a:effectLst/>
                        </a:rPr>
                        <a:t>139</a:t>
                      </a:r>
                      <a:endParaRPr lang="en-ZW" sz="18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a:effectLst/>
                        </a:rPr>
                        <a:t>127</a:t>
                      </a:r>
                      <a:endParaRPr lang="en-ZW" sz="18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a:effectLst/>
                        </a:rPr>
                        <a:t>71</a:t>
                      </a:r>
                      <a:endParaRPr lang="en-ZW" sz="18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a:effectLst/>
                        </a:rPr>
                        <a:t>87</a:t>
                      </a:r>
                      <a:endParaRPr lang="en-ZW" sz="18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a:effectLst/>
                        </a:rPr>
                        <a:t>209</a:t>
                      </a:r>
                      <a:endParaRPr lang="en-ZW" sz="18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dirty="0">
                          <a:effectLst/>
                        </a:rPr>
                        <a:t>99</a:t>
                      </a:r>
                      <a:endParaRPr lang="en-ZW" sz="18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dirty="0">
                          <a:effectLst/>
                        </a:rPr>
                        <a:t>214</a:t>
                      </a:r>
                      <a:endParaRPr lang="en-ZW" sz="18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dirty="0">
                          <a:effectLst/>
                        </a:rPr>
                        <a:t>54%</a:t>
                      </a:r>
                      <a:endParaRPr lang="en-ZW" sz="18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11616795"/>
                  </a:ext>
                </a:extLst>
              </a:tr>
              <a:tr h="618964">
                <a:tc>
                  <a:txBody>
                    <a:bodyPr/>
                    <a:lstStyle/>
                    <a:p>
                      <a:pPr algn="l">
                        <a:lnSpc>
                          <a:spcPct val="100000"/>
                        </a:lnSpc>
                        <a:spcAft>
                          <a:spcPts val="800"/>
                        </a:spcAft>
                      </a:pPr>
                      <a:r>
                        <a:rPr lang="en-US" sz="1700" dirty="0">
                          <a:effectLst/>
                        </a:rPr>
                        <a:t>Sorghum/(000)t</a:t>
                      </a:r>
                      <a:endParaRPr lang="en-ZW" sz="17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a:effectLst/>
                        </a:rPr>
                        <a:t>182</a:t>
                      </a:r>
                      <a:endParaRPr lang="en-ZW" sz="18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a:effectLst/>
                        </a:rPr>
                        <a:t>70</a:t>
                      </a:r>
                      <a:endParaRPr lang="en-ZW" sz="18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dirty="0">
                          <a:effectLst/>
                        </a:rPr>
                        <a:t>41</a:t>
                      </a:r>
                      <a:endParaRPr lang="en-ZW" sz="18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dirty="0">
                          <a:effectLst/>
                        </a:rPr>
                        <a:t>103</a:t>
                      </a:r>
                      <a:endParaRPr lang="en-ZW" sz="18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dirty="0">
                          <a:effectLst/>
                        </a:rPr>
                        <a:t>244</a:t>
                      </a:r>
                      <a:endParaRPr lang="en-ZW" sz="18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a:effectLst/>
                        </a:rPr>
                        <a:t>145</a:t>
                      </a:r>
                      <a:endParaRPr lang="en-ZW" sz="18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dirty="0">
                          <a:effectLst/>
                        </a:rPr>
                        <a:t>191</a:t>
                      </a:r>
                      <a:endParaRPr lang="en-ZW" sz="18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dirty="0">
                          <a:effectLst/>
                        </a:rPr>
                        <a:t>5%</a:t>
                      </a:r>
                      <a:endParaRPr lang="en-ZW" sz="18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905838"/>
                  </a:ext>
                </a:extLst>
              </a:tr>
              <a:tr h="618964">
                <a:tc>
                  <a:txBody>
                    <a:bodyPr/>
                    <a:lstStyle/>
                    <a:p>
                      <a:pPr algn="l">
                        <a:lnSpc>
                          <a:spcPct val="100000"/>
                        </a:lnSpc>
                        <a:spcAft>
                          <a:spcPts val="800"/>
                        </a:spcAft>
                      </a:pPr>
                      <a:r>
                        <a:rPr lang="en-US" sz="1700" dirty="0">
                          <a:effectLst/>
                        </a:rPr>
                        <a:t>Sugar Cane/(000)t</a:t>
                      </a:r>
                      <a:endParaRPr lang="en-ZW" sz="17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a:effectLst/>
                        </a:rPr>
                        <a:t>4,350</a:t>
                      </a:r>
                      <a:endParaRPr lang="en-ZW" sz="18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a:effectLst/>
                        </a:rPr>
                        <a:t>3,903</a:t>
                      </a:r>
                      <a:endParaRPr lang="en-ZW" sz="18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a:effectLst/>
                        </a:rPr>
                        <a:t>4,000</a:t>
                      </a:r>
                      <a:endParaRPr lang="en-ZW" sz="18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a:effectLst/>
                        </a:rPr>
                        <a:t>4,100</a:t>
                      </a:r>
                      <a:endParaRPr lang="en-ZW" sz="18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a:effectLst/>
                        </a:rPr>
                        <a:t>4,350</a:t>
                      </a:r>
                      <a:endParaRPr lang="en-ZW" sz="18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a:effectLst/>
                        </a:rPr>
                        <a:t>4,341</a:t>
                      </a:r>
                      <a:endParaRPr lang="en-ZW" sz="18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a:effectLst/>
                        </a:rPr>
                        <a:t>4,653</a:t>
                      </a:r>
                      <a:endParaRPr lang="en-ZW" sz="18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dirty="0">
                          <a:effectLst/>
                        </a:rPr>
                        <a:t>7%</a:t>
                      </a:r>
                      <a:endParaRPr lang="en-ZW" sz="18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46878974"/>
                  </a:ext>
                </a:extLst>
              </a:tr>
              <a:tr h="618964">
                <a:tc>
                  <a:txBody>
                    <a:bodyPr/>
                    <a:lstStyle/>
                    <a:p>
                      <a:pPr algn="l">
                        <a:lnSpc>
                          <a:spcPct val="100000"/>
                        </a:lnSpc>
                        <a:spcAft>
                          <a:spcPts val="800"/>
                        </a:spcAft>
                      </a:pPr>
                      <a:r>
                        <a:rPr lang="en-US" sz="1700" dirty="0" err="1">
                          <a:effectLst/>
                        </a:rPr>
                        <a:t>Soyabeans</a:t>
                      </a:r>
                      <a:r>
                        <a:rPr lang="en-US" sz="1700" dirty="0">
                          <a:effectLst/>
                        </a:rPr>
                        <a:t>/(000)t</a:t>
                      </a:r>
                      <a:endParaRPr lang="en-ZW" sz="17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a:effectLst/>
                        </a:rPr>
                        <a:t>36</a:t>
                      </a:r>
                      <a:endParaRPr lang="en-ZW" sz="18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a:effectLst/>
                        </a:rPr>
                        <a:t>54</a:t>
                      </a:r>
                      <a:endParaRPr lang="en-ZW" sz="18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dirty="0">
                          <a:effectLst/>
                        </a:rPr>
                        <a:t>60</a:t>
                      </a:r>
                      <a:endParaRPr lang="en-ZW" sz="18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dirty="0">
                          <a:effectLst/>
                        </a:rPr>
                        <a:t>47</a:t>
                      </a:r>
                      <a:endParaRPr lang="en-ZW" sz="18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a:effectLst/>
                        </a:rPr>
                        <a:t>71</a:t>
                      </a:r>
                      <a:endParaRPr lang="en-ZW" sz="18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dirty="0">
                          <a:effectLst/>
                        </a:rPr>
                        <a:t>82</a:t>
                      </a:r>
                      <a:endParaRPr lang="en-ZW" sz="18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a:effectLst/>
                        </a:rPr>
                        <a:t>106</a:t>
                      </a:r>
                      <a:endParaRPr lang="en-ZW" sz="18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0000"/>
                        </a:lnSpc>
                        <a:spcAft>
                          <a:spcPts val="800"/>
                        </a:spcAft>
                      </a:pPr>
                      <a:r>
                        <a:rPr lang="en-US" sz="2000" dirty="0">
                          <a:effectLst/>
                        </a:rPr>
                        <a:t>194%</a:t>
                      </a:r>
                      <a:endParaRPr lang="en-ZW" sz="18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00675547"/>
                  </a:ext>
                </a:extLst>
              </a:tr>
            </a:tbl>
          </a:graphicData>
        </a:graphic>
      </p:graphicFrame>
      <p:sp>
        <p:nvSpPr>
          <p:cNvPr id="10" name="Rectangle 9">
            <a:extLst>
              <a:ext uri="{FF2B5EF4-FFF2-40B4-BE49-F238E27FC236}">
                <a16:creationId xmlns:a16="http://schemas.microsoft.com/office/drawing/2014/main" id="{BD45596B-A256-4A21-BA2B-1CE28F38B125}"/>
              </a:ext>
            </a:extLst>
          </p:cNvPr>
          <p:cNvSpPr/>
          <p:nvPr/>
        </p:nvSpPr>
        <p:spPr>
          <a:xfrm>
            <a:off x="852616" y="488778"/>
            <a:ext cx="10148759" cy="707886"/>
          </a:xfrm>
          <a:prstGeom prst="rect">
            <a:avLst/>
          </a:prstGeom>
        </p:spPr>
        <p:txBody>
          <a:bodyPr wrap="square">
            <a:spAutoFit/>
          </a:bodyPr>
          <a:lstStyle/>
          <a:p>
            <a:pPr algn="ctr">
              <a:spcBef>
                <a:spcPct val="0"/>
              </a:spcBef>
            </a:pPr>
            <a:r>
              <a:rPr lang="en-US" altLang="en-US" sz="4000" b="1" dirty="0">
                <a:solidFill>
                  <a:schemeClr val="bg1"/>
                </a:solidFill>
                <a:latin typeface="Montserrat" pitchFamily="2" charset="77"/>
                <a:ea typeface="+mj-ea"/>
                <a:cs typeface="+mj-cs"/>
              </a:rPr>
              <a:t>Agriculture Output: Selected Crops</a:t>
            </a:r>
            <a:endParaRPr lang="en-ZW" sz="4000" b="1" dirty="0">
              <a:solidFill>
                <a:schemeClr val="bg1"/>
              </a:solidFill>
              <a:latin typeface="Montserrat" pitchFamily="2" charset="77"/>
              <a:ea typeface="+mj-ea"/>
              <a:cs typeface="+mj-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591E5F03-FCCB-4968-9F56-5E0405DCF71C}"/>
              </a:ext>
            </a:extLst>
          </p:cNvPr>
          <p:cNvSpPr>
            <a:spLocks noGrp="1"/>
          </p:cNvSpPr>
          <p:nvPr>
            <p:ph type="body" sz="quarter" idx="12"/>
          </p:nvPr>
        </p:nvSpPr>
        <p:spPr>
          <a:xfrm>
            <a:off x="18536" y="1902941"/>
            <a:ext cx="5029199" cy="4899454"/>
          </a:xfrm>
        </p:spPr>
        <p:txBody>
          <a:bodyPr/>
          <a:lstStyle/>
          <a:p>
            <a:pPr>
              <a:lnSpc>
                <a:spcPct val="150000"/>
              </a:lnSpc>
              <a:buFont typeface="Wingdings" panose="05000000000000000000" pitchFamily="2" charset="2"/>
              <a:buChar char="q"/>
            </a:pPr>
            <a:r>
              <a:rPr lang="en-ZW" altLang="en-US" dirty="0">
                <a:latin typeface="Arial Narrow" panose="020B0606020202030204" pitchFamily="34" charset="0"/>
                <a:cs typeface="Calibri" panose="020F0502020204030204" pitchFamily="34" charset="0"/>
              </a:rPr>
              <a:t>Wheat production has benefited from the “Winter Wheat” scheme - a collaboration between the government and private sector that has mobilized financing for local wheat production.</a:t>
            </a:r>
          </a:p>
          <a:p>
            <a:pPr>
              <a:lnSpc>
                <a:spcPct val="150000"/>
              </a:lnSpc>
              <a:buFont typeface="Wingdings" panose="05000000000000000000" pitchFamily="2" charset="2"/>
              <a:buChar char="q"/>
            </a:pPr>
            <a:r>
              <a:rPr lang="en-ZW" altLang="en-US" dirty="0">
                <a:latin typeface="Arial Narrow" panose="020B0606020202030204" pitchFamily="34" charset="0"/>
                <a:cs typeface="Calibri" panose="020F0502020204030204" pitchFamily="34" charset="0"/>
              </a:rPr>
              <a:t>As a result, wheat harvest has been systematically increasing from 95 000 tonnes  in 2019 to over 400,000 tonnes projected this year</a:t>
            </a:r>
            <a:r>
              <a:rPr lang="en-US" altLang="en-US" dirty="0">
                <a:latin typeface="Arial Narrow" panose="020B0606020202030204" pitchFamily="34" charset="0"/>
                <a:cs typeface="Calibri" panose="020F0502020204030204" pitchFamily="34" charset="0"/>
              </a:rPr>
              <a:t>. </a:t>
            </a:r>
          </a:p>
          <a:p>
            <a:pPr marL="0" indent="0">
              <a:buNone/>
            </a:pPr>
            <a:endParaRPr lang="en-ZW" dirty="0"/>
          </a:p>
        </p:txBody>
      </p:sp>
      <p:pic>
        <p:nvPicPr>
          <p:cNvPr id="5" name="Picture 4"/>
          <p:cNvPicPr>
            <a:picLocks noChangeAspect="1"/>
          </p:cNvPicPr>
          <p:nvPr/>
        </p:nvPicPr>
        <p:blipFill>
          <a:blip r:embed="rId2"/>
          <a:stretch>
            <a:fillRect/>
          </a:stretch>
        </p:blipFill>
        <p:spPr>
          <a:xfrm>
            <a:off x="5375189" y="1902941"/>
            <a:ext cx="6816811" cy="4955058"/>
          </a:xfrm>
          <a:prstGeom prst="rect">
            <a:avLst/>
          </a:prstGeom>
        </p:spPr>
      </p:pic>
      <p:sp>
        <p:nvSpPr>
          <p:cNvPr id="8" name="Rectangle 7">
            <a:extLst>
              <a:ext uri="{FF2B5EF4-FFF2-40B4-BE49-F238E27FC236}">
                <a16:creationId xmlns:a16="http://schemas.microsoft.com/office/drawing/2014/main" id="{310692CF-47B0-4A85-970B-255DF139A7BE}"/>
              </a:ext>
            </a:extLst>
          </p:cNvPr>
          <p:cNvSpPr/>
          <p:nvPr/>
        </p:nvSpPr>
        <p:spPr>
          <a:xfrm>
            <a:off x="1320494" y="464064"/>
            <a:ext cx="9551012" cy="769441"/>
          </a:xfrm>
          <a:prstGeom prst="rect">
            <a:avLst/>
          </a:prstGeom>
        </p:spPr>
        <p:txBody>
          <a:bodyPr wrap="none">
            <a:spAutoFit/>
          </a:bodyPr>
          <a:lstStyle/>
          <a:p>
            <a:pPr algn="ctr">
              <a:spcBef>
                <a:spcPct val="0"/>
              </a:spcBef>
            </a:pPr>
            <a:r>
              <a:rPr lang="en-ZW" sz="4400" b="1" dirty="0">
                <a:solidFill>
                  <a:schemeClr val="bg1"/>
                </a:solidFill>
                <a:latin typeface="Montserrat" pitchFamily="2" charset="77"/>
                <a:ea typeface="+mj-ea"/>
                <a:cs typeface="+mj-cs"/>
              </a:rPr>
              <a:t>Record-High Wheat Production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12133E14-D5C8-4B65-B061-2ACEA02F67BE}"/>
              </a:ext>
            </a:extLst>
          </p:cNvPr>
          <p:cNvSpPr>
            <a:spLocks noGrp="1"/>
          </p:cNvSpPr>
          <p:nvPr>
            <p:ph type="body" sz="quarter" idx="12"/>
          </p:nvPr>
        </p:nvSpPr>
        <p:spPr>
          <a:xfrm>
            <a:off x="55605" y="1958545"/>
            <a:ext cx="5609968" cy="4899453"/>
          </a:xfrm>
        </p:spPr>
        <p:txBody>
          <a:bodyPr/>
          <a:lstStyle/>
          <a:p>
            <a:pPr>
              <a:lnSpc>
                <a:spcPct val="150000"/>
              </a:lnSpc>
              <a:buFont typeface="Wingdings" panose="05000000000000000000" pitchFamily="2" charset="2"/>
              <a:buChar char="q"/>
            </a:pPr>
            <a:r>
              <a:rPr lang="en-US" altLang="en-US" sz="2000" dirty="0">
                <a:solidFill>
                  <a:srgbClr val="000000"/>
                </a:solidFill>
                <a:latin typeface="Arial Narrow" panose="020B0606020202030204" pitchFamily="34" charset="0"/>
                <a:cs typeface="+mn-lt"/>
              </a:rPr>
              <a:t>Resources have been made available to capacitate livestock farmers, with US$200 million earmarked for beef and dairy production under the TSP. </a:t>
            </a:r>
          </a:p>
          <a:p>
            <a:pPr>
              <a:lnSpc>
                <a:spcPct val="150000"/>
              </a:lnSpc>
              <a:buFont typeface="Wingdings" panose="05000000000000000000" pitchFamily="2" charset="2"/>
              <a:buChar char="q"/>
            </a:pPr>
            <a:r>
              <a:rPr lang="en-US" altLang="en-US" sz="2000" dirty="0">
                <a:solidFill>
                  <a:srgbClr val="000000"/>
                </a:solidFill>
                <a:latin typeface="Arial Narrow" panose="020B0606020202030204" pitchFamily="34" charset="0"/>
                <a:cs typeface="+mn-lt"/>
              </a:rPr>
              <a:t>Since suffering a sharp disease induced decline in 2019, the National cattle herd has steadily recovered, averaging 1.2% growth per annum since 2020. </a:t>
            </a:r>
            <a:endParaRPr lang="en-US" sz="2000" b="1" i="1" dirty="0">
              <a:solidFill>
                <a:srgbClr val="000000"/>
              </a:solidFill>
              <a:latin typeface="Arial Narrow" panose="020B0606020202030204" pitchFamily="34" charset="0"/>
              <a:cs typeface="+mn-lt"/>
            </a:endParaRPr>
          </a:p>
          <a:p>
            <a:pPr>
              <a:lnSpc>
                <a:spcPct val="150000"/>
              </a:lnSpc>
            </a:pPr>
            <a:r>
              <a:rPr lang="en-US" altLang="en-SG" sz="2000" dirty="0">
                <a:latin typeface="Arial Narrow" panose="020B0606020202030204" pitchFamily="34" charset="0"/>
                <a:cs typeface="+mn-lt"/>
                <a:sym typeface="+mn-ea"/>
              </a:rPr>
              <a:t>The recovery has also been supported by Government programs aimed at improving animal health management and diseases control.</a:t>
            </a:r>
            <a:endParaRPr lang="en-US" sz="2000" dirty="0">
              <a:latin typeface="Arial Narrow" panose="020B0606020202030204" pitchFamily="34" charset="0"/>
              <a:cs typeface="Arial" panose="020B0604020202020204" pitchFamily="34" charset="0"/>
            </a:endParaRPr>
          </a:p>
          <a:p>
            <a:endParaRPr lang="en-ZW" dirty="0"/>
          </a:p>
        </p:txBody>
      </p:sp>
      <p:pic>
        <p:nvPicPr>
          <p:cNvPr id="5" name="Picture 4"/>
          <p:cNvPicPr>
            <a:picLocks noChangeAspect="1"/>
          </p:cNvPicPr>
          <p:nvPr/>
        </p:nvPicPr>
        <p:blipFill>
          <a:blip r:embed="rId2"/>
          <a:stretch>
            <a:fillRect/>
          </a:stretch>
        </p:blipFill>
        <p:spPr>
          <a:xfrm>
            <a:off x="5925065" y="1872048"/>
            <a:ext cx="6266934" cy="4985951"/>
          </a:xfrm>
          <a:prstGeom prst="rect">
            <a:avLst/>
          </a:prstGeom>
        </p:spPr>
      </p:pic>
      <p:sp>
        <p:nvSpPr>
          <p:cNvPr id="7" name="Rectangle 6">
            <a:extLst>
              <a:ext uri="{FF2B5EF4-FFF2-40B4-BE49-F238E27FC236}">
                <a16:creationId xmlns:a16="http://schemas.microsoft.com/office/drawing/2014/main" id="{D9FA59CA-4531-4051-8EC2-C1933D1F0551}"/>
              </a:ext>
            </a:extLst>
          </p:cNvPr>
          <p:cNvSpPr/>
          <p:nvPr/>
        </p:nvSpPr>
        <p:spPr>
          <a:xfrm>
            <a:off x="871151" y="606166"/>
            <a:ext cx="9669849" cy="769441"/>
          </a:xfrm>
          <a:prstGeom prst="rect">
            <a:avLst/>
          </a:prstGeom>
        </p:spPr>
        <p:txBody>
          <a:bodyPr wrap="square">
            <a:spAutoFit/>
          </a:bodyPr>
          <a:lstStyle/>
          <a:p>
            <a:pPr algn="ctr"/>
            <a:r>
              <a:rPr lang="en-ZW" sz="4400" b="1" dirty="0">
                <a:solidFill>
                  <a:schemeClr val="bg1"/>
                </a:solidFill>
                <a:latin typeface="Montserrat" pitchFamily="2" charset="77"/>
                <a:ea typeface="+mj-ea"/>
                <a:cs typeface="+mj-cs"/>
              </a:rPr>
              <a:t>National Cattle Herd Recovery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35795CE2-EEF0-46AF-9727-18FCC975FA4A}"/>
              </a:ext>
            </a:extLst>
          </p:cNvPr>
          <p:cNvSpPr>
            <a:spLocks noGrp="1"/>
          </p:cNvSpPr>
          <p:nvPr>
            <p:ph type="body" sz="quarter" idx="12"/>
          </p:nvPr>
        </p:nvSpPr>
        <p:spPr>
          <a:xfrm>
            <a:off x="216244" y="2168611"/>
            <a:ext cx="3768810" cy="4120429"/>
          </a:xfrm>
        </p:spPr>
        <p:txBody>
          <a:bodyPr/>
          <a:lstStyle/>
          <a:p>
            <a:r>
              <a:rPr lang="en-US" sz="3200" dirty="0">
                <a:solidFill>
                  <a:srgbClr val="000000"/>
                </a:solidFill>
                <a:latin typeface="Arial Narrow" panose="020B0606020202030204" pitchFamily="34" charset="0"/>
                <a:cs typeface="Calibri" panose="020F0502020204030204" pitchFamily="34" charset="0"/>
              </a:rPr>
              <a:t>Government led initiatives</a:t>
            </a:r>
            <a:r>
              <a:rPr lang="en-US" altLang="en-US" sz="3200" dirty="0">
                <a:solidFill>
                  <a:srgbClr val="000000"/>
                </a:solidFill>
                <a:latin typeface="Arial Narrow" panose="020B0606020202030204" pitchFamily="34" charset="0"/>
                <a:cs typeface="Calibri" panose="020F0502020204030204" pitchFamily="34" charset="0"/>
              </a:rPr>
              <a:t> </a:t>
            </a:r>
            <a:r>
              <a:rPr lang="en-US" sz="3200" dirty="0">
                <a:solidFill>
                  <a:srgbClr val="000000"/>
                </a:solidFill>
                <a:latin typeface="Arial Narrow" panose="020B0606020202030204" pitchFamily="34" charset="0"/>
                <a:cs typeface="Calibri" panose="020F0502020204030204" pitchFamily="34" charset="0"/>
              </a:rPr>
              <a:t>to support the small-scale dairy</a:t>
            </a:r>
            <a:r>
              <a:rPr lang="en-US" altLang="en-US" sz="3200" dirty="0">
                <a:solidFill>
                  <a:srgbClr val="000000"/>
                </a:solidFill>
                <a:latin typeface="Arial Narrow" panose="020B0606020202030204" pitchFamily="34" charset="0"/>
                <a:cs typeface="Calibri" panose="020F0502020204030204" pitchFamily="34" charset="0"/>
              </a:rPr>
              <a:t> </a:t>
            </a:r>
            <a:r>
              <a:rPr lang="en-US" sz="3200" dirty="0">
                <a:solidFill>
                  <a:srgbClr val="000000"/>
                </a:solidFill>
                <a:latin typeface="Arial Narrow" panose="020B0606020202030204" pitchFamily="34" charset="0"/>
                <a:cs typeface="Calibri" panose="020F0502020204030204" pitchFamily="34" charset="0"/>
              </a:rPr>
              <a:t> produc</a:t>
            </a:r>
            <a:r>
              <a:rPr lang="en-US" altLang="en-US" sz="3200" dirty="0">
                <a:solidFill>
                  <a:srgbClr val="000000"/>
                </a:solidFill>
                <a:latin typeface="Arial Narrow" panose="020B0606020202030204" pitchFamily="34" charset="0"/>
                <a:cs typeface="Calibri" panose="020F0502020204030204" pitchFamily="34" charset="0"/>
              </a:rPr>
              <a:t>ers and private investment</a:t>
            </a:r>
            <a:r>
              <a:rPr lang="en-US" sz="3200" dirty="0">
                <a:solidFill>
                  <a:srgbClr val="000000"/>
                </a:solidFill>
                <a:latin typeface="Arial Narrow" panose="020B0606020202030204" pitchFamily="34" charset="0"/>
                <a:cs typeface="Calibri" panose="020F0502020204030204" pitchFamily="34" charset="0"/>
              </a:rPr>
              <a:t> have yielded steady growth in domestic milk output</a:t>
            </a:r>
            <a:r>
              <a:rPr lang="en-US" sz="3200" dirty="0">
                <a:solidFill>
                  <a:srgbClr val="000000"/>
                </a:solidFill>
                <a:latin typeface="Calibri" panose="020F0502020204030204" pitchFamily="34" charset="0"/>
                <a:cs typeface="Calibri" panose="020F0502020204030204" pitchFamily="34" charset="0"/>
              </a:rPr>
              <a:t>.</a:t>
            </a:r>
          </a:p>
          <a:p>
            <a:endParaRPr lang="en-ZW" sz="3200" dirty="0"/>
          </a:p>
        </p:txBody>
      </p:sp>
      <p:pic>
        <p:nvPicPr>
          <p:cNvPr id="5" name="Picture 4"/>
          <p:cNvPicPr>
            <a:picLocks noChangeAspect="1"/>
          </p:cNvPicPr>
          <p:nvPr/>
        </p:nvPicPr>
        <p:blipFill>
          <a:blip r:embed="rId2"/>
          <a:stretch>
            <a:fillRect/>
          </a:stretch>
        </p:blipFill>
        <p:spPr>
          <a:xfrm>
            <a:off x="4232189" y="1890584"/>
            <a:ext cx="7959811" cy="4967416"/>
          </a:xfrm>
          <a:prstGeom prst="rect">
            <a:avLst/>
          </a:prstGeom>
        </p:spPr>
      </p:pic>
      <p:sp>
        <p:nvSpPr>
          <p:cNvPr id="7" name="Rectangle 6">
            <a:extLst>
              <a:ext uri="{FF2B5EF4-FFF2-40B4-BE49-F238E27FC236}">
                <a16:creationId xmlns:a16="http://schemas.microsoft.com/office/drawing/2014/main" id="{F1F75C17-78DC-4E15-9C34-A3AB6313D5FE}"/>
              </a:ext>
            </a:extLst>
          </p:cNvPr>
          <p:cNvSpPr/>
          <p:nvPr/>
        </p:nvSpPr>
        <p:spPr>
          <a:xfrm>
            <a:off x="514350" y="618523"/>
            <a:ext cx="10402845" cy="769441"/>
          </a:xfrm>
          <a:prstGeom prst="rect">
            <a:avLst/>
          </a:prstGeom>
        </p:spPr>
        <p:txBody>
          <a:bodyPr wrap="square">
            <a:spAutoFit/>
          </a:bodyPr>
          <a:lstStyle/>
          <a:p>
            <a:pPr algn="ctr">
              <a:spcBef>
                <a:spcPct val="0"/>
              </a:spcBef>
            </a:pPr>
            <a:r>
              <a:rPr lang="en-US" altLang="en-US" sz="4400" b="1" dirty="0">
                <a:solidFill>
                  <a:schemeClr val="bg1"/>
                </a:solidFill>
                <a:latin typeface="Montserrat" pitchFamily="2" charset="77"/>
                <a:ea typeface="+mj-ea"/>
                <a:cs typeface="+mj-cs"/>
              </a:rPr>
              <a:t>Rising Domestic Milk Production</a:t>
            </a:r>
            <a:endParaRPr lang="en-ZW" sz="4400" b="1" dirty="0">
              <a:solidFill>
                <a:schemeClr val="bg1"/>
              </a:solidFill>
              <a:latin typeface="Montserrat" pitchFamily="2" charset="77"/>
              <a:ea typeface="+mj-ea"/>
              <a:cs typeface="+mj-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48860-11BA-013A-480B-71A8DE4F666A}"/>
              </a:ext>
            </a:extLst>
          </p:cNvPr>
          <p:cNvSpPr>
            <a:spLocks noGrp="1"/>
          </p:cNvSpPr>
          <p:nvPr>
            <p:ph type="title"/>
          </p:nvPr>
        </p:nvSpPr>
        <p:spPr/>
        <p:txBody>
          <a:bodyPr>
            <a:noAutofit/>
          </a:bodyPr>
          <a:lstStyle/>
          <a:p>
            <a:pPr algn="ctr"/>
            <a:r>
              <a:rPr lang="en-US" altLang="en-US" sz="4400" dirty="0"/>
              <a:t>Rising Domestic Milk Production</a:t>
            </a:r>
            <a:endParaRPr lang="en-ZW" sz="4400" dirty="0"/>
          </a:p>
        </p:txBody>
      </p:sp>
      <p:sp>
        <p:nvSpPr>
          <p:cNvPr id="3" name="Content Placeholder 2">
            <a:extLst>
              <a:ext uri="{FF2B5EF4-FFF2-40B4-BE49-F238E27FC236}">
                <a16:creationId xmlns:a16="http://schemas.microsoft.com/office/drawing/2014/main" id="{2ED97DEC-AACF-421E-9E98-39584C5D23F1}"/>
              </a:ext>
            </a:extLst>
          </p:cNvPr>
          <p:cNvSpPr>
            <a:spLocks noGrp="1"/>
          </p:cNvSpPr>
          <p:nvPr>
            <p:ph type="body" sz="quarter" idx="12"/>
          </p:nvPr>
        </p:nvSpPr>
        <p:spPr>
          <a:xfrm>
            <a:off x="0" y="2033033"/>
            <a:ext cx="5430795" cy="4033586"/>
          </a:xfrm>
        </p:spPr>
        <p:txBody>
          <a:bodyPr>
            <a:normAutofit/>
          </a:bodyPr>
          <a:lstStyle/>
          <a:p>
            <a:r>
              <a:rPr lang="en-US" dirty="0">
                <a:latin typeface="Arial Narrow" panose="020B0606020202030204" pitchFamily="34" charset="0"/>
              </a:rPr>
              <a:t>The contribution of the mining sector in the economy has been steadily increasing from 11.5% of GDP in 2018 to current levels of 13.2%. </a:t>
            </a:r>
          </a:p>
          <a:p>
            <a:r>
              <a:rPr lang="en-ZW" dirty="0">
                <a:latin typeface="Arial Narrow" panose="020B0606020202030204" pitchFamily="34" charset="0"/>
              </a:rPr>
              <a:t>Similarly, the sector has been on growth trajectory since 2020. </a:t>
            </a:r>
          </a:p>
          <a:p>
            <a:r>
              <a:rPr lang="en-ZW" dirty="0">
                <a:latin typeface="Arial Narrow" panose="020B0606020202030204" pitchFamily="34" charset="0"/>
              </a:rPr>
              <a:t>The growth is driven by increased output across all minerals and discovery of new minerals, (lithium), as well as investments in additional capacities.</a:t>
            </a:r>
          </a:p>
        </p:txBody>
      </p:sp>
      <p:graphicFrame>
        <p:nvGraphicFramePr>
          <p:cNvPr id="10" name="Content Placeholder 9">
            <a:extLst>
              <a:ext uri="{FF2B5EF4-FFF2-40B4-BE49-F238E27FC236}">
                <a16:creationId xmlns:a16="http://schemas.microsoft.com/office/drawing/2014/main" id="{F4C4B7F3-EB55-4C69-3564-60C4D9EB6B0C}"/>
              </a:ext>
            </a:extLst>
          </p:cNvPr>
          <p:cNvGraphicFramePr>
            <a:graphicFrameLocks noGrp="1"/>
          </p:cNvGraphicFramePr>
          <p:nvPr>
            <p:ph sz="half" idx="4294967295"/>
            <p:extLst>
              <p:ext uri="{D42A27DB-BD31-4B8C-83A1-F6EECF244321}">
                <p14:modId xmlns:p14="http://schemas.microsoft.com/office/powerpoint/2010/main" val="1880670643"/>
              </p:ext>
            </p:extLst>
          </p:nvPr>
        </p:nvGraphicFramePr>
        <p:xfrm>
          <a:off x="5844746" y="2446637"/>
          <a:ext cx="6347254" cy="4361935"/>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BD6F9E0C-138B-3695-5D5A-AB8C89182C93}"/>
              </a:ext>
            </a:extLst>
          </p:cNvPr>
          <p:cNvSpPr txBox="1"/>
          <p:nvPr/>
        </p:nvSpPr>
        <p:spPr>
          <a:xfrm>
            <a:off x="7160740" y="2077305"/>
            <a:ext cx="33528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a:ea typeface="+mn-ea"/>
                <a:cs typeface="+mn-cs"/>
              </a:rPr>
              <a:t> (%) </a:t>
            </a:r>
            <a:endParaRPr kumimoji="0" lang="en-ZW"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20479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94268" y="2514"/>
            <a:ext cx="12255788" cy="6855485"/>
          </a:xfrm>
          <a:prstGeom prst="rect">
            <a:avLst/>
          </a:prstGeom>
        </p:spPr>
      </p:pic>
      <p:graphicFrame>
        <p:nvGraphicFramePr>
          <p:cNvPr id="5" name="Chart 4"/>
          <p:cNvGraphicFramePr/>
          <p:nvPr>
            <p:extLst>
              <p:ext uri="{D42A27DB-BD31-4B8C-83A1-F6EECF244321}">
                <p14:modId xmlns:p14="http://schemas.microsoft.com/office/powerpoint/2010/main" val="3432010791"/>
              </p:ext>
            </p:extLst>
          </p:nvPr>
        </p:nvGraphicFramePr>
        <p:xfrm>
          <a:off x="29845" y="5715"/>
          <a:ext cx="12131675" cy="679704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0"/>
            <a:ext cx="12192001"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48860-11BA-013A-480B-71A8DE4F666A}"/>
              </a:ext>
            </a:extLst>
          </p:cNvPr>
          <p:cNvSpPr>
            <a:spLocks noGrp="1"/>
          </p:cNvSpPr>
          <p:nvPr>
            <p:ph type="title"/>
          </p:nvPr>
        </p:nvSpPr>
        <p:spPr/>
        <p:txBody>
          <a:bodyPr>
            <a:noAutofit/>
          </a:bodyPr>
          <a:lstStyle/>
          <a:p>
            <a:pPr algn="ctr"/>
            <a:r>
              <a:rPr lang="en-US" sz="4400" dirty="0"/>
              <a:t>Mining Sector </a:t>
            </a:r>
            <a:endParaRPr lang="en-ZW" sz="4400" dirty="0"/>
          </a:p>
        </p:txBody>
      </p:sp>
      <p:sp>
        <p:nvSpPr>
          <p:cNvPr id="3" name="Content Placeholder 2">
            <a:extLst>
              <a:ext uri="{FF2B5EF4-FFF2-40B4-BE49-F238E27FC236}">
                <a16:creationId xmlns:a16="http://schemas.microsoft.com/office/drawing/2014/main" id="{2ED97DEC-AACF-421E-9E98-39584C5D23F1}"/>
              </a:ext>
            </a:extLst>
          </p:cNvPr>
          <p:cNvSpPr>
            <a:spLocks noGrp="1"/>
          </p:cNvSpPr>
          <p:nvPr>
            <p:ph type="body" sz="quarter" idx="12"/>
          </p:nvPr>
        </p:nvSpPr>
        <p:spPr>
          <a:xfrm>
            <a:off x="0" y="2033032"/>
            <a:ext cx="5430795" cy="4672567"/>
          </a:xfrm>
        </p:spPr>
        <p:txBody>
          <a:bodyPr>
            <a:normAutofit/>
          </a:bodyPr>
          <a:lstStyle/>
          <a:p>
            <a:r>
              <a:rPr lang="en-US" dirty="0">
                <a:latin typeface="Arial Narrow" panose="020B0606020202030204" pitchFamily="34" charset="0"/>
              </a:rPr>
              <a:t>The contribution of the mining sector in the economy has been steadily increasing from 11.5% of GDP in 2018 to current levels of 13.2%. </a:t>
            </a:r>
          </a:p>
          <a:p>
            <a:r>
              <a:rPr lang="en-ZW" dirty="0">
                <a:latin typeface="Arial Narrow" panose="020B0606020202030204" pitchFamily="34" charset="0"/>
              </a:rPr>
              <a:t>Similarly, the sector has been on growth trajectory since 2020. </a:t>
            </a:r>
          </a:p>
          <a:p>
            <a:r>
              <a:rPr lang="en-ZW" dirty="0">
                <a:latin typeface="Arial Narrow" panose="020B0606020202030204" pitchFamily="34" charset="0"/>
              </a:rPr>
              <a:t>The growth is driven by increased output across all minerals and discovery of new minerals, (lithium), as well as investments in additional capacities.</a:t>
            </a:r>
          </a:p>
          <a:p>
            <a:r>
              <a:rPr lang="en-ZW" dirty="0">
                <a:latin typeface="Arial Narrow" panose="020B0606020202030204" pitchFamily="34" charset="0"/>
              </a:rPr>
              <a:t>In terms of investments, the mining industry has surpassed the US$12 billion industry.</a:t>
            </a:r>
          </a:p>
        </p:txBody>
      </p:sp>
      <p:graphicFrame>
        <p:nvGraphicFramePr>
          <p:cNvPr id="10" name="Content Placeholder 9">
            <a:extLst>
              <a:ext uri="{FF2B5EF4-FFF2-40B4-BE49-F238E27FC236}">
                <a16:creationId xmlns:a16="http://schemas.microsoft.com/office/drawing/2014/main" id="{F4C4B7F3-EB55-4C69-3564-60C4D9EB6B0C}"/>
              </a:ext>
            </a:extLst>
          </p:cNvPr>
          <p:cNvGraphicFramePr>
            <a:graphicFrameLocks noGrp="1"/>
          </p:cNvGraphicFramePr>
          <p:nvPr>
            <p:ph sz="half" idx="4294967295"/>
            <p:extLst>
              <p:ext uri="{D42A27DB-BD31-4B8C-83A1-F6EECF244321}">
                <p14:modId xmlns:p14="http://schemas.microsoft.com/office/powerpoint/2010/main" val="4232004576"/>
              </p:ext>
            </p:extLst>
          </p:nvPr>
        </p:nvGraphicFramePr>
        <p:xfrm>
          <a:off x="5844747" y="2446637"/>
          <a:ext cx="6347254" cy="4361935"/>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BD6F9E0C-138B-3695-5D5A-AB8C89182C93}"/>
              </a:ext>
            </a:extLst>
          </p:cNvPr>
          <p:cNvSpPr txBox="1"/>
          <p:nvPr/>
        </p:nvSpPr>
        <p:spPr>
          <a:xfrm>
            <a:off x="7160740" y="2077305"/>
            <a:ext cx="3352800" cy="369332"/>
          </a:xfrm>
          <a:prstGeom prst="rect">
            <a:avLst/>
          </a:prstGeom>
          <a:noFill/>
        </p:spPr>
        <p:txBody>
          <a:bodyPr wrap="square">
            <a:spAutoFit/>
          </a:bodyPr>
          <a:lstStyle/>
          <a:p>
            <a:pPr algn="ctr"/>
            <a:r>
              <a:rPr lang="en-US" b="1" dirty="0"/>
              <a:t> (%) </a:t>
            </a:r>
            <a:endParaRPr lang="en-ZW" dirty="0"/>
          </a:p>
        </p:txBody>
      </p:sp>
    </p:spTree>
    <p:extLst>
      <p:ext uri="{BB962C8B-B14F-4D97-AF65-F5344CB8AC3E}">
        <p14:creationId xmlns:p14="http://schemas.microsoft.com/office/powerpoint/2010/main" val="15420767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94488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64EB435-050E-4225-A9AC-B4896819FB51}"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20</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6" name="Table 5">
            <a:extLst>
              <a:ext uri="{FF2B5EF4-FFF2-40B4-BE49-F238E27FC236}">
                <a16:creationId xmlns:a16="http://schemas.microsoft.com/office/drawing/2014/main" id="{2B44E867-CA53-0E2E-33F4-EDDF917803A3}"/>
              </a:ext>
            </a:extLst>
          </p:cNvPr>
          <p:cNvGraphicFramePr>
            <a:graphicFrameLocks noGrp="1"/>
          </p:cNvGraphicFramePr>
          <p:nvPr>
            <p:extLst>
              <p:ext uri="{D42A27DB-BD31-4B8C-83A1-F6EECF244321}">
                <p14:modId xmlns:p14="http://schemas.microsoft.com/office/powerpoint/2010/main" val="2012108881"/>
              </p:ext>
            </p:extLst>
          </p:nvPr>
        </p:nvGraphicFramePr>
        <p:xfrm>
          <a:off x="0" y="1899920"/>
          <a:ext cx="12192000" cy="4958079"/>
        </p:xfrm>
        <a:graphic>
          <a:graphicData uri="http://schemas.openxmlformats.org/drawingml/2006/table">
            <a:tbl>
              <a:tblPr firstRow="1" firstCol="1" bandRow="1">
                <a:tableStyleId>{BDBED569-4797-4DF1-A0F4-6AAB3CD982D8}</a:tableStyleId>
              </a:tblPr>
              <a:tblGrid>
                <a:gridCol w="2642638">
                  <a:extLst>
                    <a:ext uri="{9D8B030D-6E8A-4147-A177-3AD203B41FA5}">
                      <a16:colId xmlns:a16="http://schemas.microsoft.com/office/drawing/2014/main" val="326601628"/>
                    </a:ext>
                  </a:extLst>
                </a:gridCol>
                <a:gridCol w="1193046">
                  <a:extLst>
                    <a:ext uri="{9D8B030D-6E8A-4147-A177-3AD203B41FA5}">
                      <a16:colId xmlns:a16="http://schemas.microsoft.com/office/drawing/2014/main" val="1704336436"/>
                    </a:ext>
                  </a:extLst>
                </a:gridCol>
                <a:gridCol w="1194295">
                  <a:extLst>
                    <a:ext uri="{9D8B030D-6E8A-4147-A177-3AD203B41FA5}">
                      <a16:colId xmlns:a16="http://schemas.microsoft.com/office/drawing/2014/main" val="3382712954"/>
                    </a:ext>
                  </a:extLst>
                </a:gridCol>
                <a:gridCol w="1193046">
                  <a:extLst>
                    <a:ext uri="{9D8B030D-6E8A-4147-A177-3AD203B41FA5}">
                      <a16:colId xmlns:a16="http://schemas.microsoft.com/office/drawing/2014/main" val="3929625407"/>
                    </a:ext>
                  </a:extLst>
                </a:gridCol>
                <a:gridCol w="1194295">
                  <a:extLst>
                    <a:ext uri="{9D8B030D-6E8A-4147-A177-3AD203B41FA5}">
                      <a16:colId xmlns:a16="http://schemas.microsoft.com/office/drawing/2014/main" val="3260317438"/>
                    </a:ext>
                  </a:extLst>
                </a:gridCol>
                <a:gridCol w="1148634">
                  <a:extLst>
                    <a:ext uri="{9D8B030D-6E8A-4147-A177-3AD203B41FA5}">
                      <a16:colId xmlns:a16="http://schemas.microsoft.com/office/drawing/2014/main" val="3691750072"/>
                    </a:ext>
                  </a:extLst>
                </a:gridCol>
                <a:gridCol w="1238705">
                  <a:extLst>
                    <a:ext uri="{9D8B030D-6E8A-4147-A177-3AD203B41FA5}">
                      <a16:colId xmlns:a16="http://schemas.microsoft.com/office/drawing/2014/main" val="59966548"/>
                    </a:ext>
                  </a:extLst>
                </a:gridCol>
                <a:gridCol w="1193046">
                  <a:extLst>
                    <a:ext uri="{9D8B030D-6E8A-4147-A177-3AD203B41FA5}">
                      <a16:colId xmlns:a16="http://schemas.microsoft.com/office/drawing/2014/main" val="3972276416"/>
                    </a:ext>
                  </a:extLst>
                </a:gridCol>
                <a:gridCol w="1194295">
                  <a:extLst>
                    <a:ext uri="{9D8B030D-6E8A-4147-A177-3AD203B41FA5}">
                      <a16:colId xmlns:a16="http://schemas.microsoft.com/office/drawing/2014/main" val="298885957"/>
                    </a:ext>
                  </a:extLst>
                </a:gridCol>
              </a:tblGrid>
              <a:tr h="995091">
                <a:tc>
                  <a:txBody>
                    <a:bodyPr/>
                    <a:lstStyle/>
                    <a:p>
                      <a:pPr>
                        <a:lnSpc>
                          <a:spcPct val="150000"/>
                        </a:lnSpc>
                        <a:spcAft>
                          <a:spcPts val="800"/>
                        </a:spcAft>
                      </a:pPr>
                      <a:r>
                        <a:rPr lang="en-US" sz="1600" dirty="0">
                          <a:solidFill>
                            <a:schemeClr val="tx1"/>
                          </a:solidFill>
                          <a:effectLst/>
                        </a:rPr>
                        <a:t>Mineral</a:t>
                      </a:r>
                      <a:endParaRPr lang="en-ZW" sz="16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dirty="0">
                          <a:solidFill>
                            <a:schemeClr val="tx1"/>
                          </a:solidFill>
                          <a:effectLst/>
                        </a:rPr>
                        <a:t>2017</a:t>
                      </a:r>
                      <a:endParaRPr lang="en-ZW" sz="16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dirty="0">
                          <a:solidFill>
                            <a:schemeClr val="tx1"/>
                          </a:solidFill>
                          <a:effectLst/>
                        </a:rPr>
                        <a:t>2018</a:t>
                      </a:r>
                      <a:endParaRPr lang="en-ZW" sz="16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dirty="0">
                          <a:solidFill>
                            <a:schemeClr val="tx1"/>
                          </a:solidFill>
                          <a:effectLst/>
                        </a:rPr>
                        <a:t>2019</a:t>
                      </a:r>
                      <a:endParaRPr lang="en-ZW" sz="16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dirty="0">
                          <a:solidFill>
                            <a:schemeClr val="tx1"/>
                          </a:solidFill>
                          <a:effectLst/>
                        </a:rPr>
                        <a:t>2020</a:t>
                      </a:r>
                      <a:endParaRPr lang="en-ZW" sz="16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dirty="0">
                          <a:solidFill>
                            <a:schemeClr val="tx1"/>
                          </a:solidFill>
                          <a:effectLst/>
                        </a:rPr>
                        <a:t>2021</a:t>
                      </a:r>
                      <a:endParaRPr lang="en-ZW" sz="16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dirty="0">
                          <a:solidFill>
                            <a:schemeClr val="tx1"/>
                          </a:solidFill>
                          <a:effectLst/>
                        </a:rPr>
                        <a:t>2022</a:t>
                      </a:r>
                      <a:endParaRPr lang="en-ZW" sz="16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dirty="0">
                          <a:solidFill>
                            <a:schemeClr val="tx1"/>
                          </a:solidFill>
                          <a:effectLst/>
                        </a:rPr>
                        <a:t>2023</a:t>
                      </a:r>
                      <a:endParaRPr lang="en-ZW" sz="16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dirty="0">
                          <a:solidFill>
                            <a:schemeClr val="tx1"/>
                          </a:solidFill>
                          <a:effectLst/>
                        </a:rPr>
                        <a:t>7 Year Change</a:t>
                      </a:r>
                      <a:endParaRPr lang="en-ZW" sz="16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extLst>
                  <a:ext uri="{0D108BD9-81ED-4DB2-BD59-A6C34878D82A}">
                    <a16:rowId xmlns:a16="http://schemas.microsoft.com/office/drawing/2014/main" val="2477126190"/>
                  </a:ext>
                </a:extLst>
              </a:tr>
              <a:tr h="440332">
                <a:tc>
                  <a:txBody>
                    <a:bodyPr/>
                    <a:lstStyle/>
                    <a:p>
                      <a:pPr>
                        <a:lnSpc>
                          <a:spcPct val="150000"/>
                        </a:lnSpc>
                        <a:spcAft>
                          <a:spcPts val="800"/>
                        </a:spcAft>
                      </a:pPr>
                      <a:r>
                        <a:rPr lang="en-US" sz="1600">
                          <a:solidFill>
                            <a:schemeClr val="tx1"/>
                          </a:solidFill>
                          <a:effectLst/>
                        </a:rPr>
                        <a:t>Gold/kg</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dirty="0">
                          <a:solidFill>
                            <a:schemeClr val="tx1"/>
                          </a:solidFill>
                          <a:effectLst/>
                        </a:rPr>
                        <a:t>26,495</a:t>
                      </a:r>
                      <a:endParaRPr lang="en-ZW" sz="16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35,054</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dirty="0">
                          <a:solidFill>
                            <a:schemeClr val="tx1"/>
                          </a:solidFill>
                          <a:effectLst/>
                        </a:rPr>
                        <a:t>29,429</a:t>
                      </a:r>
                      <a:endParaRPr lang="en-ZW" sz="16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29,223</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dirty="0">
                          <a:solidFill>
                            <a:schemeClr val="tx1"/>
                          </a:solidFill>
                          <a:effectLst/>
                        </a:rPr>
                        <a:t>31,477</a:t>
                      </a:r>
                      <a:endParaRPr lang="en-ZW" sz="16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dirty="0">
                          <a:solidFill>
                            <a:schemeClr val="tx1"/>
                          </a:solidFill>
                          <a:effectLst/>
                        </a:rPr>
                        <a:t>37,265</a:t>
                      </a:r>
                      <a:endParaRPr lang="en-ZW" sz="16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36,000</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36%</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extLst>
                  <a:ext uri="{0D108BD9-81ED-4DB2-BD59-A6C34878D82A}">
                    <a16:rowId xmlns:a16="http://schemas.microsoft.com/office/drawing/2014/main" val="1863134950"/>
                  </a:ext>
                </a:extLst>
              </a:tr>
              <a:tr h="440332">
                <a:tc>
                  <a:txBody>
                    <a:bodyPr/>
                    <a:lstStyle/>
                    <a:p>
                      <a:pPr>
                        <a:lnSpc>
                          <a:spcPct val="150000"/>
                        </a:lnSpc>
                        <a:spcAft>
                          <a:spcPts val="800"/>
                        </a:spcAft>
                      </a:pPr>
                      <a:r>
                        <a:rPr lang="en-US" sz="1600">
                          <a:solidFill>
                            <a:schemeClr val="tx1"/>
                          </a:solidFill>
                          <a:effectLst/>
                        </a:rPr>
                        <a:t>Lithium/ (000)t</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dirty="0">
                          <a:solidFill>
                            <a:schemeClr val="tx1"/>
                          </a:solidFill>
                          <a:effectLst/>
                        </a:rPr>
                        <a:t>-</a:t>
                      </a:r>
                      <a:endParaRPr lang="en-ZW" sz="16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dirty="0">
                          <a:solidFill>
                            <a:schemeClr val="tx1"/>
                          </a:solidFill>
                          <a:effectLst/>
                        </a:rPr>
                        <a:t>-</a:t>
                      </a:r>
                      <a:endParaRPr lang="en-ZW" sz="16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63</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dirty="0">
                          <a:solidFill>
                            <a:schemeClr val="tx1"/>
                          </a:solidFill>
                          <a:effectLst/>
                        </a:rPr>
                        <a:t>21</a:t>
                      </a:r>
                      <a:endParaRPr lang="en-ZW" sz="16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30</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dirty="0">
                          <a:solidFill>
                            <a:schemeClr val="tx1"/>
                          </a:solidFill>
                          <a:effectLst/>
                        </a:rPr>
                        <a:t>102</a:t>
                      </a:r>
                      <a:endParaRPr lang="en-ZW" sz="16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882</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1300%</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extLst>
                  <a:ext uri="{0D108BD9-81ED-4DB2-BD59-A6C34878D82A}">
                    <a16:rowId xmlns:a16="http://schemas.microsoft.com/office/drawing/2014/main" val="2492270261"/>
                  </a:ext>
                </a:extLst>
              </a:tr>
              <a:tr h="440332">
                <a:tc>
                  <a:txBody>
                    <a:bodyPr/>
                    <a:lstStyle/>
                    <a:p>
                      <a:pPr>
                        <a:lnSpc>
                          <a:spcPct val="150000"/>
                        </a:lnSpc>
                        <a:spcAft>
                          <a:spcPts val="800"/>
                        </a:spcAft>
                      </a:pPr>
                      <a:r>
                        <a:rPr lang="en-US" sz="1600">
                          <a:solidFill>
                            <a:schemeClr val="tx1"/>
                          </a:solidFill>
                          <a:effectLst/>
                        </a:rPr>
                        <a:t>Black Granite/(000)t</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177</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213</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155</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645</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dirty="0">
                          <a:solidFill>
                            <a:schemeClr val="tx1"/>
                          </a:solidFill>
                          <a:effectLst/>
                        </a:rPr>
                        <a:t>50</a:t>
                      </a:r>
                      <a:endParaRPr lang="en-ZW" sz="16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392</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dirty="0">
                          <a:solidFill>
                            <a:schemeClr val="tx1"/>
                          </a:solidFill>
                          <a:effectLst/>
                        </a:rPr>
                        <a:t>420</a:t>
                      </a:r>
                      <a:endParaRPr lang="en-ZW" sz="16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137%</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extLst>
                  <a:ext uri="{0D108BD9-81ED-4DB2-BD59-A6C34878D82A}">
                    <a16:rowId xmlns:a16="http://schemas.microsoft.com/office/drawing/2014/main" val="1864896523"/>
                  </a:ext>
                </a:extLst>
              </a:tr>
              <a:tr h="440332">
                <a:tc>
                  <a:txBody>
                    <a:bodyPr/>
                    <a:lstStyle/>
                    <a:p>
                      <a:pPr>
                        <a:lnSpc>
                          <a:spcPct val="150000"/>
                        </a:lnSpc>
                        <a:spcAft>
                          <a:spcPts val="800"/>
                        </a:spcAft>
                      </a:pPr>
                      <a:r>
                        <a:rPr lang="en-US" sz="1600">
                          <a:solidFill>
                            <a:schemeClr val="tx1"/>
                          </a:solidFill>
                          <a:effectLst/>
                        </a:rPr>
                        <a:t>Chrome/(000)t</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1,674</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1,756</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1,550</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1,272</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dirty="0">
                          <a:solidFill>
                            <a:schemeClr val="tx1"/>
                          </a:solidFill>
                          <a:effectLst/>
                        </a:rPr>
                        <a:t>1,244</a:t>
                      </a:r>
                      <a:endParaRPr lang="en-ZW" sz="16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1,154</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dirty="0">
                          <a:solidFill>
                            <a:schemeClr val="tx1"/>
                          </a:solidFill>
                          <a:effectLst/>
                        </a:rPr>
                        <a:t>1,500</a:t>
                      </a:r>
                      <a:endParaRPr lang="en-ZW" sz="16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-10%</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extLst>
                  <a:ext uri="{0D108BD9-81ED-4DB2-BD59-A6C34878D82A}">
                    <a16:rowId xmlns:a16="http://schemas.microsoft.com/office/drawing/2014/main" val="2522757092"/>
                  </a:ext>
                </a:extLst>
              </a:tr>
              <a:tr h="440332">
                <a:tc>
                  <a:txBody>
                    <a:bodyPr/>
                    <a:lstStyle/>
                    <a:p>
                      <a:pPr>
                        <a:lnSpc>
                          <a:spcPct val="150000"/>
                        </a:lnSpc>
                        <a:spcAft>
                          <a:spcPts val="800"/>
                        </a:spcAft>
                      </a:pPr>
                      <a:r>
                        <a:rPr lang="en-US" sz="1600">
                          <a:solidFill>
                            <a:schemeClr val="tx1"/>
                          </a:solidFill>
                          <a:effectLst/>
                        </a:rPr>
                        <a:t>Coal/(000)t</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3,074</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3,348</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2,730</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2,751</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dirty="0">
                          <a:solidFill>
                            <a:schemeClr val="tx1"/>
                          </a:solidFill>
                          <a:effectLst/>
                        </a:rPr>
                        <a:t>3,246</a:t>
                      </a:r>
                      <a:endParaRPr lang="en-ZW" sz="16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4,043</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dirty="0">
                          <a:solidFill>
                            <a:schemeClr val="tx1"/>
                          </a:solidFill>
                          <a:effectLst/>
                        </a:rPr>
                        <a:t>4,353</a:t>
                      </a:r>
                      <a:endParaRPr lang="en-ZW" sz="16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42%</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extLst>
                  <a:ext uri="{0D108BD9-81ED-4DB2-BD59-A6C34878D82A}">
                    <a16:rowId xmlns:a16="http://schemas.microsoft.com/office/drawing/2014/main" val="2054021628"/>
                  </a:ext>
                </a:extLst>
              </a:tr>
              <a:tr h="440332">
                <a:tc>
                  <a:txBody>
                    <a:bodyPr/>
                    <a:lstStyle/>
                    <a:p>
                      <a:pPr>
                        <a:lnSpc>
                          <a:spcPct val="150000"/>
                        </a:lnSpc>
                        <a:spcAft>
                          <a:spcPts val="800"/>
                        </a:spcAft>
                      </a:pPr>
                      <a:r>
                        <a:rPr lang="en-US" sz="1600">
                          <a:solidFill>
                            <a:schemeClr val="tx1"/>
                          </a:solidFill>
                          <a:effectLst/>
                        </a:rPr>
                        <a:t>Copper/(000)t</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8,839</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9,077</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8,678</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7,933</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dirty="0">
                          <a:solidFill>
                            <a:schemeClr val="tx1"/>
                          </a:solidFill>
                          <a:effectLst/>
                        </a:rPr>
                        <a:t>8,650</a:t>
                      </a:r>
                      <a:endParaRPr lang="en-ZW" sz="16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10,168</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dirty="0">
                          <a:solidFill>
                            <a:schemeClr val="tx1"/>
                          </a:solidFill>
                          <a:effectLst/>
                        </a:rPr>
                        <a:t>10,473</a:t>
                      </a:r>
                      <a:endParaRPr lang="en-ZW" sz="16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dirty="0">
                          <a:solidFill>
                            <a:schemeClr val="tx1"/>
                          </a:solidFill>
                          <a:effectLst/>
                        </a:rPr>
                        <a:t>18%</a:t>
                      </a:r>
                      <a:endParaRPr lang="en-ZW" sz="16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extLst>
                  <a:ext uri="{0D108BD9-81ED-4DB2-BD59-A6C34878D82A}">
                    <a16:rowId xmlns:a16="http://schemas.microsoft.com/office/drawing/2014/main" val="1112873665"/>
                  </a:ext>
                </a:extLst>
              </a:tr>
              <a:tr h="440332">
                <a:tc>
                  <a:txBody>
                    <a:bodyPr/>
                    <a:lstStyle/>
                    <a:p>
                      <a:pPr>
                        <a:lnSpc>
                          <a:spcPct val="150000"/>
                        </a:lnSpc>
                        <a:spcAft>
                          <a:spcPts val="800"/>
                        </a:spcAft>
                      </a:pPr>
                      <a:r>
                        <a:rPr lang="en-US" sz="1600">
                          <a:solidFill>
                            <a:schemeClr val="tx1"/>
                          </a:solidFill>
                          <a:effectLst/>
                        </a:rPr>
                        <a:t>Diamonds/(000)t</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2,508</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3,252</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2,119</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dirty="0">
                          <a:solidFill>
                            <a:schemeClr val="tx1"/>
                          </a:solidFill>
                          <a:effectLst/>
                        </a:rPr>
                        <a:t>2,670</a:t>
                      </a:r>
                      <a:endParaRPr lang="en-ZW" sz="16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4,224</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dirty="0">
                          <a:solidFill>
                            <a:schemeClr val="tx1"/>
                          </a:solidFill>
                          <a:effectLst/>
                        </a:rPr>
                        <a:t>4,865</a:t>
                      </a:r>
                      <a:endParaRPr lang="en-ZW" sz="16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5,500</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dirty="0">
                          <a:solidFill>
                            <a:schemeClr val="tx1"/>
                          </a:solidFill>
                          <a:effectLst/>
                        </a:rPr>
                        <a:t>119%</a:t>
                      </a:r>
                      <a:endParaRPr lang="en-ZW" sz="16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extLst>
                  <a:ext uri="{0D108BD9-81ED-4DB2-BD59-A6C34878D82A}">
                    <a16:rowId xmlns:a16="http://schemas.microsoft.com/office/drawing/2014/main" val="2516327726"/>
                  </a:ext>
                </a:extLst>
              </a:tr>
              <a:tr h="440332">
                <a:tc>
                  <a:txBody>
                    <a:bodyPr/>
                    <a:lstStyle/>
                    <a:p>
                      <a:pPr>
                        <a:lnSpc>
                          <a:spcPct val="150000"/>
                        </a:lnSpc>
                        <a:spcAft>
                          <a:spcPts val="800"/>
                        </a:spcAft>
                      </a:pPr>
                      <a:r>
                        <a:rPr lang="en-US" sz="1600">
                          <a:solidFill>
                            <a:schemeClr val="tx1"/>
                          </a:solidFill>
                          <a:effectLst/>
                        </a:rPr>
                        <a:t>Nickel/t</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16,617</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17,850</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16,278</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16,336</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13,949</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14,260</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dirty="0">
                          <a:solidFill>
                            <a:schemeClr val="tx1"/>
                          </a:solidFill>
                          <a:effectLst/>
                        </a:rPr>
                        <a:t>14,300</a:t>
                      </a:r>
                      <a:endParaRPr lang="en-ZW" sz="16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dirty="0">
                          <a:solidFill>
                            <a:schemeClr val="tx1"/>
                          </a:solidFill>
                          <a:effectLst/>
                        </a:rPr>
                        <a:t>-14%</a:t>
                      </a:r>
                      <a:endParaRPr lang="en-ZW" sz="16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extLst>
                  <a:ext uri="{0D108BD9-81ED-4DB2-BD59-A6C34878D82A}">
                    <a16:rowId xmlns:a16="http://schemas.microsoft.com/office/drawing/2014/main" val="1538928734"/>
                  </a:ext>
                </a:extLst>
              </a:tr>
              <a:tr h="440332">
                <a:tc>
                  <a:txBody>
                    <a:bodyPr/>
                    <a:lstStyle/>
                    <a:p>
                      <a:pPr>
                        <a:lnSpc>
                          <a:spcPct val="150000"/>
                        </a:lnSpc>
                        <a:spcAft>
                          <a:spcPts val="800"/>
                        </a:spcAft>
                      </a:pPr>
                      <a:r>
                        <a:rPr lang="en-US" sz="1600">
                          <a:solidFill>
                            <a:schemeClr val="tx1"/>
                          </a:solidFill>
                          <a:effectLst/>
                        </a:rPr>
                        <a:t>Palladium/kg</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11,822</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12,094</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11,640</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12,890</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12,619</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a:solidFill>
                            <a:schemeClr val="tx1"/>
                          </a:solidFill>
                          <a:effectLst/>
                        </a:rPr>
                        <a:t>13,935</a:t>
                      </a:r>
                      <a:endParaRPr lang="en-ZW" sz="16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dirty="0">
                          <a:solidFill>
                            <a:schemeClr val="tx1"/>
                          </a:solidFill>
                          <a:effectLst/>
                        </a:rPr>
                        <a:t>14,214</a:t>
                      </a:r>
                      <a:endParaRPr lang="en-ZW" sz="16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tc>
                  <a:txBody>
                    <a:bodyPr/>
                    <a:lstStyle/>
                    <a:p>
                      <a:pPr algn="r">
                        <a:lnSpc>
                          <a:spcPct val="150000"/>
                        </a:lnSpc>
                        <a:spcAft>
                          <a:spcPts val="800"/>
                        </a:spcAft>
                      </a:pPr>
                      <a:r>
                        <a:rPr lang="en-US" sz="1600" dirty="0">
                          <a:solidFill>
                            <a:schemeClr val="tx1"/>
                          </a:solidFill>
                          <a:effectLst/>
                        </a:rPr>
                        <a:t>20%</a:t>
                      </a:r>
                      <a:endParaRPr lang="en-ZW" sz="16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063" marR="54063" marT="0" marB="0"/>
                </a:tc>
                <a:extLst>
                  <a:ext uri="{0D108BD9-81ED-4DB2-BD59-A6C34878D82A}">
                    <a16:rowId xmlns:a16="http://schemas.microsoft.com/office/drawing/2014/main" val="97196889"/>
                  </a:ext>
                </a:extLst>
              </a:tr>
            </a:tbl>
          </a:graphicData>
        </a:graphic>
      </p:graphicFrame>
      <p:sp>
        <p:nvSpPr>
          <p:cNvPr id="5" name="Rectangle 4">
            <a:extLst>
              <a:ext uri="{FF2B5EF4-FFF2-40B4-BE49-F238E27FC236}">
                <a16:creationId xmlns:a16="http://schemas.microsoft.com/office/drawing/2014/main" id="{362C06F0-AD1B-42A0-A882-AF59BDC68F6A}"/>
              </a:ext>
            </a:extLst>
          </p:cNvPr>
          <p:cNvSpPr/>
          <p:nvPr/>
        </p:nvSpPr>
        <p:spPr>
          <a:xfrm>
            <a:off x="4166878" y="459453"/>
            <a:ext cx="4528805" cy="769441"/>
          </a:xfrm>
          <a:prstGeom prst="rect">
            <a:avLst/>
          </a:prstGeom>
        </p:spPr>
        <p:txBody>
          <a:bodyPr wrap="none">
            <a:spAutoFit/>
          </a:bodyPr>
          <a:lstStyle/>
          <a:p>
            <a:pPr algn="ctr">
              <a:spcBef>
                <a:spcPct val="0"/>
              </a:spcBef>
            </a:pPr>
            <a:r>
              <a:rPr lang="en-US" sz="4400" b="1" dirty="0">
                <a:solidFill>
                  <a:schemeClr val="bg1"/>
                </a:solidFill>
                <a:latin typeface="Montserrat" pitchFamily="2" charset="77"/>
                <a:ea typeface="+mj-ea"/>
                <a:cs typeface="+mj-cs"/>
              </a:rPr>
              <a:t>M</a:t>
            </a:r>
            <a:r>
              <a:rPr lang="en-US" altLang="en-US" sz="4400" b="1" dirty="0">
                <a:solidFill>
                  <a:schemeClr val="bg1"/>
                </a:solidFill>
                <a:latin typeface="Montserrat" pitchFamily="2" charset="77"/>
                <a:ea typeface="+mj-ea"/>
                <a:cs typeface="+mj-cs"/>
              </a:rPr>
              <a:t>ining Output</a:t>
            </a:r>
            <a:endParaRPr lang="en-ZW" sz="4400" b="1" dirty="0">
              <a:solidFill>
                <a:schemeClr val="bg1"/>
              </a:solidFill>
              <a:latin typeface="Montserrat" pitchFamily="2" charset="77"/>
              <a:ea typeface="+mj-ea"/>
              <a:cs typeface="+mj-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48860-11BA-013A-480B-71A8DE4F666A}"/>
              </a:ext>
            </a:extLst>
          </p:cNvPr>
          <p:cNvSpPr>
            <a:spLocks noGrp="1"/>
          </p:cNvSpPr>
          <p:nvPr>
            <p:ph type="title"/>
          </p:nvPr>
        </p:nvSpPr>
        <p:spPr/>
        <p:txBody>
          <a:bodyPr>
            <a:noAutofit/>
          </a:bodyPr>
          <a:lstStyle/>
          <a:p>
            <a:pPr algn="ctr"/>
            <a:r>
              <a:rPr lang="en-US" altLang="en-US" sz="4400" dirty="0"/>
              <a:t>Manufacturing</a:t>
            </a:r>
            <a:endParaRPr lang="en-ZW" sz="4000" b="1" dirty="0"/>
          </a:p>
        </p:txBody>
      </p:sp>
      <p:sp>
        <p:nvSpPr>
          <p:cNvPr id="8" name="Text Placeholder 7">
            <a:extLst>
              <a:ext uri="{FF2B5EF4-FFF2-40B4-BE49-F238E27FC236}">
                <a16:creationId xmlns:a16="http://schemas.microsoft.com/office/drawing/2014/main" id="{D8B0725F-343B-422D-873B-618603363711}"/>
              </a:ext>
            </a:extLst>
          </p:cNvPr>
          <p:cNvSpPr>
            <a:spLocks noGrp="1"/>
          </p:cNvSpPr>
          <p:nvPr>
            <p:ph type="body" sz="quarter" idx="12"/>
          </p:nvPr>
        </p:nvSpPr>
        <p:spPr>
          <a:xfrm>
            <a:off x="1" y="1940560"/>
            <a:ext cx="4394199" cy="2308324"/>
          </a:xfrm>
          <a:prstGeom prst="rect">
            <a:avLst/>
          </a:prstGeom>
        </p:spPr>
        <p:txBody>
          <a:bodyPr wrap="square">
            <a:spAutoFit/>
          </a:bodyPr>
          <a:lstStyle/>
          <a:p>
            <a:pPr marL="285750" indent="-285750">
              <a:buFont typeface="Wingdings" panose="05000000000000000000" pitchFamily="2" charset="2"/>
              <a:buChar char="q"/>
            </a:pPr>
            <a:r>
              <a:rPr lang="en-US" dirty="0">
                <a:solidFill>
                  <a:schemeClr val="tx1"/>
                </a:solidFill>
                <a:latin typeface="Arial Narrow" panose="020B0606020202030204" pitchFamily="34" charset="0"/>
              </a:rPr>
              <a:t>Steady increases in industry capacity utilization correspond with increasing local production.</a:t>
            </a:r>
          </a:p>
          <a:p>
            <a:pPr marL="285750" indent="-285750">
              <a:buFont typeface="Wingdings" panose="05000000000000000000" pitchFamily="2" charset="2"/>
              <a:buChar char="q"/>
            </a:pPr>
            <a:r>
              <a:rPr lang="en-US" dirty="0">
                <a:solidFill>
                  <a:schemeClr val="tx1"/>
                </a:solidFill>
                <a:latin typeface="Arial Narrow" panose="020B0606020202030204" pitchFamily="34" charset="0"/>
              </a:rPr>
              <a:t>Industry capacity utilization has </a:t>
            </a:r>
            <a:r>
              <a:rPr lang="en-US" altLang="en-US" dirty="0">
                <a:solidFill>
                  <a:schemeClr val="tx1"/>
                </a:solidFill>
                <a:latin typeface="Arial Narrow" panose="020B0606020202030204" pitchFamily="34" charset="0"/>
              </a:rPr>
              <a:t>been at </a:t>
            </a:r>
            <a:r>
              <a:rPr lang="en-US" dirty="0">
                <a:solidFill>
                  <a:schemeClr val="tx1"/>
                </a:solidFill>
                <a:latin typeface="Arial Narrow" panose="020B0606020202030204" pitchFamily="34" charset="0"/>
              </a:rPr>
              <a:t>10 year highs in 2021 and 2022.</a:t>
            </a:r>
          </a:p>
        </p:txBody>
      </p:sp>
      <p:pic>
        <p:nvPicPr>
          <p:cNvPr id="9" name="Picture 8">
            <a:extLst>
              <a:ext uri="{FF2B5EF4-FFF2-40B4-BE49-F238E27FC236}">
                <a16:creationId xmlns:a16="http://schemas.microsoft.com/office/drawing/2014/main" id="{2D7CFCC6-E56B-4C7C-9757-08C54AD27EC5}"/>
              </a:ext>
            </a:extLst>
          </p:cNvPr>
          <p:cNvPicPr>
            <a:picLocks noChangeAspect="1"/>
          </p:cNvPicPr>
          <p:nvPr/>
        </p:nvPicPr>
        <p:blipFill>
          <a:blip r:embed="rId2"/>
          <a:stretch>
            <a:fillRect/>
          </a:stretch>
        </p:blipFill>
        <p:spPr>
          <a:xfrm>
            <a:off x="4333239" y="1940560"/>
            <a:ext cx="7802881" cy="4876800"/>
          </a:xfrm>
          <a:prstGeom prst="rect">
            <a:avLst/>
          </a:prstGeom>
        </p:spPr>
      </p:pic>
      <p:pic>
        <p:nvPicPr>
          <p:cNvPr id="11" name="Picture 10">
            <a:extLst>
              <a:ext uri="{FF2B5EF4-FFF2-40B4-BE49-F238E27FC236}">
                <a16:creationId xmlns:a16="http://schemas.microsoft.com/office/drawing/2014/main" id="{3013B7BD-11D0-4051-B0EB-BCFC26939828}"/>
              </a:ext>
            </a:extLst>
          </p:cNvPr>
          <p:cNvPicPr>
            <a:picLocks noChangeAspect="1"/>
          </p:cNvPicPr>
          <p:nvPr/>
        </p:nvPicPr>
        <p:blipFill>
          <a:blip r:embed="rId3"/>
          <a:stretch>
            <a:fillRect/>
          </a:stretch>
        </p:blipFill>
        <p:spPr>
          <a:xfrm>
            <a:off x="4333239" y="1940559"/>
            <a:ext cx="7716521" cy="4775201"/>
          </a:xfrm>
          <a:prstGeom prst="rect">
            <a:avLst/>
          </a:prstGeom>
        </p:spPr>
      </p:pic>
    </p:spTree>
    <p:extLst>
      <p:ext uri="{BB962C8B-B14F-4D97-AF65-F5344CB8AC3E}">
        <p14:creationId xmlns:p14="http://schemas.microsoft.com/office/powerpoint/2010/main" val="33450321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48860-11BA-013A-480B-71A8DE4F666A}"/>
              </a:ext>
            </a:extLst>
          </p:cNvPr>
          <p:cNvSpPr>
            <a:spLocks noGrp="1"/>
          </p:cNvSpPr>
          <p:nvPr>
            <p:ph type="title"/>
          </p:nvPr>
        </p:nvSpPr>
        <p:spPr/>
        <p:txBody>
          <a:bodyPr>
            <a:noAutofit/>
          </a:bodyPr>
          <a:lstStyle/>
          <a:p>
            <a:pPr algn="ctr"/>
            <a:r>
              <a:rPr lang="en-US" altLang="en-US" sz="4400" dirty="0"/>
              <a:t>Tourism Recovery</a:t>
            </a:r>
            <a:endParaRPr lang="en-ZW" sz="4000" b="1" dirty="0"/>
          </a:p>
        </p:txBody>
      </p:sp>
      <p:sp>
        <p:nvSpPr>
          <p:cNvPr id="4" name="Text Placeholder 3">
            <a:extLst>
              <a:ext uri="{FF2B5EF4-FFF2-40B4-BE49-F238E27FC236}">
                <a16:creationId xmlns:a16="http://schemas.microsoft.com/office/drawing/2014/main" id="{513226EB-1825-4C93-A3B0-D842EF8773A2}"/>
              </a:ext>
            </a:extLst>
          </p:cNvPr>
          <p:cNvSpPr>
            <a:spLocks noGrp="1"/>
          </p:cNvSpPr>
          <p:nvPr>
            <p:ph type="body" sz="quarter" idx="12"/>
          </p:nvPr>
        </p:nvSpPr>
        <p:spPr>
          <a:xfrm>
            <a:off x="116840" y="1971040"/>
            <a:ext cx="4531360" cy="4318000"/>
          </a:xfrm>
        </p:spPr>
        <p:txBody>
          <a:bodyPr/>
          <a:lstStyle/>
          <a:p>
            <a:pPr marL="228600" lvl="0" indent="-228600">
              <a:lnSpc>
                <a:spcPct val="90000"/>
              </a:lnSpc>
              <a:spcBef>
                <a:spcPts val="1000"/>
              </a:spcBef>
              <a:buFont typeface="Wingdings" panose="05000000000000000000" pitchFamily="2" charset="2"/>
              <a:buChar char="q"/>
            </a:pPr>
            <a:r>
              <a:rPr lang="en-US" dirty="0">
                <a:solidFill>
                  <a:srgbClr val="000000"/>
                </a:solidFill>
                <a:latin typeface="Arial Narrow" panose="020B0606020202030204" pitchFamily="34" charset="0"/>
                <a:ea typeface="+mn-ea"/>
              </a:rPr>
              <a:t>Tourism sector is a key source of foreign currency revenues for the economy.</a:t>
            </a:r>
          </a:p>
          <a:p>
            <a:pPr marL="228600" lvl="0" indent="-228600">
              <a:lnSpc>
                <a:spcPct val="90000"/>
              </a:lnSpc>
              <a:spcBef>
                <a:spcPts val="1000"/>
              </a:spcBef>
              <a:buFont typeface="Wingdings" panose="05000000000000000000" pitchFamily="2" charset="2"/>
              <a:buChar char="q"/>
            </a:pPr>
            <a:r>
              <a:rPr lang="en-US" dirty="0">
                <a:solidFill>
                  <a:srgbClr val="000000"/>
                </a:solidFill>
                <a:latin typeface="Arial Narrow" panose="020B0606020202030204" pitchFamily="34" charset="0"/>
                <a:ea typeface="+mn-ea"/>
              </a:rPr>
              <a:t>Government established a Tourism Revolving Fund to provide capital resources for tourism development and has made efforts to rebrand the country.</a:t>
            </a:r>
          </a:p>
          <a:p>
            <a:pPr marL="228600" lvl="0" indent="-228600">
              <a:lnSpc>
                <a:spcPct val="90000"/>
              </a:lnSpc>
              <a:spcBef>
                <a:spcPts val="1000"/>
              </a:spcBef>
              <a:buFont typeface="Wingdings" panose="05000000000000000000" pitchFamily="2" charset="2"/>
              <a:buChar char="q"/>
            </a:pPr>
            <a:r>
              <a:rPr lang="en-US" dirty="0">
                <a:solidFill>
                  <a:srgbClr val="000000"/>
                </a:solidFill>
                <a:latin typeface="Arial Narrow" panose="020B0606020202030204" pitchFamily="34" charset="0"/>
                <a:ea typeface="+mn-ea"/>
              </a:rPr>
              <a:t>In line with the overall trend, tourist arrivals tailed off in the aftermath of the COVID-19 pandemic, but have been on the rebound since 2021.</a:t>
            </a:r>
          </a:p>
          <a:p>
            <a:endParaRPr lang="en-ZW" dirty="0"/>
          </a:p>
        </p:txBody>
      </p:sp>
      <p:pic>
        <p:nvPicPr>
          <p:cNvPr id="10" name="Picture 9">
            <a:extLst>
              <a:ext uri="{FF2B5EF4-FFF2-40B4-BE49-F238E27FC236}">
                <a16:creationId xmlns:a16="http://schemas.microsoft.com/office/drawing/2014/main" id="{C8DB8F8D-9F4F-4D57-8E48-75502F53695E}"/>
              </a:ext>
            </a:extLst>
          </p:cNvPr>
          <p:cNvPicPr>
            <a:picLocks noChangeAspect="1"/>
          </p:cNvPicPr>
          <p:nvPr/>
        </p:nvPicPr>
        <p:blipFill>
          <a:blip r:embed="rId2"/>
          <a:stretch>
            <a:fillRect/>
          </a:stretch>
        </p:blipFill>
        <p:spPr>
          <a:xfrm>
            <a:off x="4699000" y="1876239"/>
            <a:ext cx="7442200" cy="1822001"/>
          </a:xfrm>
          <a:prstGeom prst="rect">
            <a:avLst/>
          </a:prstGeom>
        </p:spPr>
      </p:pic>
      <p:pic>
        <p:nvPicPr>
          <p:cNvPr id="12" name="Picture 11">
            <a:extLst>
              <a:ext uri="{FF2B5EF4-FFF2-40B4-BE49-F238E27FC236}">
                <a16:creationId xmlns:a16="http://schemas.microsoft.com/office/drawing/2014/main" id="{10252061-C17C-4561-9CD8-140198F80990}"/>
              </a:ext>
            </a:extLst>
          </p:cNvPr>
          <p:cNvPicPr>
            <a:picLocks noChangeAspect="1"/>
          </p:cNvPicPr>
          <p:nvPr/>
        </p:nvPicPr>
        <p:blipFill>
          <a:blip r:embed="rId3"/>
          <a:stretch>
            <a:fillRect/>
          </a:stretch>
        </p:blipFill>
        <p:spPr>
          <a:xfrm>
            <a:off x="4699000" y="3698240"/>
            <a:ext cx="7442200" cy="3114039"/>
          </a:xfrm>
          <a:prstGeom prst="rect">
            <a:avLst/>
          </a:prstGeom>
        </p:spPr>
      </p:pic>
    </p:spTree>
    <p:extLst>
      <p:ext uri="{BB962C8B-B14F-4D97-AF65-F5344CB8AC3E}">
        <p14:creationId xmlns:p14="http://schemas.microsoft.com/office/powerpoint/2010/main" val="18497474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E62CCB5-0510-42F8-AEA8-26B00AE46765}"/>
              </a:ext>
            </a:extLst>
          </p:cNvPr>
          <p:cNvSpPr>
            <a:spLocks noGrp="1"/>
          </p:cNvSpPr>
          <p:nvPr>
            <p:ph type="body" sz="quarter" idx="12"/>
          </p:nvPr>
        </p:nvSpPr>
        <p:spPr/>
        <p:txBody>
          <a:bodyPr/>
          <a:lstStyle/>
          <a:p>
            <a:endParaRPr lang="en-ZW"/>
          </a:p>
        </p:txBody>
      </p:sp>
      <p:graphicFrame>
        <p:nvGraphicFramePr>
          <p:cNvPr id="4" name="Table 3"/>
          <p:cNvGraphicFramePr>
            <a:graphicFrameLocks noGrp="1"/>
          </p:cNvGraphicFramePr>
          <p:nvPr>
            <p:extLst>
              <p:ext uri="{D42A27DB-BD31-4B8C-83A1-F6EECF244321}">
                <p14:modId xmlns:p14="http://schemas.microsoft.com/office/powerpoint/2010/main" val="566345182"/>
              </p:ext>
            </p:extLst>
          </p:nvPr>
        </p:nvGraphicFramePr>
        <p:xfrm>
          <a:off x="1" y="1920240"/>
          <a:ext cx="12192001" cy="4978401"/>
        </p:xfrm>
        <a:graphic>
          <a:graphicData uri="http://schemas.openxmlformats.org/drawingml/2006/table">
            <a:tbl>
              <a:tblPr firstRow="1">
                <a:tableStyleId>{22838BEF-8BB2-4498-84A7-C5851F593DF1}</a:tableStyleId>
              </a:tblPr>
              <a:tblGrid>
                <a:gridCol w="934026">
                  <a:extLst>
                    <a:ext uri="{9D8B030D-6E8A-4147-A177-3AD203B41FA5}">
                      <a16:colId xmlns:a16="http://schemas.microsoft.com/office/drawing/2014/main" val="20000"/>
                    </a:ext>
                  </a:extLst>
                </a:gridCol>
                <a:gridCol w="2733702">
                  <a:extLst>
                    <a:ext uri="{9D8B030D-6E8A-4147-A177-3AD203B41FA5}">
                      <a16:colId xmlns:a16="http://schemas.microsoft.com/office/drawing/2014/main" val="20001"/>
                    </a:ext>
                  </a:extLst>
                </a:gridCol>
                <a:gridCol w="3283280">
                  <a:extLst>
                    <a:ext uri="{9D8B030D-6E8A-4147-A177-3AD203B41FA5}">
                      <a16:colId xmlns:a16="http://schemas.microsoft.com/office/drawing/2014/main" val="20002"/>
                    </a:ext>
                  </a:extLst>
                </a:gridCol>
                <a:gridCol w="2467298">
                  <a:extLst>
                    <a:ext uri="{9D8B030D-6E8A-4147-A177-3AD203B41FA5}">
                      <a16:colId xmlns:a16="http://schemas.microsoft.com/office/drawing/2014/main" val="20003"/>
                    </a:ext>
                  </a:extLst>
                </a:gridCol>
                <a:gridCol w="2773695">
                  <a:extLst>
                    <a:ext uri="{9D8B030D-6E8A-4147-A177-3AD203B41FA5}">
                      <a16:colId xmlns:a16="http://schemas.microsoft.com/office/drawing/2014/main" val="20004"/>
                    </a:ext>
                  </a:extLst>
                </a:gridCol>
              </a:tblGrid>
              <a:tr h="961160">
                <a:tc>
                  <a:txBody>
                    <a:bodyPr/>
                    <a:lstStyle/>
                    <a:p>
                      <a:pPr>
                        <a:lnSpc>
                          <a:spcPct val="107000"/>
                        </a:lnSpc>
                        <a:spcAft>
                          <a:spcPts val="0"/>
                        </a:spcAft>
                        <a:tabLst>
                          <a:tab pos="993775" algn="l"/>
                        </a:tabLst>
                      </a:pPr>
                      <a:r>
                        <a:rPr lang="en-US" sz="2000" dirty="0">
                          <a:solidFill>
                            <a:schemeClr val="bg1"/>
                          </a:solidFill>
                          <a:effectLst/>
                        </a:rPr>
                        <a:t>Year</a:t>
                      </a:r>
                      <a:endParaRPr lang="en-US" sz="2000" dirty="0">
                        <a:solidFill>
                          <a:schemeClr val="bg1"/>
                        </a:solidFill>
                        <a:effectLst/>
                        <a:latin typeface="Arial Narrow" panose="020B0606020202030204" pitchFamily="34" charset="0"/>
                      </a:endParaRPr>
                    </a:p>
                  </a:txBody>
                  <a:tcPr marL="68580" marR="68580" marT="0" marB="0">
                    <a:solidFill>
                      <a:schemeClr val="accent5">
                        <a:lumMod val="50000"/>
                      </a:schemeClr>
                    </a:solidFill>
                  </a:tcPr>
                </a:tc>
                <a:tc>
                  <a:txBody>
                    <a:bodyPr/>
                    <a:lstStyle/>
                    <a:p>
                      <a:pPr>
                        <a:lnSpc>
                          <a:spcPct val="107000"/>
                        </a:lnSpc>
                        <a:spcAft>
                          <a:spcPts val="0"/>
                        </a:spcAft>
                        <a:tabLst>
                          <a:tab pos="993775" algn="l"/>
                        </a:tabLst>
                      </a:pPr>
                      <a:r>
                        <a:rPr lang="en-US" sz="2000" dirty="0">
                          <a:solidFill>
                            <a:schemeClr val="bg1"/>
                          </a:solidFill>
                          <a:effectLst/>
                        </a:rPr>
                        <a:t>Total number of Airlines</a:t>
                      </a:r>
                      <a:endParaRPr lang="en-US" sz="2000" dirty="0">
                        <a:solidFill>
                          <a:schemeClr val="bg1"/>
                        </a:solidFill>
                        <a:effectLst/>
                        <a:latin typeface="Arial Narrow" panose="020B0606020202030204" pitchFamily="34" charset="0"/>
                      </a:endParaRPr>
                    </a:p>
                  </a:txBody>
                  <a:tcPr marL="68580" marR="68580" marT="0" marB="0">
                    <a:solidFill>
                      <a:schemeClr val="accent5">
                        <a:lumMod val="50000"/>
                      </a:schemeClr>
                    </a:solidFill>
                  </a:tcPr>
                </a:tc>
                <a:tc>
                  <a:txBody>
                    <a:bodyPr/>
                    <a:lstStyle/>
                    <a:p>
                      <a:pPr algn="ctr">
                        <a:lnSpc>
                          <a:spcPct val="107000"/>
                        </a:lnSpc>
                        <a:spcAft>
                          <a:spcPts val="0"/>
                        </a:spcAft>
                        <a:tabLst>
                          <a:tab pos="993775" algn="l"/>
                        </a:tabLst>
                      </a:pPr>
                      <a:r>
                        <a:rPr lang="en-US" sz="2000" dirty="0">
                          <a:solidFill>
                            <a:schemeClr val="bg1"/>
                          </a:solidFill>
                          <a:effectLst/>
                        </a:rPr>
                        <a:t>Number of Airlines which pulled out</a:t>
                      </a:r>
                      <a:endParaRPr lang="en-US" sz="2000" dirty="0">
                        <a:solidFill>
                          <a:schemeClr val="bg1"/>
                        </a:solidFill>
                        <a:effectLst/>
                        <a:latin typeface="Arial Narrow" panose="020B0606020202030204" pitchFamily="34" charset="0"/>
                      </a:endParaRPr>
                    </a:p>
                  </a:txBody>
                  <a:tcPr marL="68580" marR="68580" marT="0" marB="0">
                    <a:solidFill>
                      <a:schemeClr val="accent5">
                        <a:lumMod val="50000"/>
                      </a:schemeClr>
                    </a:solidFill>
                  </a:tcPr>
                </a:tc>
                <a:tc>
                  <a:txBody>
                    <a:bodyPr/>
                    <a:lstStyle/>
                    <a:p>
                      <a:pPr algn="ctr">
                        <a:lnSpc>
                          <a:spcPct val="107000"/>
                        </a:lnSpc>
                        <a:spcAft>
                          <a:spcPts val="0"/>
                        </a:spcAft>
                        <a:tabLst>
                          <a:tab pos="993775" algn="l"/>
                        </a:tabLst>
                      </a:pPr>
                      <a:r>
                        <a:rPr lang="en-US" sz="2000" dirty="0">
                          <a:solidFill>
                            <a:schemeClr val="bg1"/>
                          </a:solidFill>
                          <a:effectLst/>
                        </a:rPr>
                        <a:t>Number of new Airlines </a:t>
                      </a:r>
                      <a:endParaRPr lang="en-US" sz="2000" dirty="0">
                        <a:solidFill>
                          <a:schemeClr val="bg1"/>
                        </a:solidFill>
                        <a:effectLst/>
                        <a:latin typeface="Arial Narrow" panose="020B0606020202030204" pitchFamily="34" charset="0"/>
                      </a:endParaRPr>
                    </a:p>
                  </a:txBody>
                  <a:tcPr marL="68580" marR="68580" marT="0" marB="0">
                    <a:solidFill>
                      <a:schemeClr val="accent5">
                        <a:lumMod val="50000"/>
                      </a:schemeClr>
                    </a:solidFill>
                  </a:tcPr>
                </a:tc>
                <a:tc>
                  <a:txBody>
                    <a:bodyPr/>
                    <a:lstStyle/>
                    <a:p>
                      <a:pPr algn="ctr">
                        <a:lnSpc>
                          <a:spcPct val="107000"/>
                        </a:lnSpc>
                        <a:spcAft>
                          <a:spcPts val="0"/>
                        </a:spcAft>
                        <a:tabLst>
                          <a:tab pos="993775" algn="l"/>
                        </a:tabLst>
                      </a:pPr>
                      <a:r>
                        <a:rPr lang="en-US" sz="2000" dirty="0">
                          <a:solidFill>
                            <a:schemeClr val="bg1"/>
                          </a:solidFill>
                          <a:effectLst/>
                        </a:rPr>
                        <a:t>Total Airlines</a:t>
                      </a:r>
                      <a:endParaRPr lang="en-US" sz="2000" dirty="0">
                        <a:solidFill>
                          <a:schemeClr val="bg1"/>
                        </a:solidFill>
                        <a:effectLst/>
                        <a:latin typeface="Arial Narrow" panose="020B0606020202030204" pitchFamily="34" charset="0"/>
                      </a:endParaRPr>
                    </a:p>
                  </a:txBody>
                  <a:tcPr marL="68580" marR="68580" marT="0" marB="0">
                    <a:solidFill>
                      <a:schemeClr val="accent5">
                        <a:lumMod val="50000"/>
                      </a:schemeClr>
                    </a:solidFill>
                  </a:tcPr>
                </a:tc>
                <a:extLst>
                  <a:ext uri="{0D108BD9-81ED-4DB2-BD59-A6C34878D82A}">
                    <a16:rowId xmlns:a16="http://schemas.microsoft.com/office/drawing/2014/main" val="10000"/>
                  </a:ext>
                </a:extLst>
              </a:tr>
              <a:tr h="446809">
                <a:tc>
                  <a:txBody>
                    <a:bodyPr/>
                    <a:lstStyle/>
                    <a:p>
                      <a:pPr algn="ctr">
                        <a:lnSpc>
                          <a:spcPct val="107000"/>
                        </a:lnSpc>
                        <a:spcAft>
                          <a:spcPts val="0"/>
                        </a:spcAft>
                        <a:tabLst>
                          <a:tab pos="993775" algn="l"/>
                        </a:tabLst>
                      </a:pPr>
                      <a:r>
                        <a:rPr lang="en-US" sz="2000">
                          <a:effectLst/>
                        </a:rPr>
                        <a:t>2015</a:t>
                      </a:r>
                      <a:endParaRPr lang="en-US" sz="2000">
                        <a:effectLst/>
                        <a:latin typeface="Arial Narrow" panose="020B0606020202030204" pitchFamily="34" charset="0"/>
                      </a:endParaRPr>
                    </a:p>
                  </a:txBody>
                  <a:tcPr marL="68580" marR="68580" marT="0" marB="0"/>
                </a:tc>
                <a:tc>
                  <a:txBody>
                    <a:bodyPr/>
                    <a:lstStyle/>
                    <a:p>
                      <a:pPr algn="r">
                        <a:lnSpc>
                          <a:spcPct val="107000"/>
                        </a:lnSpc>
                        <a:spcAft>
                          <a:spcPts val="0"/>
                        </a:spcAft>
                        <a:tabLst>
                          <a:tab pos="993775" algn="l"/>
                        </a:tabLst>
                      </a:pPr>
                      <a:r>
                        <a:rPr lang="en-US" sz="2000" dirty="0">
                          <a:effectLst/>
                        </a:rPr>
                        <a:t>14</a:t>
                      </a:r>
                      <a:endParaRPr lang="en-US" sz="2000" dirty="0">
                        <a:effectLst/>
                        <a:latin typeface="Arial Narrow" panose="020B0606020202030204" pitchFamily="34" charset="0"/>
                      </a:endParaRPr>
                    </a:p>
                  </a:txBody>
                  <a:tcPr marL="68580" marR="68580" marT="0" marB="0"/>
                </a:tc>
                <a:tc>
                  <a:txBody>
                    <a:bodyPr/>
                    <a:lstStyle/>
                    <a:p>
                      <a:pPr algn="r">
                        <a:lnSpc>
                          <a:spcPct val="107000"/>
                        </a:lnSpc>
                        <a:spcAft>
                          <a:spcPts val="0"/>
                        </a:spcAft>
                        <a:tabLst>
                          <a:tab pos="993775" algn="l"/>
                        </a:tabLst>
                      </a:pPr>
                      <a:r>
                        <a:rPr lang="en-US" sz="2000" dirty="0">
                          <a:effectLst/>
                        </a:rPr>
                        <a:t>1</a:t>
                      </a:r>
                      <a:endParaRPr lang="en-US" sz="2000" dirty="0">
                        <a:effectLst/>
                        <a:latin typeface="Arial Narrow" panose="020B0606020202030204" pitchFamily="34" charset="0"/>
                      </a:endParaRPr>
                    </a:p>
                  </a:txBody>
                  <a:tcPr marL="68580" marR="68580" marT="0" marB="0"/>
                </a:tc>
                <a:tc>
                  <a:txBody>
                    <a:bodyPr/>
                    <a:lstStyle/>
                    <a:p>
                      <a:pPr algn="r">
                        <a:lnSpc>
                          <a:spcPct val="107000"/>
                        </a:lnSpc>
                        <a:spcAft>
                          <a:spcPts val="0"/>
                        </a:spcAft>
                        <a:tabLst>
                          <a:tab pos="993775" algn="l"/>
                        </a:tabLst>
                      </a:pPr>
                      <a:r>
                        <a:rPr lang="en-US" sz="2000">
                          <a:effectLst/>
                        </a:rPr>
                        <a:t>0</a:t>
                      </a:r>
                      <a:endParaRPr lang="en-US" sz="2000">
                        <a:effectLst/>
                        <a:latin typeface="Arial Narrow" panose="020B0606020202030204" pitchFamily="34" charset="0"/>
                      </a:endParaRPr>
                    </a:p>
                  </a:txBody>
                  <a:tcPr marL="68580" marR="68580" marT="0" marB="0"/>
                </a:tc>
                <a:tc>
                  <a:txBody>
                    <a:bodyPr/>
                    <a:lstStyle/>
                    <a:p>
                      <a:pPr algn="r">
                        <a:lnSpc>
                          <a:spcPct val="107000"/>
                        </a:lnSpc>
                        <a:spcAft>
                          <a:spcPts val="0"/>
                        </a:spcAft>
                        <a:tabLst>
                          <a:tab pos="993775" algn="l"/>
                        </a:tabLst>
                      </a:pPr>
                      <a:r>
                        <a:rPr lang="en-US" sz="2000" dirty="0">
                          <a:effectLst/>
                        </a:rPr>
                        <a:t>13</a:t>
                      </a:r>
                      <a:endParaRPr lang="en-US" sz="2000" dirty="0">
                        <a:effectLst/>
                        <a:latin typeface="Arial Narrow" panose="020B0606020202030204" pitchFamily="34" charset="0"/>
                      </a:endParaRPr>
                    </a:p>
                  </a:txBody>
                  <a:tcPr marL="68580" marR="68580" marT="0" marB="0"/>
                </a:tc>
                <a:extLst>
                  <a:ext uri="{0D108BD9-81ED-4DB2-BD59-A6C34878D82A}">
                    <a16:rowId xmlns:a16="http://schemas.microsoft.com/office/drawing/2014/main" val="10001"/>
                  </a:ext>
                </a:extLst>
              </a:tr>
              <a:tr h="445654">
                <a:tc>
                  <a:txBody>
                    <a:bodyPr/>
                    <a:lstStyle/>
                    <a:p>
                      <a:pPr algn="ctr">
                        <a:lnSpc>
                          <a:spcPct val="107000"/>
                        </a:lnSpc>
                        <a:spcAft>
                          <a:spcPts val="0"/>
                        </a:spcAft>
                        <a:tabLst>
                          <a:tab pos="993775" algn="l"/>
                        </a:tabLst>
                      </a:pPr>
                      <a:r>
                        <a:rPr lang="en-US" sz="2000">
                          <a:effectLst/>
                        </a:rPr>
                        <a:t>2016</a:t>
                      </a:r>
                      <a:endParaRPr lang="en-US" sz="2000">
                        <a:effectLst/>
                        <a:latin typeface="Arial Narrow" panose="020B0606020202030204" pitchFamily="34" charset="0"/>
                      </a:endParaRPr>
                    </a:p>
                  </a:txBody>
                  <a:tcPr marL="68580" marR="68580" marT="0" marB="0"/>
                </a:tc>
                <a:tc>
                  <a:txBody>
                    <a:bodyPr/>
                    <a:lstStyle/>
                    <a:p>
                      <a:pPr algn="r">
                        <a:lnSpc>
                          <a:spcPct val="107000"/>
                        </a:lnSpc>
                        <a:spcAft>
                          <a:spcPts val="0"/>
                        </a:spcAft>
                        <a:tabLst>
                          <a:tab pos="993775" algn="l"/>
                        </a:tabLst>
                      </a:pPr>
                      <a:r>
                        <a:rPr lang="en-US" sz="2000">
                          <a:effectLst/>
                        </a:rPr>
                        <a:t>13</a:t>
                      </a:r>
                      <a:endParaRPr lang="en-US" sz="2000">
                        <a:effectLst/>
                        <a:latin typeface="Arial Narrow" panose="020B0606020202030204" pitchFamily="34" charset="0"/>
                      </a:endParaRPr>
                    </a:p>
                  </a:txBody>
                  <a:tcPr marL="68580" marR="68580" marT="0" marB="0"/>
                </a:tc>
                <a:tc>
                  <a:txBody>
                    <a:bodyPr/>
                    <a:lstStyle/>
                    <a:p>
                      <a:pPr algn="r">
                        <a:lnSpc>
                          <a:spcPct val="107000"/>
                        </a:lnSpc>
                        <a:spcAft>
                          <a:spcPts val="0"/>
                        </a:spcAft>
                        <a:tabLst>
                          <a:tab pos="993775" algn="l"/>
                        </a:tabLst>
                      </a:pPr>
                      <a:r>
                        <a:rPr lang="en-US" sz="2000" dirty="0">
                          <a:effectLst/>
                        </a:rPr>
                        <a:t>-</a:t>
                      </a:r>
                      <a:endParaRPr lang="en-US" sz="2000" dirty="0">
                        <a:effectLst/>
                        <a:latin typeface="Arial Narrow" panose="020B0606020202030204" pitchFamily="34" charset="0"/>
                      </a:endParaRPr>
                    </a:p>
                  </a:txBody>
                  <a:tcPr marL="68580" marR="68580" marT="0" marB="0"/>
                </a:tc>
                <a:tc>
                  <a:txBody>
                    <a:bodyPr/>
                    <a:lstStyle/>
                    <a:p>
                      <a:pPr algn="r">
                        <a:lnSpc>
                          <a:spcPct val="107000"/>
                        </a:lnSpc>
                        <a:spcAft>
                          <a:spcPts val="0"/>
                        </a:spcAft>
                        <a:tabLst>
                          <a:tab pos="993775" algn="l"/>
                        </a:tabLst>
                      </a:pPr>
                      <a:r>
                        <a:rPr lang="en-US" sz="2000" dirty="0">
                          <a:effectLst/>
                        </a:rPr>
                        <a:t>2</a:t>
                      </a:r>
                      <a:endParaRPr lang="en-US" sz="2000" dirty="0">
                        <a:effectLst/>
                        <a:latin typeface="Arial Narrow" panose="020B0606020202030204" pitchFamily="34" charset="0"/>
                      </a:endParaRPr>
                    </a:p>
                  </a:txBody>
                  <a:tcPr marL="68580" marR="68580" marT="0" marB="0"/>
                </a:tc>
                <a:tc>
                  <a:txBody>
                    <a:bodyPr/>
                    <a:lstStyle/>
                    <a:p>
                      <a:pPr algn="r">
                        <a:lnSpc>
                          <a:spcPct val="107000"/>
                        </a:lnSpc>
                        <a:spcAft>
                          <a:spcPts val="0"/>
                        </a:spcAft>
                        <a:tabLst>
                          <a:tab pos="993775" algn="l"/>
                        </a:tabLst>
                      </a:pPr>
                      <a:r>
                        <a:rPr lang="en-US" sz="2000" dirty="0">
                          <a:effectLst/>
                        </a:rPr>
                        <a:t>15</a:t>
                      </a:r>
                      <a:endParaRPr lang="en-US" sz="2000" dirty="0">
                        <a:effectLst/>
                        <a:latin typeface="Arial Narrow" panose="020B0606020202030204" pitchFamily="34" charset="0"/>
                      </a:endParaRPr>
                    </a:p>
                  </a:txBody>
                  <a:tcPr marL="68580" marR="68580" marT="0" marB="0"/>
                </a:tc>
                <a:extLst>
                  <a:ext uri="{0D108BD9-81ED-4DB2-BD59-A6C34878D82A}">
                    <a16:rowId xmlns:a16="http://schemas.microsoft.com/office/drawing/2014/main" val="10002"/>
                  </a:ext>
                </a:extLst>
              </a:tr>
              <a:tr h="446232">
                <a:tc>
                  <a:txBody>
                    <a:bodyPr/>
                    <a:lstStyle/>
                    <a:p>
                      <a:pPr algn="ctr">
                        <a:lnSpc>
                          <a:spcPct val="107000"/>
                        </a:lnSpc>
                        <a:spcAft>
                          <a:spcPts val="0"/>
                        </a:spcAft>
                        <a:tabLst>
                          <a:tab pos="993775" algn="l"/>
                        </a:tabLst>
                      </a:pPr>
                      <a:r>
                        <a:rPr lang="en-US" sz="2000">
                          <a:effectLst/>
                        </a:rPr>
                        <a:t>2017</a:t>
                      </a:r>
                      <a:endParaRPr lang="en-US" sz="2000">
                        <a:effectLst/>
                        <a:latin typeface="Arial Narrow" panose="020B0606020202030204" pitchFamily="34" charset="0"/>
                      </a:endParaRPr>
                    </a:p>
                  </a:txBody>
                  <a:tcPr marL="68580" marR="68580" marT="0" marB="0"/>
                </a:tc>
                <a:tc>
                  <a:txBody>
                    <a:bodyPr/>
                    <a:lstStyle/>
                    <a:p>
                      <a:pPr algn="r">
                        <a:lnSpc>
                          <a:spcPct val="107000"/>
                        </a:lnSpc>
                        <a:spcAft>
                          <a:spcPts val="0"/>
                        </a:spcAft>
                        <a:tabLst>
                          <a:tab pos="993775" algn="l"/>
                        </a:tabLst>
                      </a:pPr>
                      <a:r>
                        <a:rPr lang="en-US" sz="2000">
                          <a:effectLst/>
                        </a:rPr>
                        <a:t>15</a:t>
                      </a:r>
                      <a:endParaRPr lang="en-US" sz="2000">
                        <a:effectLst/>
                        <a:latin typeface="Arial Narrow" panose="020B0606020202030204" pitchFamily="34" charset="0"/>
                      </a:endParaRPr>
                    </a:p>
                  </a:txBody>
                  <a:tcPr marL="68580" marR="68580" marT="0" marB="0"/>
                </a:tc>
                <a:tc>
                  <a:txBody>
                    <a:bodyPr/>
                    <a:lstStyle/>
                    <a:p>
                      <a:pPr algn="r">
                        <a:lnSpc>
                          <a:spcPct val="107000"/>
                        </a:lnSpc>
                        <a:spcAft>
                          <a:spcPts val="0"/>
                        </a:spcAft>
                        <a:tabLst>
                          <a:tab pos="993775" algn="l"/>
                        </a:tabLst>
                      </a:pPr>
                      <a:r>
                        <a:rPr lang="en-US" sz="2000">
                          <a:effectLst/>
                        </a:rPr>
                        <a:t>-</a:t>
                      </a:r>
                      <a:endParaRPr lang="en-US" sz="2000">
                        <a:effectLst/>
                        <a:latin typeface="Arial Narrow" panose="020B0606020202030204" pitchFamily="34" charset="0"/>
                      </a:endParaRPr>
                    </a:p>
                  </a:txBody>
                  <a:tcPr marL="68580" marR="68580" marT="0" marB="0"/>
                </a:tc>
                <a:tc>
                  <a:txBody>
                    <a:bodyPr/>
                    <a:lstStyle/>
                    <a:p>
                      <a:pPr algn="r">
                        <a:lnSpc>
                          <a:spcPct val="107000"/>
                        </a:lnSpc>
                        <a:spcAft>
                          <a:spcPts val="0"/>
                        </a:spcAft>
                        <a:tabLst>
                          <a:tab pos="993775" algn="l"/>
                        </a:tabLst>
                      </a:pPr>
                      <a:r>
                        <a:rPr lang="en-US" sz="2000">
                          <a:effectLst/>
                        </a:rPr>
                        <a:t>1</a:t>
                      </a:r>
                      <a:endParaRPr lang="en-US" sz="2000">
                        <a:effectLst/>
                        <a:latin typeface="Arial Narrow" panose="020B0606020202030204" pitchFamily="34" charset="0"/>
                      </a:endParaRPr>
                    </a:p>
                  </a:txBody>
                  <a:tcPr marL="68580" marR="68580" marT="0" marB="0"/>
                </a:tc>
                <a:tc>
                  <a:txBody>
                    <a:bodyPr/>
                    <a:lstStyle/>
                    <a:p>
                      <a:pPr algn="r">
                        <a:lnSpc>
                          <a:spcPct val="107000"/>
                        </a:lnSpc>
                        <a:spcAft>
                          <a:spcPts val="0"/>
                        </a:spcAft>
                        <a:tabLst>
                          <a:tab pos="993775" algn="l"/>
                        </a:tabLst>
                      </a:pPr>
                      <a:r>
                        <a:rPr lang="en-US" sz="2000" dirty="0">
                          <a:effectLst/>
                        </a:rPr>
                        <a:t>16</a:t>
                      </a:r>
                      <a:endParaRPr lang="en-US" sz="2000" dirty="0">
                        <a:effectLst/>
                        <a:latin typeface="Arial Narrow" panose="020B0606020202030204" pitchFamily="34" charset="0"/>
                      </a:endParaRPr>
                    </a:p>
                  </a:txBody>
                  <a:tcPr marL="68580" marR="68580" marT="0" marB="0"/>
                </a:tc>
                <a:extLst>
                  <a:ext uri="{0D108BD9-81ED-4DB2-BD59-A6C34878D82A}">
                    <a16:rowId xmlns:a16="http://schemas.microsoft.com/office/drawing/2014/main" val="10003"/>
                  </a:ext>
                </a:extLst>
              </a:tr>
              <a:tr h="446809">
                <a:tc>
                  <a:txBody>
                    <a:bodyPr/>
                    <a:lstStyle/>
                    <a:p>
                      <a:pPr algn="ctr">
                        <a:lnSpc>
                          <a:spcPct val="107000"/>
                        </a:lnSpc>
                        <a:spcAft>
                          <a:spcPts val="0"/>
                        </a:spcAft>
                        <a:tabLst>
                          <a:tab pos="993775" algn="l"/>
                        </a:tabLst>
                      </a:pPr>
                      <a:r>
                        <a:rPr lang="en-US" sz="2000">
                          <a:effectLst/>
                        </a:rPr>
                        <a:t>2018</a:t>
                      </a:r>
                      <a:endParaRPr lang="en-US" sz="2000">
                        <a:effectLst/>
                        <a:latin typeface="Arial Narrow" panose="020B0606020202030204" pitchFamily="34" charset="0"/>
                      </a:endParaRPr>
                    </a:p>
                  </a:txBody>
                  <a:tcPr marL="68580" marR="68580" marT="0" marB="0"/>
                </a:tc>
                <a:tc>
                  <a:txBody>
                    <a:bodyPr/>
                    <a:lstStyle/>
                    <a:p>
                      <a:pPr algn="r">
                        <a:lnSpc>
                          <a:spcPct val="107000"/>
                        </a:lnSpc>
                        <a:spcAft>
                          <a:spcPts val="0"/>
                        </a:spcAft>
                        <a:tabLst>
                          <a:tab pos="993775" algn="l"/>
                        </a:tabLst>
                      </a:pPr>
                      <a:r>
                        <a:rPr lang="en-US" sz="2000" dirty="0">
                          <a:effectLst/>
                        </a:rPr>
                        <a:t>16</a:t>
                      </a:r>
                      <a:endParaRPr lang="en-US" sz="2000" dirty="0">
                        <a:effectLst/>
                        <a:latin typeface="Arial Narrow" panose="020B0606020202030204" pitchFamily="34" charset="0"/>
                      </a:endParaRPr>
                    </a:p>
                  </a:txBody>
                  <a:tcPr marL="68580" marR="68580" marT="0" marB="0"/>
                </a:tc>
                <a:tc>
                  <a:txBody>
                    <a:bodyPr/>
                    <a:lstStyle/>
                    <a:p>
                      <a:pPr algn="r">
                        <a:lnSpc>
                          <a:spcPct val="107000"/>
                        </a:lnSpc>
                        <a:spcAft>
                          <a:spcPts val="0"/>
                        </a:spcAft>
                        <a:tabLst>
                          <a:tab pos="993775" algn="l"/>
                        </a:tabLst>
                      </a:pPr>
                      <a:r>
                        <a:rPr lang="en-US" sz="2000" dirty="0">
                          <a:effectLst/>
                        </a:rPr>
                        <a:t>-</a:t>
                      </a:r>
                      <a:endParaRPr lang="en-US" sz="2000" dirty="0">
                        <a:effectLst/>
                        <a:latin typeface="Arial Narrow" panose="020B0606020202030204" pitchFamily="34" charset="0"/>
                      </a:endParaRPr>
                    </a:p>
                  </a:txBody>
                  <a:tcPr marL="68580" marR="68580" marT="0" marB="0"/>
                </a:tc>
                <a:tc>
                  <a:txBody>
                    <a:bodyPr/>
                    <a:lstStyle/>
                    <a:p>
                      <a:pPr algn="r">
                        <a:lnSpc>
                          <a:spcPct val="107000"/>
                        </a:lnSpc>
                        <a:spcAft>
                          <a:spcPts val="0"/>
                        </a:spcAft>
                        <a:tabLst>
                          <a:tab pos="993775" algn="l"/>
                        </a:tabLst>
                      </a:pPr>
                      <a:r>
                        <a:rPr lang="en-US" sz="2000">
                          <a:effectLst/>
                        </a:rPr>
                        <a:t>-</a:t>
                      </a:r>
                      <a:endParaRPr lang="en-US" sz="2000">
                        <a:effectLst/>
                        <a:latin typeface="Arial Narrow" panose="020B0606020202030204" pitchFamily="34" charset="0"/>
                      </a:endParaRPr>
                    </a:p>
                  </a:txBody>
                  <a:tcPr marL="68580" marR="68580" marT="0" marB="0"/>
                </a:tc>
                <a:tc>
                  <a:txBody>
                    <a:bodyPr/>
                    <a:lstStyle/>
                    <a:p>
                      <a:pPr algn="r">
                        <a:lnSpc>
                          <a:spcPct val="107000"/>
                        </a:lnSpc>
                        <a:spcAft>
                          <a:spcPts val="0"/>
                        </a:spcAft>
                        <a:tabLst>
                          <a:tab pos="993775" algn="l"/>
                        </a:tabLst>
                      </a:pPr>
                      <a:r>
                        <a:rPr lang="en-US" sz="2000" dirty="0">
                          <a:effectLst/>
                        </a:rPr>
                        <a:t>16</a:t>
                      </a:r>
                      <a:endParaRPr lang="en-US" sz="2000" dirty="0">
                        <a:effectLst/>
                        <a:latin typeface="Arial Narrow" panose="020B0606020202030204" pitchFamily="34" charset="0"/>
                      </a:endParaRPr>
                    </a:p>
                  </a:txBody>
                  <a:tcPr marL="68580" marR="68580" marT="0" marB="0"/>
                </a:tc>
                <a:extLst>
                  <a:ext uri="{0D108BD9-81ED-4DB2-BD59-A6C34878D82A}">
                    <a16:rowId xmlns:a16="http://schemas.microsoft.com/office/drawing/2014/main" val="10004"/>
                  </a:ext>
                </a:extLst>
              </a:tr>
              <a:tr h="446232">
                <a:tc>
                  <a:txBody>
                    <a:bodyPr/>
                    <a:lstStyle/>
                    <a:p>
                      <a:pPr algn="ctr">
                        <a:lnSpc>
                          <a:spcPct val="107000"/>
                        </a:lnSpc>
                        <a:spcAft>
                          <a:spcPts val="0"/>
                        </a:spcAft>
                        <a:tabLst>
                          <a:tab pos="993775" algn="l"/>
                        </a:tabLst>
                      </a:pPr>
                      <a:r>
                        <a:rPr lang="en-US" sz="2000">
                          <a:effectLst/>
                        </a:rPr>
                        <a:t>2019</a:t>
                      </a:r>
                      <a:endParaRPr lang="en-US" sz="2000">
                        <a:effectLst/>
                        <a:latin typeface="Arial Narrow" panose="020B0606020202030204" pitchFamily="34" charset="0"/>
                      </a:endParaRPr>
                    </a:p>
                  </a:txBody>
                  <a:tcPr marL="68580" marR="68580" marT="0" marB="0"/>
                </a:tc>
                <a:tc>
                  <a:txBody>
                    <a:bodyPr/>
                    <a:lstStyle/>
                    <a:p>
                      <a:pPr algn="r">
                        <a:lnSpc>
                          <a:spcPct val="107000"/>
                        </a:lnSpc>
                        <a:spcAft>
                          <a:spcPts val="0"/>
                        </a:spcAft>
                        <a:tabLst>
                          <a:tab pos="993775" algn="l"/>
                        </a:tabLst>
                      </a:pPr>
                      <a:r>
                        <a:rPr lang="en-US" sz="2000" dirty="0">
                          <a:effectLst/>
                        </a:rPr>
                        <a:t>16</a:t>
                      </a:r>
                      <a:endParaRPr lang="en-US" sz="2000" dirty="0">
                        <a:effectLst/>
                        <a:latin typeface="Arial Narrow" panose="020B0606020202030204" pitchFamily="34" charset="0"/>
                      </a:endParaRPr>
                    </a:p>
                  </a:txBody>
                  <a:tcPr marL="68580" marR="68580" marT="0" marB="0"/>
                </a:tc>
                <a:tc>
                  <a:txBody>
                    <a:bodyPr/>
                    <a:lstStyle/>
                    <a:p>
                      <a:pPr algn="r">
                        <a:lnSpc>
                          <a:spcPct val="107000"/>
                        </a:lnSpc>
                        <a:spcAft>
                          <a:spcPts val="0"/>
                        </a:spcAft>
                        <a:tabLst>
                          <a:tab pos="993775" algn="l"/>
                        </a:tabLst>
                      </a:pPr>
                      <a:r>
                        <a:rPr lang="en-US" sz="2000">
                          <a:effectLst/>
                        </a:rPr>
                        <a:t>1</a:t>
                      </a:r>
                      <a:endParaRPr lang="en-US" sz="2000">
                        <a:effectLst/>
                        <a:latin typeface="Arial Narrow" panose="020B0606020202030204" pitchFamily="34" charset="0"/>
                      </a:endParaRPr>
                    </a:p>
                  </a:txBody>
                  <a:tcPr marL="68580" marR="68580" marT="0" marB="0"/>
                </a:tc>
                <a:tc>
                  <a:txBody>
                    <a:bodyPr/>
                    <a:lstStyle/>
                    <a:p>
                      <a:pPr algn="r">
                        <a:lnSpc>
                          <a:spcPct val="107000"/>
                        </a:lnSpc>
                        <a:spcAft>
                          <a:spcPts val="0"/>
                        </a:spcAft>
                        <a:tabLst>
                          <a:tab pos="993775" algn="l"/>
                        </a:tabLst>
                      </a:pPr>
                      <a:r>
                        <a:rPr lang="en-US" sz="2000">
                          <a:effectLst/>
                        </a:rPr>
                        <a:t>1</a:t>
                      </a:r>
                      <a:endParaRPr lang="en-US" sz="2000">
                        <a:effectLst/>
                        <a:latin typeface="Arial Narrow" panose="020B0606020202030204" pitchFamily="34" charset="0"/>
                      </a:endParaRPr>
                    </a:p>
                  </a:txBody>
                  <a:tcPr marL="68580" marR="68580" marT="0" marB="0"/>
                </a:tc>
                <a:tc>
                  <a:txBody>
                    <a:bodyPr/>
                    <a:lstStyle/>
                    <a:p>
                      <a:pPr algn="r">
                        <a:lnSpc>
                          <a:spcPct val="107000"/>
                        </a:lnSpc>
                        <a:spcAft>
                          <a:spcPts val="0"/>
                        </a:spcAft>
                        <a:tabLst>
                          <a:tab pos="993775" algn="l"/>
                        </a:tabLst>
                      </a:pPr>
                      <a:r>
                        <a:rPr lang="en-US" sz="2000" dirty="0">
                          <a:effectLst/>
                        </a:rPr>
                        <a:t>16</a:t>
                      </a:r>
                      <a:endParaRPr lang="en-US" sz="2000" dirty="0">
                        <a:effectLst/>
                        <a:latin typeface="Arial Narrow" panose="020B0606020202030204" pitchFamily="34" charset="0"/>
                      </a:endParaRPr>
                    </a:p>
                  </a:txBody>
                  <a:tcPr marL="68580" marR="68580" marT="0" marB="0"/>
                </a:tc>
                <a:extLst>
                  <a:ext uri="{0D108BD9-81ED-4DB2-BD59-A6C34878D82A}">
                    <a16:rowId xmlns:a16="http://schemas.microsoft.com/office/drawing/2014/main" val="10005"/>
                  </a:ext>
                </a:extLst>
              </a:tr>
              <a:tr h="446232">
                <a:tc>
                  <a:txBody>
                    <a:bodyPr/>
                    <a:lstStyle/>
                    <a:p>
                      <a:pPr algn="ctr">
                        <a:lnSpc>
                          <a:spcPct val="107000"/>
                        </a:lnSpc>
                        <a:spcAft>
                          <a:spcPts val="0"/>
                        </a:spcAft>
                        <a:tabLst>
                          <a:tab pos="993775" algn="l"/>
                        </a:tabLst>
                      </a:pPr>
                      <a:r>
                        <a:rPr lang="en-US" sz="2000">
                          <a:effectLst/>
                        </a:rPr>
                        <a:t>2020</a:t>
                      </a:r>
                      <a:endParaRPr lang="en-US" sz="2000">
                        <a:effectLst/>
                        <a:latin typeface="Arial Narrow" panose="020B0606020202030204" pitchFamily="34" charset="0"/>
                      </a:endParaRPr>
                    </a:p>
                  </a:txBody>
                  <a:tcPr marL="68580" marR="68580" marT="0" marB="0"/>
                </a:tc>
                <a:tc>
                  <a:txBody>
                    <a:bodyPr/>
                    <a:lstStyle/>
                    <a:p>
                      <a:pPr algn="r">
                        <a:lnSpc>
                          <a:spcPct val="107000"/>
                        </a:lnSpc>
                        <a:spcAft>
                          <a:spcPts val="0"/>
                        </a:spcAft>
                        <a:tabLst>
                          <a:tab pos="993775" algn="l"/>
                        </a:tabLst>
                      </a:pPr>
                      <a:r>
                        <a:rPr lang="en-US" sz="2000">
                          <a:effectLst/>
                        </a:rPr>
                        <a:t>3</a:t>
                      </a:r>
                      <a:endParaRPr lang="en-US" sz="2000">
                        <a:effectLst/>
                        <a:latin typeface="Arial Narrow" panose="020B0606020202030204" pitchFamily="34" charset="0"/>
                      </a:endParaRPr>
                    </a:p>
                  </a:txBody>
                  <a:tcPr marL="68580" marR="68580" marT="0" marB="0"/>
                </a:tc>
                <a:tc>
                  <a:txBody>
                    <a:bodyPr/>
                    <a:lstStyle/>
                    <a:p>
                      <a:pPr algn="r">
                        <a:lnSpc>
                          <a:spcPct val="107000"/>
                        </a:lnSpc>
                        <a:spcAft>
                          <a:spcPts val="0"/>
                        </a:spcAft>
                        <a:tabLst>
                          <a:tab pos="993775" algn="l"/>
                        </a:tabLst>
                      </a:pPr>
                      <a:r>
                        <a:rPr lang="en-US" sz="2000" dirty="0">
                          <a:effectLst/>
                        </a:rPr>
                        <a:t>13 </a:t>
                      </a:r>
                      <a:r>
                        <a:rPr lang="en-US" altLang="en-US" sz="2000" dirty="0">
                          <a:effectLst/>
                        </a:rPr>
                        <a:t>(</a:t>
                      </a:r>
                      <a:r>
                        <a:rPr lang="en-US" sz="2000" dirty="0">
                          <a:effectLst/>
                        </a:rPr>
                        <a:t>COVID -19 Pandemic</a:t>
                      </a:r>
                      <a:r>
                        <a:rPr lang="en-US" altLang="en-US" sz="2000" dirty="0">
                          <a:effectLst/>
                        </a:rPr>
                        <a:t>)</a:t>
                      </a:r>
                      <a:endParaRPr lang="en-US" altLang="en-US" sz="2000" dirty="0">
                        <a:effectLst/>
                        <a:latin typeface="Arial Narrow" panose="020B0606020202030204" pitchFamily="34" charset="0"/>
                      </a:endParaRPr>
                    </a:p>
                  </a:txBody>
                  <a:tcPr marL="68580" marR="68580" marT="0" marB="0"/>
                </a:tc>
                <a:tc>
                  <a:txBody>
                    <a:bodyPr/>
                    <a:lstStyle/>
                    <a:p>
                      <a:pPr algn="r">
                        <a:lnSpc>
                          <a:spcPct val="107000"/>
                        </a:lnSpc>
                        <a:spcAft>
                          <a:spcPts val="0"/>
                        </a:spcAft>
                        <a:tabLst>
                          <a:tab pos="993775" algn="l"/>
                        </a:tabLst>
                      </a:pPr>
                      <a:r>
                        <a:rPr lang="en-US" sz="2000">
                          <a:effectLst/>
                        </a:rPr>
                        <a:t>-</a:t>
                      </a:r>
                      <a:endParaRPr lang="en-US" sz="2000">
                        <a:effectLst/>
                        <a:latin typeface="Arial Narrow" panose="020B0606020202030204" pitchFamily="34" charset="0"/>
                      </a:endParaRPr>
                    </a:p>
                  </a:txBody>
                  <a:tcPr marL="68580" marR="68580" marT="0" marB="0"/>
                </a:tc>
                <a:tc>
                  <a:txBody>
                    <a:bodyPr/>
                    <a:lstStyle/>
                    <a:p>
                      <a:pPr algn="r">
                        <a:lnSpc>
                          <a:spcPct val="107000"/>
                        </a:lnSpc>
                        <a:spcAft>
                          <a:spcPts val="0"/>
                        </a:spcAft>
                        <a:tabLst>
                          <a:tab pos="993775" algn="l"/>
                        </a:tabLst>
                      </a:pPr>
                      <a:r>
                        <a:rPr lang="en-US" sz="2000" dirty="0">
                          <a:effectLst/>
                        </a:rPr>
                        <a:t>3</a:t>
                      </a:r>
                      <a:endParaRPr lang="en-US" sz="2000" dirty="0">
                        <a:effectLst/>
                        <a:latin typeface="Arial Narrow" panose="020B0606020202030204" pitchFamily="34" charset="0"/>
                      </a:endParaRPr>
                    </a:p>
                  </a:txBody>
                  <a:tcPr marL="68580" marR="68580" marT="0" marB="0"/>
                </a:tc>
                <a:extLst>
                  <a:ext uri="{0D108BD9-81ED-4DB2-BD59-A6C34878D82A}">
                    <a16:rowId xmlns:a16="http://schemas.microsoft.com/office/drawing/2014/main" val="10006"/>
                  </a:ext>
                </a:extLst>
              </a:tr>
              <a:tr h="446232">
                <a:tc>
                  <a:txBody>
                    <a:bodyPr/>
                    <a:lstStyle/>
                    <a:p>
                      <a:pPr algn="ctr">
                        <a:lnSpc>
                          <a:spcPct val="107000"/>
                        </a:lnSpc>
                        <a:spcAft>
                          <a:spcPts val="0"/>
                        </a:spcAft>
                        <a:tabLst>
                          <a:tab pos="993775" algn="l"/>
                        </a:tabLst>
                      </a:pPr>
                      <a:r>
                        <a:rPr lang="en-US" sz="2000">
                          <a:effectLst/>
                        </a:rPr>
                        <a:t>2021</a:t>
                      </a:r>
                      <a:endParaRPr lang="en-US" sz="2000">
                        <a:effectLst/>
                        <a:latin typeface="Arial Narrow" panose="020B0606020202030204" pitchFamily="34" charset="0"/>
                      </a:endParaRPr>
                    </a:p>
                  </a:txBody>
                  <a:tcPr marL="68580" marR="68580" marT="0" marB="0"/>
                </a:tc>
                <a:tc>
                  <a:txBody>
                    <a:bodyPr/>
                    <a:lstStyle/>
                    <a:p>
                      <a:pPr algn="r">
                        <a:lnSpc>
                          <a:spcPct val="107000"/>
                        </a:lnSpc>
                        <a:spcAft>
                          <a:spcPts val="0"/>
                        </a:spcAft>
                        <a:tabLst>
                          <a:tab pos="993775" algn="l"/>
                        </a:tabLst>
                      </a:pPr>
                      <a:r>
                        <a:rPr lang="en-US" sz="2000">
                          <a:effectLst/>
                        </a:rPr>
                        <a:t>3</a:t>
                      </a:r>
                      <a:endParaRPr lang="en-US" sz="2000">
                        <a:effectLst/>
                        <a:latin typeface="Arial Narrow" panose="020B0606020202030204" pitchFamily="34" charset="0"/>
                      </a:endParaRPr>
                    </a:p>
                  </a:txBody>
                  <a:tcPr marL="68580" marR="68580" marT="0" marB="0"/>
                </a:tc>
                <a:tc>
                  <a:txBody>
                    <a:bodyPr/>
                    <a:lstStyle/>
                    <a:p>
                      <a:pPr algn="r">
                        <a:lnSpc>
                          <a:spcPct val="107000"/>
                        </a:lnSpc>
                        <a:spcAft>
                          <a:spcPts val="0"/>
                        </a:spcAft>
                        <a:tabLst>
                          <a:tab pos="993775" algn="l"/>
                        </a:tabLst>
                      </a:pPr>
                      <a:r>
                        <a:rPr lang="en-US" sz="2000">
                          <a:effectLst/>
                        </a:rPr>
                        <a:t>-</a:t>
                      </a:r>
                      <a:endParaRPr lang="en-US" sz="2000">
                        <a:effectLst/>
                        <a:latin typeface="Arial Narrow" panose="020B0606020202030204" pitchFamily="34" charset="0"/>
                      </a:endParaRPr>
                    </a:p>
                  </a:txBody>
                  <a:tcPr marL="68580" marR="68580" marT="0" marB="0"/>
                </a:tc>
                <a:tc>
                  <a:txBody>
                    <a:bodyPr/>
                    <a:lstStyle/>
                    <a:p>
                      <a:pPr algn="r">
                        <a:lnSpc>
                          <a:spcPct val="107000"/>
                        </a:lnSpc>
                        <a:spcAft>
                          <a:spcPts val="0"/>
                        </a:spcAft>
                        <a:tabLst>
                          <a:tab pos="993775" algn="l"/>
                        </a:tabLst>
                      </a:pPr>
                      <a:r>
                        <a:rPr lang="en-US" sz="2000">
                          <a:effectLst/>
                        </a:rPr>
                        <a:t>7</a:t>
                      </a:r>
                      <a:endParaRPr lang="en-US" sz="2000">
                        <a:effectLst/>
                        <a:latin typeface="Arial Narrow" panose="020B0606020202030204" pitchFamily="34" charset="0"/>
                      </a:endParaRPr>
                    </a:p>
                  </a:txBody>
                  <a:tcPr marL="68580" marR="68580" marT="0" marB="0"/>
                </a:tc>
                <a:tc>
                  <a:txBody>
                    <a:bodyPr/>
                    <a:lstStyle/>
                    <a:p>
                      <a:pPr algn="r">
                        <a:lnSpc>
                          <a:spcPct val="107000"/>
                        </a:lnSpc>
                        <a:spcAft>
                          <a:spcPts val="0"/>
                        </a:spcAft>
                        <a:tabLst>
                          <a:tab pos="993775" algn="l"/>
                        </a:tabLst>
                      </a:pPr>
                      <a:r>
                        <a:rPr lang="en-US" sz="2000" dirty="0">
                          <a:effectLst/>
                        </a:rPr>
                        <a:t>10</a:t>
                      </a:r>
                      <a:endParaRPr lang="en-US" sz="2000" dirty="0">
                        <a:effectLst/>
                        <a:latin typeface="Arial Narrow" panose="020B0606020202030204" pitchFamily="34" charset="0"/>
                      </a:endParaRPr>
                    </a:p>
                  </a:txBody>
                  <a:tcPr marL="68580" marR="68580" marT="0" marB="0"/>
                </a:tc>
                <a:extLst>
                  <a:ext uri="{0D108BD9-81ED-4DB2-BD59-A6C34878D82A}">
                    <a16:rowId xmlns:a16="http://schemas.microsoft.com/office/drawing/2014/main" val="10007"/>
                  </a:ext>
                </a:extLst>
              </a:tr>
              <a:tr h="446809">
                <a:tc>
                  <a:txBody>
                    <a:bodyPr/>
                    <a:lstStyle/>
                    <a:p>
                      <a:pPr algn="ctr">
                        <a:lnSpc>
                          <a:spcPct val="107000"/>
                        </a:lnSpc>
                        <a:spcAft>
                          <a:spcPts val="0"/>
                        </a:spcAft>
                        <a:tabLst>
                          <a:tab pos="993775" algn="l"/>
                        </a:tabLst>
                      </a:pPr>
                      <a:r>
                        <a:rPr lang="en-US" sz="2000">
                          <a:effectLst/>
                        </a:rPr>
                        <a:t>2022</a:t>
                      </a:r>
                      <a:endParaRPr lang="en-US" sz="2000">
                        <a:effectLst/>
                        <a:latin typeface="Arial Narrow" panose="020B0606020202030204" pitchFamily="34" charset="0"/>
                      </a:endParaRPr>
                    </a:p>
                  </a:txBody>
                  <a:tcPr marL="68580" marR="68580" marT="0" marB="0"/>
                </a:tc>
                <a:tc>
                  <a:txBody>
                    <a:bodyPr/>
                    <a:lstStyle/>
                    <a:p>
                      <a:pPr algn="r">
                        <a:lnSpc>
                          <a:spcPct val="107000"/>
                        </a:lnSpc>
                        <a:spcAft>
                          <a:spcPts val="0"/>
                        </a:spcAft>
                        <a:tabLst>
                          <a:tab pos="993775" algn="l"/>
                        </a:tabLst>
                      </a:pPr>
                      <a:r>
                        <a:rPr lang="en-US" sz="2000">
                          <a:effectLst/>
                        </a:rPr>
                        <a:t>10</a:t>
                      </a:r>
                      <a:endParaRPr lang="en-US" sz="2000">
                        <a:effectLst/>
                        <a:latin typeface="Arial Narrow" panose="020B0606020202030204" pitchFamily="34" charset="0"/>
                      </a:endParaRPr>
                    </a:p>
                  </a:txBody>
                  <a:tcPr marL="68580" marR="68580" marT="0" marB="0"/>
                </a:tc>
                <a:tc>
                  <a:txBody>
                    <a:bodyPr/>
                    <a:lstStyle/>
                    <a:p>
                      <a:pPr algn="r">
                        <a:lnSpc>
                          <a:spcPct val="107000"/>
                        </a:lnSpc>
                        <a:spcAft>
                          <a:spcPts val="0"/>
                        </a:spcAft>
                        <a:tabLst>
                          <a:tab pos="993775" algn="l"/>
                        </a:tabLst>
                      </a:pPr>
                      <a:r>
                        <a:rPr lang="en-US" sz="2000">
                          <a:effectLst/>
                        </a:rPr>
                        <a:t>-</a:t>
                      </a:r>
                      <a:endParaRPr lang="en-US" sz="2000">
                        <a:effectLst/>
                        <a:latin typeface="Arial Narrow" panose="020B0606020202030204" pitchFamily="34" charset="0"/>
                      </a:endParaRPr>
                    </a:p>
                  </a:txBody>
                  <a:tcPr marL="68580" marR="68580" marT="0" marB="0"/>
                </a:tc>
                <a:tc>
                  <a:txBody>
                    <a:bodyPr/>
                    <a:lstStyle/>
                    <a:p>
                      <a:pPr algn="r">
                        <a:lnSpc>
                          <a:spcPct val="107000"/>
                        </a:lnSpc>
                        <a:spcAft>
                          <a:spcPts val="0"/>
                        </a:spcAft>
                        <a:tabLst>
                          <a:tab pos="993775" algn="l"/>
                        </a:tabLst>
                      </a:pPr>
                      <a:r>
                        <a:rPr lang="en-US" sz="2000">
                          <a:effectLst/>
                        </a:rPr>
                        <a:t>6</a:t>
                      </a:r>
                      <a:endParaRPr lang="en-US" sz="2000">
                        <a:effectLst/>
                        <a:latin typeface="Arial Narrow" panose="020B0606020202030204" pitchFamily="34" charset="0"/>
                      </a:endParaRPr>
                    </a:p>
                  </a:txBody>
                  <a:tcPr marL="68580" marR="68580" marT="0" marB="0"/>
                </a:tc>
                <a:tc>
                  <a:txBody>
                    <a:bodyPr/>
                    <a:lstStyle/>
                    <a:p>
                      <a:pPr algn="r">
                        <a:lnSpc>
                          <a:spcPct val="107000"/>
                        </a:lnSpc>
                        <a:spcAft>
                          <a:spcPts val="0"/>
                        </a:spcAft>
                        <a:tabLst>
                          <a:tab pos="993775" algn="l"/>
                        </a:tabLst>
                      </a:pPr>
                      <a:r>
                        <a:rPr lang="en-US" sz="2000" dirty="0">
                          <a:effectLst/>
                        </a:rPr>
                        <a:t>16</a:t>
                      </a:r>
                      <a:endParaRPr lang="en-US" sz="2000" dirty="0">
                        <a:effectLst/>
                        <a:latin typeface="Arial Narrow" panose="020B0606020202030204" pitchFamily="34" charset="0"/>
                      </a:endParaRPr>
                    </a:p>
                  </a:txBody>
                  <a:tcPr marL="68580" marR="68580" marT="0" marB="0"/>
                </a:tc>
                <a:extLst>
                  <a:ext uri="{0D108BD9-81ED-4DB2-BD59-A6C34878D82A}">
                    <a16:rowId xmlns:a16="http://schemas.microsoft.com/office/drawing/2014/main" val="10008"/>
                  </a:ext>
                </a:extLst>
              </a:tr>
              <a:tr h="446232">
                <a:tc>
                  <a:txBody>
                    <a:bodyPr/>
                    <a:lstStyle/>
                    <a:p>
                      <a:pPr algn="ctr">
                        <a:lnSpc>
                          <a:spcPct val="107000"/>
                        </a:lnSpc>
                        <a:spcAft>
                          <a:spcPts val="0"/>
                        </a:spcAft>
                        <a:tabLst>
                          <a:tab pos="993775" algn="l"/>
                        </a:tabLst>
                      </a:pPr>
                      <a:r>
                        <a:rPr lang="en-US" sz="2000">
                          <a:effectLst/>
                        </a:rPr>
                        <a:t>2023</a:t>
                      </a:r>
                      <a:endParaRPr lang="en-US" sz="2000">
                        <a:effectLst/>
                        <a:latin typeface="Arial Narrow" panose="020B0606020202030204" pitchFamily="34" charset="0"/>
                      </a:endParaRPr>
                    </a:p>
                  </a:txBody>
                  <a:tcPr marL="68580" marR="68580" marT="0" marB="0"/>
                </a:tc>
                <a:tc>
                  <a:txBody>
                    <a:bodyPr/>
                    <a:lstStyle/>
                    <a:p>
                      <a:pPr algn="r">
                        <a:lnSpc>
                          <a:spcPct val="107000"/>
                        </a:lnSpc>
                        <a:spcAft>
                          <a:spcPts val="0"/>
                        </a:spcAft>
                        <a:tabLst>
                          <a:tab pos="993775" algn="l"/>
                        </a:tabLst>
                      </a:pPr>
                      <a:r>
                        <a:rPr lang="en-US" sz="2000">
                          <a:effectLst/>
                        </a:rPr>
                        <a:t>16</a:t>
                      </a:r>
                      <a:endParaRPr lang="en-US" sz="2000">
                        <a:effectLst/>
                        <a:latin typeface="Arial Narrow" panose="020B0606020202030204" pitchFamily="34" charset="0"/>
                      </a:endParaRPr>
                    </a:p>
                  </a:txBody>
                  <a:tcPr marL="68580" marR="68580" marT="0" marB="0"/>
                </a:tc>
                <a:tc>
                  <a:txBody>
                    <a:bodyPr/>
                    <a:lstStyle/>
                    <a:p>
                      <a:pPr algn="r">
                        <a:lnSpc>
                          <a:spcPct val="107000"/>
                        </a:lnSpc>
                        <a:spcAft>
                          <a:spcPts val="0"/>
                        </a:spcAft>
                        <a:tabLst>
                          <a:tab pos="993775" algn="l"/>
                        </a:tabLst>
                      </a:pPr>
                      <a:r>
                        <a:rPr lang="en-US" sz="2000" dirty="0">
                          <a:effectLst/>
                        </a:rPr>
                        <a:t>-</a:t>
                      </a:r>
                      <a:endParaRPr lang="en-US" sz="2000" dirty="0">
                        <a:effectLst/>
                        <a:latin typeface="Arial Narrow" panose="020B0606020202030204" pitchFamily="34" charset="0"/>
                      </a:endParaRPr>
                    </a:p>
                  </a:txBody>
                  <a:tcPr marL="68580" marR="68580" marT="0" marB="0"/>
                </a:tc>
                <a:tc>
                  <a:txBody>
                    <a:bodyPr/>
                    <a:lstStyle/>
                    <a:p>
                      <a:pPr algn="r">
                        <a:lnSpc>
                          <a:spcPct val="107000"/>
                        </a:lnSpc>
                        <a:spcAft>
                          <a:spcPts val="0"/>
                        </a:spcAft>
                        <a:tabLst>
                          <a:tab pos="993775" algn="l"/>
                        </a:tabLst>
                      </a:pPr>
                      <a:r>
                        <a:rPr lang="en-US" sz="2000">
                          <a:effectLst/>
                        </a:rPr>
                        <a:t>1</a:t>
                      </a:r>
                      <a:endParaRPr lang="en-US" sz="2000">
                        <a:effectLst/>
                        <a:latin typeface="Arial Narrow" panose="020B0606020202030204" pitchFamily="34" charset="0"/>
                      </a:endParaRPr>
                    </a:p>
                  </a:txBody>
                  <a:tcPr marL="68580" marR="68580" marT="0" marB="0"/>
                </a:tc>
                <a:tc>
                  <a:txBody>
                    <a:bodyPr/>
                    <a:lstStyle/>
                    <a:p>
                      <a:pPr algn="r">
                        <a:lnSpc>
                          <a:spcPct val="107000"/>
                        </a:lnSpc>
                        <a:spcAft>
                          <a:spcPts val="0"/>
                        </a:spcAft>
                        <a:tabLst>
                          <a:tab pos="993775" algn="l"/>
                        </a:tabLst>
                      </a:pPr>
                      <a:r>
                        <a:rPr lang="en-US" sz="2000" dirty="0">
                          <a:effectLst/>
                        </a:rPr>
                        <a:t>17</a:t>
                      </a:r>
                      <a:endParaRPr lang="en-US" sz="2000" dirty="0">
                        <a:effectLst/>
                        <a:latin typeface="Arial Narrow" panose="020B0606020202030204" pitchFamily="34" charset="0"/>
                      </a:endParaRPr>
                    </a:p>
                  </a:txBody>
                  <a:tcPr marL="68580" marR="68580" marT="0" marB="0"/>
                </a:tc>
                <a:extLst>
                  <a:ext uri="{0D108BD9-81ED-4DB2-BD59-A6C34878D82A}">
                    <a16:rowId xmlns:a16="http://schemas.microsoft.com/office/drawing/2014/main" val="10009"/>
                  </a:ext>
                </a:extLst>
              </a:tr>
            </a:tbl>
          </a:graphicData>
        </a:graphic>
      </p:graphicFrame>
      <p:sp>
        <p:nvSpPr>
          <p:cNvPr id="5" name="Rectangle 4">
            <a:extLst>
              <a:ext uri="{FF2B5EF4-FFF2-40B4-BE49-F238E27FC236}">
                <a16:creationId xmlns:a16="http://schemas.microsoft.com/office/drawing/2014/main" id="{C047EE94-90AA-4192-ADEB-6BD3FD6BFFA7}"/>
              </a:ext>
            </a:extLst>
          </p:cNvPr>
          <p:cNvSpPr/>
          <p:nvPr/>
        </p:nvSpPr>
        <p:spPr>
          <a:xfrm>
            <a:off x="3928207" y="531614"/>
            <a:ext cx="5505033" cy="769441"/>
          </a:xfrm>
          <a:prstGeom prst="rect">
            <a:avLst/>
          </a:prstGeom>
        </p:spPr>
        <p:txBody>
          <a:bodyPr wrap="none">
            <a:spAutoFit/>
          </a:bodyPr>
          <a:lstStyle/>
          <a:p>
            <a:pPr algn="ctr">
              <a:spcBef>
                <a:spcPct val="0"/>
              </a:spcBef>
            </a:pPr>
            <a:r>
              <a:rPr lang="en-ZW" sz="4400" b="1" dirty="0">
                <a:solidFill>
                  <a:schemeClr val="bg1"/>
                </a:solidFill>
                <a:latin typeface="Montserrat" pitchFamily="2" charset="77"/>
                <a:ea typeface="+mj-ea"/>
                <a:cs typeface="+mj-cs"/>
              </a:rPr>
              <a:t>Tourism Recovery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 y="1887114"/>
            <a:ext cx="7723188" cy="4960894"/>
          </a:xfrm>
          <a:prstGeom prst="rect">
            <a:avLst/>
          </a:prstGeom>
        </p:spPr>
      </p:pic>
      <p:sp>
        <p:nvSpPr>
          <p:cNvPr id="6" name="Text Placeholder 5">
            <a:extLst>
              <a:ext uri="{FF2B5EF4-FFF2-40B4-BE49-F238E27FC236}">
                <a16:creationId xmlns:a16="http://schemas.microsoft.com/office/drawing/2014/main" id="{9740767C-1CEB-4BD1-ACF6-5615FB0FA5F9}"/>
              </a:ext>
            </a:extLst>
          </p:cNvPr>
          <p:cNvSpPr>
            <a:spLocks noGrp="1"/>
          </p:cNvSpPr>
          <p:nvPr>
            <p:ph type="body" sz="quarter" idx="12"/>
          </p:nvPr>
        </p:nvSpPr>
        <p:spPr>
          <a:xfrm>
            <a:off x="7723187" y="1887114"/>
            <a:ext cx="4427539" cy="4886324"/>
          </a:xfrm>
        </p:spPr>
        <p:txBody>
          <a:bodyPr/>
          <a:lstStyle/>
          <a:p>
            <a:pPr marL="342900" indent="-342900">
              <a:buFont typeface="Wingdings" panose="05000000000000000000" pitchFamily="2" charset="2"/>
              <a:buChar char="q"/>
            </a:pPr>
            <a:r>
              <a:rPr lang="en-US" dirty="0">
                <a:latin typeface="Arial Narrow" panose="020B0606020202030204" pitchFamily="34" charset="0"/>
                <a:cs typeface="Calibri" panose="020F0502020204030204" pitchFamily="34" charset="0"/>
                <a:sym typeface="+mn-ea"/>
              </a:rPr>
              <a:t>Internet and data traffic and subscriptions have consistently grown and become an integral part of the economy. </a:t>
            </a:r>
          </a:p>
          <a:p>
            <a:pPr marL="342900" indent="-342900">
              <a:buFont typeface="Wingdings" panose="05000000000000000000" pitchFamily="2" charset="2"/>
              <a:buChar char="q"/>
            </a:pPr>
            <a:r>
              <a:rPr lang="en-US" altLang="en-US" dirty="0">
                <a:latin typeface="Arial Narrow" panose="020B0606020202030204" pitchFamily="34" charset="0"/>
                <a:cs typeface="Calibri" panose="020F0502020204030204" pitchFamily="34" charset="0"/>
              </a:rPr>
              <a:t>The growth is indicative of Zimbabwe’s rapid adaptation to the “Digital Age”, as the internet has become an essential tool in day to day life and commerce. </a:t>
            </a:r>
          </a:p>
          <a:p>
            <a:endParaRPr lang="en-ZW" dirty="0"/>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1559268791"/>
              </p:ext>
            </p:extLst>
          </p:nvPr>
        </p:nvGraphicFramePr>
        <p:xfrm>
          <a:off x="0" y="1930400"/>
          <a:ext cx="7723188" cy="4886325"/>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7">
            <a:extLst>
              <a:ext uri="{FF2B5EF4-FFF2-40B4-BE49-F238E27FC236}">
                <a16:creationId xmlns:a16="http://schemas.microsoft.com/office/drawing/2014/main" id="{75005E86-EBE9-4FEA-875F-EDABB929A0C6}"/>
              </a:ext>
            </a:extLst>
          </p:cNvPr>
          <p:cNvSpPr/>
          <p:nvPr/>
        </p:nvSpPr>
        <p:spPr>
          <a:xfrm>
            <a:off x="2310291" y="658614"/>
            <a:ext cx="7419019" cy="769441"/>
          </a:xfrm>
          <a:prstGeom prst="rect">
            <a:avLst/>
          </a:prstGeom>
        </p:spPr>
        <p:txBody>
          <a:bodyPr wrap="none">
            <a:spAutoFit/>
          </a:bodyPr>
          <a:lstStyle/>
          <a:p>
            <a:pPr algn="ctr">
              <a:spcBef>
                <a:spcPct val="0"/>
              </a:spcBef>
            </a:pPr>
            <a:r>
              <a:rPr lang="en-ZW" sz="4400" b="1" dirty="0">
                <a:solidFill>
                  <a:schemeClr val="bg1"/>
                </a:solidFill>
                <a:latin typeface="Montserrat" pitchFamily="2" charset="77"/>
                <a:ea typeface="+mj-ea"/>
                <a:cs typeface="+mj-cs"/>
              </a:rPr>
              <a:t>ICT: Internet Data Usage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163FA90B-F775-4205-AA9E-AFC8D88B2727}"/>
              </a:ext>
            </a:extLst>
          </p:cNvPr>
          <p:cNvSpPr>
            <a:spLocks noGrp="1"/>
          </p:cNvSpPr>
          <p:nvPr>
            <p:ph type="title"/>
          </p:nvPr>
        </p:nvSpPr>
        <p:spPr/>
        <p:txBody>
          <a:bodyPr>
            <a:noAutofit/>
          </a:bodyPr>
          <a:lstStyle/>
          <a:p>
            <a:pPr algn="ctr"/>
            <a:r>
              <a:rPr lang="en-ZW" sz="4000" dirty="0"/>
              <a:t>Inflation Developments and Outlook</a:t>
            </a:r>
          </a:p>
        </p:txBody>
      </p:sp>
      <p:sp>
        <p:nvSpPr>
          <p:cNvPr id="11" name="Content Placeholder 10">
            <a:extLst>
              <a:ext uri="{FF2B5EF4-FFF2-40B4-BE49-F238E27FC236}">
                <a16:creationId xmlns:a16="http://schemas.microsoft.com/office/drawing/2014/main" id="{BC77B030-76B0-4603-8020-1C8C2041C413}"/>
              </a:ext>
            </a:extLst>
          </p:cNvPr>
          <p:cNvSpPr>
            <a:spLocks noGrp="1"/>
          </p:cNvSpPr>
          <p:nvPr>
            <p:ph type="body" sz="quarter" idx="12"/>
          </p:nvPr>
        </p:nvSpPr>
        <p:spPr>
          <a:xfrm>
            <a:off x="86360" y="2001520"/>
            <a:ext cx="5201922" cy="4597400"/>
          </a:xfrm>
        </p:spPr>
        <p:txBody>
          <a:bodyPr>
            <a:normAutofit lnSpcReduction="10000"/>
          </a:bodyPr>
          <a:lstStyle/>
          <a:p>
            <a:pPr lvl="0">
              <a:buFont typeface="Wingdings" panose="05000000000000000000" pitchFamily="2" charset="2"/>
              <a:buChar char="v"/>
            </a:pPr>
            <a:r>
              <a:rPr lang="en-ZW" dirty="0">
                <a:latin typeface="Arial Narrow" panose="020B0606020202030204" pitchFamily="34" charset="0"/>
              </a:rPr>
              <a:t>Exchange rate depreciation induced inflation experienced  in May and June is now under control in response to a raft of measures implemented by Government and the Central Bank.</a:t>
            </a:r>
          </a:p>
          <a:p>
            <a:pPr lvl="0">
              <a:buFont typeface="Wingdings" panose="05000000000000000000" pitchFamily="2" charset="2"/>
              <a:buChar char="v"/>
            </a:pPr>
            <a:r>
              <a:rPr lang="en-US" dirty="0">
                <a:latin typeface="Arial Narrow" panose="020B0606020202030204" pitchFamily="34" charset="0"/>
              </a:rPr>
              <a:t>Year-on-Year inflation decelerated to 18.4% in September from 30.9% in June 2023.</a:t>
            </a:r>
          </a:p>
          <a:p>
            <a:pPr lvl="0">
              <a:buFont typeface="Wingdings" panose="05000000000000000000" pitchFamily="2" charset="2"/>
              <a:buChar char="v"/>
            </a:pPr>
            <a:r>
              <a:rPr lang="en-US" dirty="0">
                <a:latin typeface="Arial Narrow" panose="020B0606020202030204" pitchFamily="34" charset="0"/>
              </a:rPr>
              <a:t>Month-on-Month inflation registering a deceleration to 0.95% in September from 12.1% in June 2023.</a:t>
            </a:r>
          </a:p>
          <a:p>
            <a:pPr lvl="0">
              <a:buFont typeface="Wingdings" panose="05000000000000000000" pitchFamily="2" charset="2"/>
              <a:buChar char="v"/>
            </a:pPr>
            <a:r>
              <a:rPr lang="en-US" dirty="0">
                <a:latin typeface="Arial Narrow" panose="020B0606020202030204" pitchFamily="34" charset="0"/>
              </a:rPr>
              <a:t>In the outlook, we expect inflation to continue to decelerate.</a:t>
            </a:r>
          </a:p>
        </p:txBody>
      </p:sp>
      <p:sp>
        <p:nvSpPr>
          <p:cNvPr id="4" name="Slide Number Placeholder 3">
            <a:extLst>
              <a:ext uri="{FF2B5EF4-FFF2-40B4-BE49-F238E27FC236}">
                <a16:creationId xmlns:a16="http://schemas.microsoft.com/office/drawing/2014/main" id="{767C5F8C-217F-4B03-8B31-0B6D0EE5B27D}"/>
              </a:ext>
            </a:extLst>
          </p:cNvPr>
          <p:cNvSpPr>
            <a:spLocks noGrp="1"/>
          </p:cNvSpPr>
          <p:nvPr>
            <p:ph type="sldNum" sz="quarter" idx="4294967295"/>
          </p:nvPr>
        </p:nvSpPr>
        <p:spPr>
          <a:xfrm>
            <a:off x="9448800" y="6356350"/>
            <a:ext cx="2743200" cy="365125"/>
          </a:xfrm>
        </p:spPr>
        <p:txBody>
          <a:bodyPr/>
          <a:lstStyle/>
          <a:p>
            <a:fld id="{464EB435-050E-4225-A9AC-B4896819FB51}" type="slidenum">
              <a:rPr lang="en-GB" smtClean="0"/>
              <a:t>25</a:t>
            </a:fld>
            <a:endParaRPr lang="en-GB" dirty="0"/>
          </a:p>
        </p:txBody>
      </p:sp>
      <p:graphicFrame>
        <p:nvGraphicFramePr>
          <p:cNvPr id="12" name="Content Placeholder 11">
            <a:extLst>
              <a:ext uri="{FF2B5EF4-FFF2-40B4-BE49-F238E27FC236}">
                <a16:creationId xmlns:a16="http://schemas.microsoft.com/office/drawing/2014/main" id="{911D4B01-8E9F-4EB5-8EFD-81798CB63B8F}"/>
              </a:ext>
            </a:extLst>
          </p:cNvPr>
          <p:cNvGraphicFramePr>
            <a:graphicFrameLocks noGrp="1"/>
          </p:cNvGraphicFramePr>
          <p:nvPr>
            <p:ph sz="half" idx="4294967295"/>
            <p:extLst>
              <p:ext uri="{D42A27DB-BD31-4B8C-83A1-F6EECF244321}">
                <p14:modId xmlns:p14="http://schemas.microsoft.com/office/powerpoint/2010/main" val="2585602599"/>
              </p:ext>
            </p:extLst>
          </p:nvPr>
        </p:nvGraphicFramePr>
        <p:xfrm>
          <a:off x="5374641" y="1864360"/>
          <a:ext cx="6731000" cy="465391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183852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163FA90B-F775-4205-AA9E-AFC8D88B2727}"/>
              </a:ext>
            </a:extLst>
          </p:cNvPr>
          <p:cNvSpPr>
            <a:spLocks noGrp="1"/>
          </p:cNvSpPr>
          <p:nvPr>
            <p:ph type="title"/>
          </p:nvPr>
        </p:nvSpPr>
        <p:spPr>
          <a:xfrm>
            <a:off x="0" y="687237"/>
            <a:ext cx="11182350" cy="605665"/>
          </a:xfrm>
        </p:spPr>
        <p:txBody>
          <a:bodyPr>
            <a:noAutofit/>
          </a:bodyPr>
          <a:lstStyle/>
          <a:p>
            <a:pPr algn="ctr"/>
            <a:r>
              <a:rPr lang="en-ZW" sz="4000" dirty="0"/>
              <a:t>Exchange Rate</a:t>
            </a:r>
          </a:p>
        </p:txBody>
      </p:sp>
      <p:sp>
        <p:nvSpPr>
          <p:cNvPr id="11" name="Content Placeholder 10">
            <a:extLst>
              <a:ext uri="{FF2B5EF4-FFF2-40B4-BE49-F238E27FC236}">
                <a16:creationId xmlns:a16="http://schemas.microsoft.com/office/drawing/2014/main" id="{BC77B030-76B0-4603-8020-1C8C2041C413}"/>
              </a:ext>
            </a:extLst>
          </p:cNvPr>
          <p:cNvSpPr>
            <a:spLocks noGrp="1"/>
          </p:cNvSpPr>
          <p:nvPr>
            <p:ph type="body" sz="quarter" idx="12"/>
          </p:nvPr>
        </p:nvSpPr>
        <p:spPr>
          <a:xfrm>
            <a:off x="86361" y="2001519"/>
            <a:ext cx="5076190" cy="4719955"/>
          </a:xfrm>
        </p:spPr>
        <p:txBody>
          <a:bodyPr>
            <a:normAutofit/>
          </a:bodyPr>
          <a:lstStyle/>
          <a:p>
            <a:pPr lvl="0">
              <a:buFont typeface="Wingdings" panose="05000000000000000000" pitchFamily="2" charset="2"/>
              <a:buChar char="v"/>
            </a:pPr>
            <a:r>
              <a:rPr lang="en-US" sz="2800" dirty="0">
                <a:latin typeface="Arial Narrow" panose="020B0606020202030204" pitchFamily="34" charset="0"/>
              </a:rPr>
              <a:t>The exchange rate and price have  stabilized in response to policy interventions made in May and June.</a:t>
            </a:r>
          </a:p>
          <a:p>
            <a:pPr lvl="0">
              <a:buFont typeface="Wingdings" panose="05000000000000000000" pitchFamily="2" charset="2"/>
              <a:buChar char="v"/>
            </a:pPr>
            <a:r>
              <a:rPr lang="en-US" sz="2800" dirty="0">
                <a:latin typeface="Arial Narrow" panose="020B0606020202030204" pitchFamily="34" charset="0"/>
              </a:rPr>
              <a:t>The stability is also attributed to the introduction of the Gold coins and Gold-backed Digital Token (</a:t>
            </a:r>
            <a:r>
              <a:rPr lang="en-US" sz="2800" dirty="0" err="1">
                <a:latin typeface="Arial Narrow" panose="020B0606020202030204" pitchFamily="34" charset="0"/>
              </a:rPr>
              <a:t>ZiG</a:t>
            </a:r>
            <a:r>
              <a:rPr lang="en-US" sz="2800" dirty="0">
                <a:latin typeface="Arial Narrow" panose="020B0606020202030204" pitchFamily="34" charset="0"/>
              </a:rPr>
              <a:t>) for value preservation purposes and are now for transaction purposes as well.  </a:t>
            </a:r>
          </a:p>
        </p:txBody>
      </p:sp>
      <p:sp>
        <p:nvSpPr>
          <p:cNvPr id="4" name="Slide Number Placeholder 3">
            <a:extLst>
              <a:ext uri="{FF2B5EF4-FFF2-40B4-BE49-F238E27FC236}">
                <a16:creationId xmlns:a16="http://schemas.microsoft.com/office/drawing/2014/main" id="{767C5F8C-217F-4B03-8B31-0B6D0EE5B27D}"/>
              </a:ext>
            </a:extLst>
          </p:cNvPr>
          <p:cNvSpPr>
            <a:spLocks noGrp="1"/>
          </p:cNvSpPr>
          <p:nvPr>
            <p:ph type="sldNum" sz="quarter" idx="4294967295"/>
          </p:nvPr>
        </p:nvSpPr>
        <p:spPr>
          <a:xfrm>
            <a:off x="9448800" y="6356350"/>
            <a:ext cx="2743200" cy="365125"/>
          </a:xfrm>
        </p:spPr>
        <p:txBody>
          <a:bodyPr/>
          <a:lstStyle/>
          <a:p>
            <a:fld id="{464EB435-050E-4225-A9AC-B4896819FB51}" type="slidenum">
              <a:rPr lang="en-GB" smtClean="0"/>
              <a:t>26</a:t>
            </a:fld>
            <a:endParaRPr lang="en-GB" dirty="0"/>
          </a:p>
        </p:txBody>
      </p:sp>
      <p:graphicFrame>
        <p:nvGraphicFramePr>
          <p:cNvPr id="2" name="Chart 1">
            <a:extLst>
              <a:ext uri="{FF2B5EF4-FFF2-40B4-BE49-F238E27FC236}">
                <a16:creationId xmlns:a16="http://schemas.microsoft.com/office/drawing/2014/main" id="{5ABF45E8-9F1C-4076-BC45-908AC4C56442}"/>
              </a:ext>
            </a:extLst>
          </p:cNvPr>
          <p:cNvGraphicFramePr/>
          <p:nvPr>
            <p:extLst>
              <p:ext uri="{D42A27DB-BD31-4B8C-83A1-F6EECF244321}">
                <p14:modId xmlns:p14="http://schemas.microsoft.com/office/powerpoint/2010/main" val="4187116795"/>
              </p:ext>
            </p:extLst>
          </p:nvPr>
        </p:nvGraphicFramePr>
        <p:xfrm>
          <a:off x="5019675" y="2001520"/>
          <a:ext cx="6943725" cy="435483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558663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9CB71-52CF-0289-CE19-95BE60F3D102}"/>
              </a:ext>
            </a:extLst>
          </p:cNvPr>
          <p:cNvSpPr>
            <a:spLocks noGrp="1"/>
          </p:cNvSpPr>
          <p:nvPr>
            <p:ph type="title"/>
          </p:nvPr>
        </p:nvSpPr>
        <p:spPr/>
        <p:txBody>
          <a:bodyPr/>
          <a:lstStyle/>
          <a:p>
            <a:pPr algn="ctr"/>
            <a:r>
              <a:rPr lang="en-US" dirty="0"/>
              <a:t>Monetary Developments </a:t>
            </a:r>
            <a:endParaRPr lang="en-ZW" dirty="0"/>
          </a:p>
        </p:txBody>
      </p:sp>
      <p:sp>
        <p:nvSpPr>
          <p:cNvPr id="3" name="Text Placeholder 2">
            <a:extLst>
              <a:ext uri="{FF2B5EF4-FFF2-40B4-BE49-F238E27FC236}">
                <a16:creationId xmlns:a16="http://schemas.microsoft.com/office/drawing/2014/main" id="{B26A4910-F97B-35E7-A6A8-0BF5C5441FE7}"/>
              </a:ext>
            </a:extLst>
          </p:cNvPr>
          <p:cNvSpPr>
            <a:spLocks noGrp="1"/>
          </p:cNvSpPr>
          <p:nvPr>
            <p:ph type="body" sz="quarter" idx="12"/>
          </p:nvPr>
        </p:nvSpPr>
        <p:spPr>
          <a:xfrm>
            <a:off x="123825" y="1932463"/>
            <a:ext cx="5991225" cy="4751678"/>
          </a:xfrm>
        </p:spPr>
        <p:txBody>
          <a:bodyPr/>
          <a:lstStyle/>
          <a:p>
            <a:pPr marL="228600" marR="0" lvl="0" indent="-228600" algn="just"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ZW" sz="2400" b="0" i="0" u="none" strike="noStrike" kern="0" cap="none" spc="0" normalizeH="0" baseline="0" noProof="0" dirty="0">
                <a:ln>
                  <a:noFill/>
                </a:ln>
                <a:solidFill>
                  <a:prstClr val="black"/>
                </a:solidFill>
                <a:effectLst/>
                <a:uLnTx/>
                <a:uFillTx/>
                <a:latin typeface="Arial Narrow" panose="020B0606020202030204" pitchFamily="34" charset="0"/>
              </a:rPr>
              <a:t>Broad money, increased from ZWL$2.3 trillion in December 2022 to </a:t>
            </a:r>
            <a:r>
              <a:rPr lang="en-ZW" kern="0" dirty="0">
                <a:solidFill>
                  <a:prstClr val="black"/>
                </a:solidFill>
                <a:latin typeface="Arial Narrow" panose="020B0606020202030204" pitchFamily="34" charset="0"/>
              </a:rPr>
              <a:t>ZWL$13 trillion in July 2023. </a:t>
            </a:r>
          </a:p>
          <a:p>
            <a:pPr marL="228600" marR="0" lvl="0" indent="-228600" algn="just"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ZW" sz="2400" b="0" i="0" u="none" strike="noStrike" kern="0" cap="none" spc="0" normalizeH="0" baseline="0" noProof="0" dirty="0">
                <a:ln>
                  <a:noFill/>
                </a:ln>
                <a:solidFill>
                  <a:prstClr val="black"/>
                </a:solidFill>
                <a:effectLst/>
                <a:uLnTx/>
                <a:uFillTx/>
                <a:latin typeface="Arial Narrow" panose="020B0606020202030204" pitchFamily="34" charset="0"/>
              </a:rPr>
              <a:t>The growth reflected expansions of 639.3% and 157.4% in foreign currency deposits and local currency component respectively.</a:t>
            </a:r>
          </a:p>
          <a:p>
            <a:pPr marL="228600" marR="0" lvl="0" indent="-228600" algn="just"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ZW" sz="2400" b="0" i="0" u="none" strike="noStrike" kern="0" cap="none" spc="0" normalizeH="0" baseline="0" noProof="0" dirty="0">
                <a:ln>
                  <a:noFill/>
                </a:ln>
                <a:solidFill>
                  <a:prstClr val="black"/>
                </a:solidFill>
                <a:effectLst/>
                <a:uLnTx/>
                <a:uFillTx/>
                <a:latin typeface="Arial Narrow" panose="020B0606020202030204" pitchFamily="34" charset="0"/>
              </a:rPr>
              <a:t>The growth in the foreign currency component was due to in increase in US dollar value of FCAs as well as exchange rate depreciation. </a:t>
            </a:r>
          </a:p>
          <a:p>
            <a:pPr marL="228600" marR="0" lvl="0" indent="-228600" algn="just"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0" cap="none" spc="0" normalizeH="0" baseline="0" noProof="0" dirty="0">
                <a:ln>
                  <a:noFill/>
                </a:ln>
                <a:solidFill>
                  <a:prstClr val="black"/>
                </a:solidFill>
                <a:effectLst/>
                <a:uLnTx/>
                <a:uFillTx/>
                <a:latin typeface="Arial Narrow" panose="020B0606020202030204" pitchFamily="34" charset="0"/>
              </a:rPr>
              <a:t>Credit to the private sector growth increased, a positive development towards a private led economic growth.</a:t>
            </a:r>
            <a:endParaRPr kumimoji="0" lang="en-ZW" sz="2400" b="0" i="0" u="none" strike="noStrike" kern="0" cap="none" spc="0" normalizeH="0" baseline="0" noProof="0" dirty="0">
              <a:ln>
                <a:noFill/>
              </a:ln>
              <a:solidFill>
                <a:prstClr val="black"/>
              </a:solidFill>
              <a:effectLst/>
              <a:uLnTx/>
              <a:uFillTx/>
              <a:latin typeface="Arial Narrow" panose="020B0606020202030204" pitchFamily="34" charset="0"/>
            </a:endParaRPr>
          </a:p>
          <a:p>
            <a:endParaRPr lang="en-ZW" dirty="0"/>
          </a:p>
        </p:txBody>
      </p:sp>
      <p:graphicFrame>
        <p:nvGraphicFramePr>
          <p:cNvPr id="4" name="Content Placeholder 4">
            <a:extLst>
              <a:ext uri="{FF2B5EF4-FFF2-40B4-BE49-F238E27FC236}">
                <a16:creationId xmlns:a16="http://schemas.microsoft.com/office/drawing/2014/main" id="{68036B5F-BC87-B797-EE27-FD1163F2A31F}"/>
              </a:ext>
            </a:extLst>
          </p:cNvPr>
          <p:cNvGraphicFramePr>
            <a:graphicFrameLocks/>
          </p:cNvGraphicFramePr>
          <p:nvPr>
            <p:extLst>
              <p:ext uri="{D42A27DB-BD31-4B8C-83A1-F6EECF244321}">
                <p14:modId xmlns:p14="http://schemas.microsoft.com/office/powerpoint/2010/main" val="2614803662"/>
              </p:ext>
            </p:extLst>
          </p:nvPr>
        </p:nvGraphicFramePr>
        <p:xfrm>
          <a:off x="6200775" y="1932463"/>
          <a:ext cx="5991225" cy="475167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768166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24A36-BD82-32E9-6CA6-98B922BC85BA}"/>
              </a:ext>
            </a:extLst>
          </p:cNvPr>
          <p:cNvSpPr>
            <a:spLocks noGrp="1"/>
          </p:cNvSpPr>
          <p:nvPr>
            <p:ph type="title"/>
          </p:nvPr>
        </p:nvSpPr>
        <p:spPr/>
        <p:txBody>
          <a:bodyPr>
            <a:noAutofit/>
          </a:bodyPr>
          <a:lstStyle/>
          <a:p>
            <a:pPr algn="ctr"/>
            <a:r>
              <a:rPr lang="en-ZW" sz="4400" dirty="0"/>
              <a:t>Imports</a:t>
            </a:r>
          </a:p>
        </p:txBody>
      </p:sp>
      <p:sp>
        <p:nvSpPr>
          <p:cNvPr id="3" name="Content Placeholder 2">
            <a:extLst>
              <a:ext uri="{FF2B5EF4-FFF2-40B4-BE49-F238E27FC236}">
                <a16:creationId xmlns:a16="http://schemas.microsoft.com/office/drawing/2014/main" id="{BE7A3241-0847-B9F7-39E3-613DB0147B58}"/>
              </a:ext>
            </a:extLst>
          </p:cNvPr>
          <p:cNvSpPr>
            <a:spLocks noGrp="1"/>
          </p:cNvSpPr>
          <p:nvPr>
            <p:ph type="body" sz="quarter" idx="12"/>
          </p:nvPr>
        </p:nvSpPr>
        <p:spPr>
          <a:xfrm>
            <a:off x="0" y="2140901"/>
            <a:ext cx="6309360" cy="4536123"/>
          </a:xfrm>
        </p:spPr>
        <p:txBody>
          <a:bodyPr>
            <a:normAutofit fontScale="92500" lnSpcReduction="10000"/>
          </a:bodyPr>
          <a:lstStyle/>
          <a:p>
            <a:r>
              <a:rPr lang="en-US" sz="2800" dirty="0">
                <a:latin typeface="Arial Narrow" panose="020B0606020202030204" pitchFamily="34" charset="0"/>
              </a:rPr>
              <a:t>The economic growth being experienced has resulted in increased demand for imports of key raw materials, fuel and other consumables used in production. </a:t>
            </a:r>
          </a:p>
          <a:p>
            <a:r>
              <a:rPr lang="en-US" sz="2800" dirty="0">
                <a:latin typeface="Arial Narrow" panose="020B0606020202030204" pitchFamily="34" charset="0"/>
              </a:rPr>
              <a:t>Imports have increased from US$5.4 billion in 2019 to US$9.6 billion in 2022.</a:t>
            </a:r>
          </a:p>
          <a:p>
            <a:r>
              <a:rPr lang="en-US" sz="2800" dirty="0">
                <a:latin typeface="Arial Narrow" panose="020B0606020202030204" pitchFamily="34" charset="0"/>
              </a:rPr>
              <a:t>To year end, imports are expected to increase to US$10 billion. </a:t>
            </a:r>
          </a:p>
          <a:p>
            <a:r>
              <a:rPr lang="en-US" sz="2800" dirty="0">
                <a:latin typeface="Arial Narrow" panose="020B0606020202030204" pitchFamily="34" charset="0"/>
              </a:rPr>
              <a:t>In the outlook, imports are projected to increase to US$10.6 billion in 2024 on account of higher grain, fuel, electricity, raw materials and machinery imports.</a:t>
            </a:r>
            <a:endParaRPr lang="en-ZW" sz="2800" dirty="0">
              <a:latin typeface="Arial Narrow" panose="020B0606020202030204" pitchFamily="34" charset="0"/>
            </a:endParaRPr>
          </a:p>
        </p:txBody>
      </p:sp>
      <p:graphicFrame>
        <p:nvGraphicFramePr>
          <p:cNvPr id="10" name="Content Placeholder 9">
            <a:extLst>
              <a:ext uri="{FF2B5EF4-FFF2-40B4-BE49-F238E27FC236}">
                <a16:creationId xmlns:a16="http://schemas.microsoft.com/office/drawing/2014/main" id="{065C2274-8956-4131-828A-EFA22D3C6A97}"/>
              </a:ext>
            </a:extLst>
          </p:cNvPr>
          <p:cNvGraphicFramePr>
            <a:graphicFrameLocks noGrp="1"/>
          </p:cNvGraphicFramePr>
          <p:nvPr>
            <p:ph sz="half" idx="4294967295"/>
            <p:extLst>
              <p:ext uri="{D42A27DB-BD31-4B8C-83A1-F6EECF244321}">
                <p14:modId xmlns:p14="http://schemas.microsoft.com/office/powerpoint/2010/main" val="1975915285"/>
              </p:ext>
            </p:extLst>
          </p:nvPr>
        </p:nvGraphicFramePr>
        <p:xfrm>
          <a:off x="6604000" y="1925320"/>
          <a:ext cx="5588000" cy="461771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Chart 3">
            <a:extLst>
              <a:ext uri="{FF2B5EF4-FFF2-40B4-BE49-F238E27FC236}">
                <a16:creationId xmlns:a16="http://schemas.microsoft.com/office/drawing/2014/main" id="{6A932200-5B07-8101-127C-25A2DDCCA501}"/>
              </a:ext>
            </a:extLst>
          </p:cNvPr>
          <p:cNvGraphicFramePr>
            <a:graphicFrameLocks/>
          </p:cNvGraphicFramePr>
          <p:nvPr>
            <p:extLst>
              <p:ext uri="{D42A27DB-BD31-4B8C-83A1-F6EECF244321}">
                <p14:modId xmlns:p14="http://schemas.microsoft.com/office/powerpoint/2010/main" val="4075818873"/>
              </p:ext>
            </p:extLst>
          </p:nvPr>
        </p:nvGraphicFramePr>
        <p:xfrm>
          <a:off x="6869429" y="1923095"/>
          <a:ext cx="5217795" cy="454437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384786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DB715-9F6A-0584-7F70-177C3C9F10CD}"/>
              </a:ext>
            </a:extLst>
          </p:cNvPr>
          <p:cNvSpPr>
            <a:spLocks noGrp="1"/>
          </p:cNvSpPr>
          <p:nvPr>
            <p:ph type="title"/>
          </p:nvPr>
        </p:nvSpPr>
        <p:spPr/>
        <p:txBody>
          <a:bodyPr>
            <a:noAutofit/>
          </a:bodyPr>
          <a:lstStyle/>
          <a:p>
            <a:pPr algn="ctr"/>
            <a:r>
              <a:rPr lang="en-ZW" sz="4400" dirty="0"/>
              <a:t>Exports</a:t>
            </a:r>
          </a:p>
        </p:txBody>
      </p:sp>
      <p:sp>
        <p:nvSpPr>
          <p:cNvPr id="3" name="Content Placeholder 2">
            <a:extLst>
              <a:ext uri="{FF2B5EF4-FFF2-40B4-BE49-F238E27FC236}">
                <a16:creationId xmlns:a16="http://schemas.microsoft.com/office/drawing/2014/main" id="{52477FA7-0C4B-3AAF-59A0-79294E11309F}"/>
              </a:ext>
            </a:extLst>
          </p:cNvPr>
          <p:cNvSpPr>
            <a:spLocks noGrp="1"/>
          </p:cNvSpPr>
          <p:nvPr>
            <p:ph type="body" sz="quarter" idx="12"/>
          </p:nvPr>
        </p:nvSpPr>
        <p:spPr>
          <a:xfrm>
            <a:off x="0" y="1889760"/>
            <a:ext cx="5781040" cy="4968240"/>
          </a:xfrm>
        </p:spPr>
        <p:txBody>
          <a:bodyPr>
            <a:normAutofit fontScale="25000" lnSpcReduction="20000"/>
          </a:bodyPr>
          <a:lstStyle/>
          <a:p>
            <a:r>
              <a:rPr lang="en-US" sz="8800" dirty="0">
                <a:latin typeface="Arial Narrow" panose="020B0606020202030204" pitchFamily="34" charset="0"/>
              </a:rPr>
              <a:t>Growth of the economy has resulted in the increase in the country’s export capacity, which grew from US$5.2 billion in 2018 to US$7.5 billion in 2022 mainly driven  by key minerals such as gold and PGMs. </a:t>
            </a:r>
          </a:p>
          <a:p>
            <a:r>
              <a:rPr lang="en-US" sz="8800" dirty="0">
                <a:latin typeface="Arial Narrow" panose="020B0606020202030204" pitchFamily="34" charset="0"/>
              </a:rPr>
              <a:t>This year, due to the negative developments in the global economy, prices for most mineral commodities have been declining, negatively affecting export receipts in the economy. </a:t>
            </a:r>
          </a:p>
          <a:p>
            <a:r>
              <a:rPr lang="en-US" sz="8800" dirty="0">
                <a:latin typeface="Arial Narrow" panose="020B0606020202030204" pitchFamily="34" charset="0"/>
              </a:rPr>
              <a:t>As a result, export receipts, fell by 9% over the nine months to September 2023, from US$4.5 billion during the comparable period in 2022 to US$3.6 billion.</a:t>
            </a:r>
          </a:p>
          <a:p>
            <a:pPr lvl="0"/>
            <a:r>
              <a:rPr lang="en-US" sz="8800" dirty="0">
                <a:latin typeface="Arial Narrow" panose="020B0606020202030204" pitchFamily="34" charset="0"/>
              </a:rPr>
              <a:t>To year end, exports are however projected to grow to US$7.8 billion.</a:t>
            </a:r>
          </a:p>
          <a:p>
            <a:r>
              <a:rPr lang="en-US" sz="8800" dirty="0">
                <a:latin typeface="Arial Narrow" panose="020B0606020202030204" pitchFamily="34" charset="0"/>
              </a:rPr>
              <a:t>In the outlook, exports are projected to grow by 3% to US$8 billion in 2024.</a:t>
            </a:r>
          </a:p>
          <a:p>
            <a:endParaRPr lang="en-ZW" dirty="0"/>
          </a:p>
        </p:txBody>
      </p:sp>
      <p:graphicFrame>
        <p:nvGraphicFramePr>
          <p:cNvPr id="4" name="Chart 3">
            <a:extLst>
              <a:ext uri="{FF2B5EF4-FFF2-40B4-BE49-F238E27FC236}">
                <a16:creationId xmlns:a16="http://schemas.microsoft.com/office/drawing/2014/main" id="{9E25CA64-6810-C74F-3557-98FDEE5A6009}"/>
              </a:ext>
            </a:extLst>
          </p:cNvPr>
          <p:cNvGraphicFramePr>
            <a:graphicFrameLocks/>
          </p:cNvGraphicFramePr>
          <p:nvPr>
            <p:extLst>
              <p:ext uri="{D42A27DB-BD31-4B8C-83A1-F6EECF244321}">
                <p14:modId xmlns:p14="http://schemas.microsoft.com/office/powerpoint/2010/main" val="4090483994"/>
              </p:ext>
            </p:extLst>
          </p:nvPr>
        </p:nvGraphicFramePr>
        <p:xfrm>
          <a:off x="5781040" y="1889760"/>
          <a:ext cx="6096636" cy="455866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8751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E19DC-3415-465A-B356-AF8248A936F7}"/>
              </a:ext>
            </a:extLst>
          </p:cNvPr>
          <p:cNvSpPr>
            <a:spLocks noGrp="1"/>
          </p:cNvSpPr>
          <p:nvPr>
            <p:ph type="title"/>
          </p:nvPr>
        </p:nvSpPr>
        <p:spPr/>
        <p:txBody>
          <a:bodyPr>
            <a:noAutofit/>
          </a:bodyPr>
          <a:lstStyle/>
          <a:p>
            <a:pPr algn="ctr"/>
            <a:r>
              <a:rPr lang="en-US" sz="4400" dirty="0"/>
              <a:t>Current Account</a:t>
            </a:r>
            <a:endParaRPr lang="en-ZW" sz="4400" dirty="0"/>
          </a:p>
        </p:txBody>
      </p:sp>
      <p:sp>
        <p:nvSpPr>
          <p:cNvPr id="3" name="Content Placeholder 2">
            <a:extLst>
              <a:ext uri="{FF2B5EF4-FFF2-40B4-BE49-F238E27FC236}">
                <a16:creationId xmlns:a16="http://schemas.microsoft.com/office/drawing/2014/main" id="{5978459E-A319-48A8-8B4E-315E57E8CEB3}"/>
              </a:ext>
            </a:extLst>
          </p:cNvPr>
          <p:cNvSpPr>
            <a:spLocks noGrp="1"/>
          </p:cNvSpPr>
          <p:nvPr>
            <p:ph type="body" sz="quarter" idx="12"/>
          </p:nvPr>
        </p:nvSpPr>
        <p:spPr>
          <a:xfrm>
            <a:off x="81280" y="2032000"/>
            <a:ext cx="5267960" cy="4257040"/>
          </a:xfrm>
        </p:spPr>
        <p:txBody>
          <a:bodyPr>
            <a:normAutofit fontScale="25000" lnSpcReduction="20000"/>
          </a:bodyPr>
          <a:lstStyle/>
          <a:p>
            <a:pPr lvl="0"/>
            <a:r>
              <a:rPr lang="en-ZW" sz="11200" dirty="0">
                <a:latin typeface="Arial Narrow" panose="020B0606020202030204" pitchFamily="34" charset="0"/>
              </a:rPr>
              <a:t>Since 2019, the economy has been recording current account surpluses. </a:t>
            </a:r>
          </a:p>
          <a:p>
            <a:pPr lvl="0"/>
            <a:r>
              <a:rPr lang="en-US" sz="11200" dirty="0">
                <a:latin typeface="Arial Narrow" panose="020B0606020202030204" pitchFamily="34" charset="0"/>
              </a:rPr>
              <a:t>Current account surplus is envisaged to close the year 2023 at US$248.5 million, slightly lower compared to US$305 million that the country registered in 2022. </a:t>
            </a:r>
          </a:p>
          <a:p>
            <a:pPr lvl="0"/>
            <a:r>
              <a:rPr lang="en-US" sz="11200" dirty="0">
                <a:latin typeface="Arial Narrow" panose="020B0606020202030204" pitchFamily="34" charset="0"/>
              </a:rPr>
              <a:t>Surpluses, are  </a:t>
            </a:r>
            <a:r>
              <a:rPr lang="en-ZW" sz="11200" dirty="0">
                <a:latin typeface="Arial Narrow" panose="020B0606020202030204" pitchFamily="34" charset="0"/>
              </a:rPr>
              <a:t>healthy for the economy for liquidity required to meet import requirements, currency stability and transaction purposes (multicurrency).</a:t>
            </a:r>
          </a:p>
          <a:p>
            <a:pPr marL="0" indent="0" algn="just">
              <a:buNone/>
            </a:pPr>
            <a:endParaRPr lang="en-ZW" sz="2400" dirty="0"/>
          </a:p>
        </p:txBody>
      </p:sp>
      <p:sp>
        <p:nvSpPr>
          <p:cNvPr id="4" name="Slide Number Placeholder 3">
            <a:extLst>
              <a:ext uri="{FF2B5EF4-FFF2-40B4-BE49-F238E27FC236}">
                <a16:creationId xmlns:a16="http://schemas.microsoft.com/office/drawing/2014/main" id="{80090663-5E1B-40C7-AAC9-99F34BB7FF63}"/>
              </a:ext>
            </a:extLst>
          </p:cNvPr>
          <p:cNvSpPr>
            <a:spLocks noGrp="1"/>
          </p:cNvSpPr>
          <p:nvPr>
            <p:ph type="sldNum" sz="quarter" idx="4294967295"/>
          </p:nvPr>
        </p:nvSpPr>
        <p:spPr>
          <a:xfrm>
            <a:off x="9448800" y="6356350"/>
            <a:ext cx="2743200" cy="365125"/>
          </a:xfrm>
        </p:spPr>
        <p:txBody>
          <a:bodyPr/>
          <a:lstStyle/>
          <a:p>
            <a:fld id="{464EB435-050E-4225-A9AC-B4896819FB51}" type="slidenum">
              <a:rPr lang="en-GB" smtClean="0"/>
              <a:t>30</a:t>
            </a:fld>
            <a:endParaRPr lang="en-GB" dirty="0"/>
          </a:p>
        </p:txBody>
      </p:sp>
      <p:sp>
        <p:nvSpPr>
          <p:cNvPr id="11" name="TextBox 10">
            <a:extLst>
              <a:ext uri="{FF2B5EF4-FFF2-40B4-BE49-F238E27FC236}">
                <a16:creationId xmlns:a16="http://schemas.microsoft.com/office/drawing/2014/main" id="{B82BCF59-AAE1-45D0-82EB-960C27F82EA4}"/>
              </a:ext>
            </a:extLst>
          </p:cNvPr>
          <p:cNvSpPr txBox="1"/>
          <p:nvPr/>
        </p:nvSpPr>
        <p:spPr>
          <a:xfrm>
            <a:off x="5860935" y="1944471"/>
            <a:ext cx="5971633" cy="310983"/>
          </a:xfrm>
          <a:prstGeom prst="rect">
            <a:avLst/>
          </a:prstGeom>
          <a:noFill/>
        </p:spPr>
        <p:txBody>
          <a:bodyPr wrap="square">
            <a:spAutoFit/>
          </a:bodyPr>
          <a:lstStyle/>
          <a:p>
            <a:pPr algn="ctr">
              <a:lnSpc>
                <a:spcPct val="107000"/>
              </a:lnSpc>
              <a:spcAft>
                <a:spcPts val="800"/>
              </a:spcAft>
            </a:pPr>
            <a:r>
              <a:rPr lang="en-ZW" sz="1400" b="1" dirty="0">
                <a:effectLst/>
                <a:latin typeface="Arial Narrow" panose="020B0606020202030204" pitchFamily="34" charset="0"/>
                <a:ea typeface="Calibri" panose="020F0502020204030204" pitchFamily="34" charset="0"/>
                <a:cs typeface="Times New Roman" panose="02020603050405020304" pitchFamily="18" charset="0"/>
              </a:rPr>
              <a:t>Current Account (US$ millions)</a:t>
            </a:r>
            <a:endParaRPr lang="en-ZW" sz="1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Chart 4">
            <a:extLst>
              <a:ext uri="{FF2B5EF4-FFF2-40B4-BE49-F238E27FC236}">
                <a16:creationId xmlns:a16="http://schemas.microsoft.com/office/drawing/2014/main" id="{21FBE7D3-C1E5-6807-3258-BE206E99419E}"/>
              </a:ext>
            </a:extLst>
          </p:cNvPr>
          <p:cNvGraphicFramePr/>
          <p:nvPr>
            <p:extLst>
              <p:ext uri="{D42A27DB-BD31-4B8C-83A1-F6EECF244321}">
                <p14:modId xmlns:p14="http://schemas.microsoft.com/office/powerpoint/2010/main" val="349297469"/>
              </p:ext>
            </p:extLst>
          </p:nvPr>
        </p:nvGraphicFramePr>
        <p:xfrm>
          <a:off x="5144654" y="2322764"/>
          <a:ext cx="7047345" cy="403358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934374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1BE30-98D3-681D-7B40-964B9A606437}"/>
              </a:ext>
            </a:extLst>
          </p:cNvPr>
          <p:cNvSpPr>
            <a:spLocks noGrp="1"/>
          </p:cNvSpPr>
          <p:nvPr>
            <p:ph type="title"/>
          </p:nvPr>
        </p:nvSpPr>
        <p:spPr>
          <a:xfrm>
            <a:off x="651750" y="568961"/>
            <a:ext cx="11070858" cy="723942"/>
          </a:xfrm>
        </p:spPr>
        <p:txBody>
          <a:bodyPr/>
          <a:lstStyle/>
          <a:p>
            <a:r>
              <a:rPr lang="en-US" sz="4000" dirty="0"/>
              <a:t>Comparative Export Receipt Earnings </a:t>
            </a:r>
            <a:endParaRPr lang="en-ZW" sz="4000" dirty="0"/>
          </a:p>
        </p:txBody>
      </p:sp>
      <p:sp>
        <p:nvSpPr>
          <p:cNvPr id="3" name="Text Placeholder 2">
            <a:extLst>
              <a:ext uri="{FF2B5EF4-FFF2-40B4-BE49-F238E27FC236}">
                <a16:creationId xmlns:a16="http://schemas.microsoft.com/office/drawing/2014/main" id="{82476E55-D9E7-3C59-28C1-9A23486FBBD6}"/>
              </a:ext>
            </a:extLst>
          </p:cNvPr>
          <p:cNvSpPr>
            <a:spLocks noGrp="1"/>
          </p:cNvSpPr>
          <p:nvPr>
            <p:ph type="body" sz="quarter" idx="12"/>
          </p:nvPr>
        </p:nvSpPr>
        <p:spPr>
          <a:xfrm>
            <a:off x="76200" y="2255454"/>
            <a:ext cx="4505325" cy="4033586"/>
          </a:xfrm>
        </p:spPr>
        <p:txBody>
          <a:bodyPr/>
          <a:lstStyle/>
          <a:p>
            <a:r>
              <a:rPr lang="en-US" sz="3600" dirty="0">
                <a:latin typeface="Arial Narrow" panose="020B0606020202030204" pitchFamily="34" charset="0"/>
              </a:rPr>
              <a:t>The country is doing relatively well in terms of export receipts as compared to comparable countries in the region.</a:t>
            </a:r>
            <a:endParaRPr lang="en-ZW" sz="3600" dirty="0">
              <a:latin typeface="Arial Narrow" panose="020B0606020202030204" pitchFamily="34" charset="0"/>
            </a:endParaRPr>
          </a:p>
        </p:txBody>
      </p:sp>
      <p:graphicFrame>
        <p:nvGraphicFramePr>
          <p:cNvPr id="4" name="Table 3">
            <a:extLst>
              <a:ext uri="{FF2B5EF4-FFF2-40B4-BE49-F238E27FC236}">
                <a16:creationId xmlns:a16="http://schemas.microsoft.com/office/drawing/2014/main" id="{73D50D80-8E52-F6E2-160D-9A215E8F03D9}"/>
              </a:ext>
            </a:extLst>
          </p:cNvPr>
          <p:cNvGraphicFramePr>
            <a:graphicFrameLocks noGrp="1"/>
          </p:cNvGraphicFramePr>
          <p:nvPr>
            <p:extLst>
              <p:ext uri="{D42A27DB-BD31-4B8C-83A1-F6EECF244321}">
                <p14:modId xmlns:p14="http://schemas.microsoft.com/office/powerpoint/2010/main" val="2752020410"/>
              </p:ext>
            </p:extLst>
          </p:nvPr>
        </p:nvGraphicFramePr>
        <p:xfrm>
          <a:off x="4648200" y="1981199"/>
          <a:ext cx="7467599" cy="4486278"/>
        </p:xfrm>
        <a:graphic>
          <a:graphicData uri="http://schemas.openxmlformats.org/drawingml/2006/table">
            <a:tbl>
              <a:tblPr firstRow="1" firstCol="1" bandRow="1">
                <a:tableStyleId>{5C22544A-7EE6-4342-B048-85BDC9FD1C3A}</a:tableStyleId>
              </a:tblPr>
              <a:tblGrid>
                <a:gridCol w="2523422">
                  <a:extLst>
                    <a:ext uri="{9D8B030D-6E8A-4147-A177-3AD203B41FA5}">
                      <a16:colId xmlns:a16="http://schemas.microsoft.com/office/drawing/2014/main" val="2095965052"/>
                    </a:ext>
                  </a:extLst>
                </a:gridCol>
                <a:gridCol w="1678571">
                  <a:extLst>
                    <a:ext uri="{9D8B030D-6E8A-4147-A177-3AD203B41FA5}">
                      <a16:colId xmlns:a16="http://schemas.microsoft.com/office/drawing/2014/main" val="98648105"/>
                    </a:ext>
                  </a:extLst>
                </a:gridCol>
                <a:gridCol w="1867828">
                  <a:extLst>
                    <a:ext uri="{9D8B030D-6E8A-4147-A177-3AD203B41FA5}">
                      <a16:colId xmlns:a16="http://schemas.microsoft.com/office/drawing/2014/main" val="443341148"/>
                    </a:ext>
                  </a:extLst>
                </a:gridCol>
                <a:gridCol w="1397778">
                  <a:extLst>
                    <a:ext uri="{9D8B030D-6E8A-4147-A177-3AD203B41FA5}">
                      <a16:colId xmlns:a16="http://schemas.microsoft.com/office/drawing/2014/main" val="925572466"/>
                    </a:ext>
                  </a:extLst>
                </a:gridCol>
              </a:tblGrid>
              <a:tr h="1348014">
                <a:tc>
                  <a:txBody>
                    <a:bodyPr/>
                    <a:lstStyle/>
                    <a:p>
                      <a:pPr algn="just">
                        <a:lnSpc>
                          <a:spcPct val="107000"/>
                        </a:lnSpc>
                        <a:spcAft>
                          <a:spcPts val="800"/>
                        </a:spcAft>
                        <a:tabLst>
                          <a:tab pos="882650" algn="l"/>
                        </a:tabLst>
                      </a:pPr>
                      <a:r>
                        <a:rPr lang="en-US" sz="2000" dirty="0">
                          <a:effectLst/>
                        </a:rPr>
                        <a:t>Country</a:t>
                      </a:r>
                      <a:endParaRPr lang="en-ZW"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07000"/>
                        </a:lnSpc>
                        <a:spcAft>
                          <a:spcPts val="800"/>
                        </a:spcAft>
                      </a:pPr>
                      <a:r>
                        <a:rPr lang="en-US" sz="2000" dirty="0">
                          <a:effectLst/>
                        </a:rPr>
                        <a:t>GDP IMF </a:t>
                      </a:r>
                      <a:r>
                        <a:rPr lang="en-US" sz="2000" dirty="0" err="1">
                          <a:effectLst/>
                        </a:rPr>
                        <a:t>Proj</a:t>
                      </a:r>
                      <a:r>
                        <a:rPr lang="en-US" sz="2000" dirty="0">
                          <a:effectLst/>
                        </a:rPr>
                        <a:t> (US$ B)</a:t>
                      </a:r>
                      <a:endParaRPr lang="en-ZW"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07000"/>
                        </a:lnSpc>
                        <a:spcAft>
                          <a:spcPts val="800"/>
                        </a:spcAft>
                      </a:pPr>
                      <a:r>
                        <a:rPr lang="en-US" sz="2000" dirty="0">
                          <a:effectLst/>
                        </a:rPr>
                        <a:t>2023 GDP Growth Rate (%)</a:t>
                      </a:r>
                      <a:endParaRPr lang="en-ZW"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07000"/>
                        </a:lnSpc>
                        <a:spcAft>
                          <a:spcPts val="800"/>
                        </a:spcAft>
                      </a:pPr>
                      <a:r>
                        <a:rPr lang="en-US" sz="2000" dirty="0">
                          <a:effectLst/>
                        </a:rPr>
                        <a:t>Value of Exports (US$ B)</a:t>
                      </a:r>
                      <a:endParaRPr lang="en-ZW"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559296757"/>
                  </a:ext>
                </a:extLst>
              </a:tr>
              <a:tr h="523044">
                <a:tc>
                  <a:txBody>
                    <a:bodyPr/>
                    <a:lstStyle/>
                    <a:p>
                      <a:pPr algn="just">
                        <a:lnSpc>
                          <a:spcPct val="107000"/>
                        </a:lnSpc>
                        <a:spcAft>
                          <a:spcPts val="800"/>
                        </a:spcAft>
                      </a:pPr>
                      <a:r>
                        <a:rPr lang="en-US" sz="2400">
                          <a:effectLst/>
                        </a:rPr>
                        <a:t>Botswana</a:t>
                      </a:r>
                      <a:endParaRPr lang="en-ZW"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800"/>
                        </a:spcAft>
                      </a:pPr>
                      <a:r>
                        <a:rPr lang="en-US" sz="2400" dirty="0">
                          <a:effectLst/>
                        </a:rPr>
                        <a:t>21.1</a:t>
                      </a:r>
                      <a:endParaRPr lang="en-ZW"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800"/>
                        </a:spcAft>
                      </a:pPr>
                      <a:r>
                        <a:rPr lang="en-US" sz="2400" dirty="0">
                          <a:effectLst/>
                        </a:rPr>
                        <a:t>3.8</a:t>
                      </a:r>
                      <a:endParaRPr lang="en-ZW"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800"/>
                        </a:spcAft>
                      </a:pPr>
                      <a:r>
                        <a:rPr lang="en-US" sz="2400">
                          <a:effectLst/>
                        </a:rPr>
                        <a:t>7.5</a:t>
                      </a:r>
                      <a:endParaRPr lang="en-ZW"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290481461"/>
                  </a:ext>
                </a:extLst>
              </a:tr>
              <a:tr h="523044">
                <a:tc>
                  <a:txBody>
                    <a:bodyPr/>
                    <a:lstStyle/>
                    <a:p>
                      <a:pPr algn="just">
                        <a:lnSpc>
                          <a:spcPct val="107000"/>
                        </a:lnSpc>
                        <a:spcAft>
                          <a:spcPts val="800"/>
                        </a:spcAft>
                      </a:pPr>
                      <a:r>
                        <a:rPr lang="en-US" sz="2400" dirty="0">
                          <a:effectLst/>
                        </a:rPr>
                        <a:t>Malawi</a:t>
                      </a:r>
                      <a:endParaRPr lang="en-ZW"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800"/>
                        </a:spcAft>
                      </a:pPr>
                      <a:r>
                        <a:rPr lang="en-US" sz="2400">
                          <a:effectLst/>
                        </a:rPr>
                        <a:t>13.2</a:t>
                      </a:r>
                      <a:endParaRPr lang="en-ZW"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800"/>
                        </a:spcAft>
                      </a:pPr>
                      <a:r>
                        <a:rPr lang="en-US" sz="2400">
                          <a:effectLst/>
                        </a:rPr>
                        <a:t>1.6</a:t>
                      </a:r>
                      <a:endParaRPr lang="en-ZW"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800"/>
                        </a:spcAft>
                      </a:pPr>
                      <a:r>
                        <a:rPr lang="en-US" sz="2400" dirty="0">
                          <a:effectLst/>
                        </a:rPr>
                        <a:t>1.0</a:t>
                      </a:r>
                      <a:endParaRPr lang="en-ZW"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950308300"/>
                  </a:ext>
                </a:extLst>
              </a:tr>
              <a:tr h="523044">
                <a:tc>
                  <a:txBody>
                    <a:bodyPr/>
                    <a:lstStyle/>
                    <a:p>
                      <a:pPr algn="just">
                        <a:lnSpc>
                          <a:spcPct val="107000"/>
                        </a:lnSpc>
                        <a:spcAft>
                          <a:spcPts val="800"/>
                        </a:spcAft>
                      </a:pPr>
                      <a:r>
                        <a:rPr lang="en-US" sz="2400">
                          <a:effectLst/>
                        </a:rPr>
                        <a:t>Mozambique</a:t>
                      </a:r>
                      <a:endParaRPr lang="en-ZW"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800"/>
                        </a:spcAft>
                      </a:pPr>
                      <a:r>
                        <a:rPr lang="en-US" sz="2400">
                          <a:effectLst/>
                        </a:rPr>
                        <a:t>18.7</a:t>
                      </a:r>
                      <a:endParaRPr lang="en-ZW"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800"/>
                        </a:spcAft>
                      </a:pPr>
                      <a:r>
                        <a:rPr lang="en-US" sz="2400">
                          <a:effectLst/>
                        </a:rPr>
                        <a:t>2.3</a:t>
                      </a:r>
                      <a:endParaRPr lang="en-ZW"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800"/>
                        </a:spcAft>
                      </a:pPr>
                      <a:r>
                        <a:rPr lang="en-US" sz="2400" dirty="0">
                          <a:effectLst/>
                        </a:rPr>
                        <a:t>2.0</a:t>
                      </a:r>
                      <a:endParaRPr lang="en-ZW"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975693358"/>
                  </a:ext>
                </a:extLst>
              </a:tr>
              <a:tr h="523044">
                <a:tc>
                  <a:txBody>
                    <a:bodyPr/>
                    <a:lstStyle/>
                    <a:p>
                      <a:pPr algn="just">
                        <a:lnSpc>
                          <a:spcPct val="107000"/>
                        </a:lnSpc>
                        <a:spcAft>
                          <a:spcPts val="800"/>
                        </a:spcAft>
                      </a:pPr>
                      <a:r>
                        <a:rPr lang="en-US" sz="2400">
                          <a:effectLst/>
                        </a:rPr>
                        <a:t>Rwanda</a:t>
                      </a:r>
                      <a:endParaRPr lang="en-ZW"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800"/>
                        </a:spcAft>
                      </a:pPr>
                      <a:r>
                        <a:rPr lang="en-US" sz="2400">
                          <a:effectLst/>
                        </a:rPr>
                        <a:t>14.4</a:t>
                      </a:r>
                      <a:endParaRPr lang="en-ZW"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800"/>
                        </a:spcAft>
                      </a:pPr>
                      <a:r>
                        <a:rPr lang="en-US" sz="2400">
                          <a:effectLst/>
                        </a:rPr>
                        <a:t>6.2</a:t>
                      </a:r>
                      <a:endParaRPr lang="en-ZW"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800"/>
                        </a:spcAft>
                      </a:pPr>
                      <a:r>
                        <a:rPr lang="en-US" sz="2400" dirty="0">
                          <a:effectLst/>
                        </a:rPr>
                        <a:t>1.6</a:t>
                      </a:r>
                      <a:endParaRPr lang="en-ZW"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350344676"/>
                  </a:ext>
                </a:extLst>
              </a:tr>
              <a:tr h="523044">
                <a:tc>
                  <a:txBody>
                    <a:bodyPr/>
                    <a:lstStyle/>
                    <a:p>
                      <a:pPr algn="just">
                        <a:lnSpc>
                          <a:spcPct val="107000"/>
                        </a:lnSpc>
                        <a:spcAft>
                          <a:spcPts val="800"/>
                        </a:spcAft>
                      </a:pPr>
                      <a:r>
                        <a:rPr lang="en-US" sz="2400">
                          <a:effectLst/>
                        </a:rPr>
                        <a:t>Zambia</a:t>
                      </a:r>
                      <a:endParaRPr lang="en-ZW"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800"/>
                        </a:spcAft>
                      </a:pPr>
                      <a:r>
                        <a:rPr lang="en-US" sz="2400">
                          <a:effectLst/>
                        </a:rPr>
                        <a:t>30.6</a:t>
                      </a:r>
                      <a:endParaRPr lang="en-ZW"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800"/>
                        </a:spcAft>
                      </a:pPr>
                      <a:r>
                        <a:rPr lang="en-US" sz="2400">
                          <a:effectLst/>
                        </a:rPr>
                        <a:t>3.6</a:t>
                      </a:r>
                      <a:endParaRPr lang="en-ZW"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800"/>
                        </a:spcAft>
                      </a:pPr>
                      <a:r>
                        <a:rPr lang="en-US" sz="2400" dirty="0">
                          <a:effectLst/>
                        </a:rPr>
                        <a:t>10.1</a:t>
                      </a:r>
                      <a:endParaRPr lang="en-ZW"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97184775"/>
                  </a:ext>
                </a:extLst>
              </a:tr>
              <a:tr h="523044">
                <a:tc>
                  <a:txBody>
                    <a:bodyPr/>
                    <a:lstStyle/>
                    <a:p>
                      <a:pPr algn="just">
                        <a:lnSpc>
                          <a:spcPct val="107000"/>
                        </a:lnSpc>
                        <a:spcAft>
                          <a:spcPts val="800"/>
                        </a:spcAft>
                      </a:pPr>
                      <a:r>
                        <a:rPr lang="en-US" sz="2400">
                          <a:effectLst/>
                        </a:rPr>
                        <a:t>Zimbabwe</a:t>
                      </a:r>
                      <a:endParaRPr lang="en-ZW"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800"/>
                        </a:spcAft>
                      </a:pPr>
                      <a:r>
                        <a:rPr lang="en-US" sz="2400">
                          <a:effectLst/>
                        </a:rPr>
                        <a:t>32.4</a:t>
                      </a:r>
                      <a:endParaRPr lang="en-ZW"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800"/>
                        </a:spcAft>
                      </a:pPr>
                      <a:r>
                        <a:rPr lang="en-US" sz="2400">
                          <a:effectLst/>
                        </a:rPr>
                        <a:t>5.5</a:t>
                      </a:r>
                      <a:endParaRPr lang="en-ZW"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800"/>
                        </a:spcAft>
                      </a:pPr>
                      <a:r>
                        <a:rPr lang="en-US" sz="2400" dirty="0">
                          <a:effectLst/>
                        </a:rPr>
                        <a:t>8.0</a:t>
                      </a:r>
                      <a:endParaRPr lang="en-ZW"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972945638"/>
                  </a:ext>
                </a:extLst>
              </a:tr>
            </a:tbl>
          </a:graphicData>
        </a:graphic>
      </p:graphicFrame>
    </p:spTree>
    <p:extLst>
      <p:ext uri="{BB962C8B-B14F-4D97-AF65-F5344CB8AC3E}">
        <p14:creationId xmlns:p14="http://schemas.microsoft.com/office/powerpoint/2010/main" val="20942198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895FE-4DDE-A2F3-EB65-9299E8AA49DA}"/>
              </a:ext>
            </a:extLst>
          </p:cNvPr>
          <p:cNvSpPr>
            <a:spLocks noGrp="1"/>
          </p:cNvSpPr>
          <p:nvPr>
            <p:ph type="title"/>
          </p:nvPr>
        </p:nvSpPr>
        <p:spPr/>
        <p:txBody>
          <a:bodyPr/>
          <a:lstStyle/>
          <a:p>
            <a:pPr algn="ctr"/>
            <a:r>
              <a:rPr lang="en-US" sz="4400" dirty="0"/>
              <a:t>Revenue Performance </a:t>
            </a:r>
            <a:endParaRPr lang="en-ZW" sz="4400" dirty="0"/>
          </a:p>
        </p:txBody>
      </p:sp>
      <p:sp>
        <p:nvSpPr>
          <p:cNvPr id="3" name="Content Placeholder 2">
            <a:extLst>
              <a:ext uri="{FF2B5EF4-FFF2-40B4-BE49-F238E27FC236}">
                <a16:creationId xmlns:a16="http://schemas.microsoft.com/office/drawing/2014/main" id="{DB0D31B0-2587-773A-562E-3E605DBB5CDA}"/>
              </a:ext>
            </a:extLst>
          </p:cNvPr>
          <p:cNvSpPr>
            <a:spLocks noGrp="1"/>
          </p:cNvSpPr>
          <p:nvPr>
            <p:ph type="body" sz="quarter" idx="12"/>
          </p:nvPr>
        </p:nvSpPr>
        <p:spPr>
          <a:xfrm>
            <a:off x="40640" y="1986280"/>
            <a:ext cx="6055360" cy="4302760"/>
          </a:xfrm>
        </p:spPr>
        <p:txBody>
          <a:bodyPr/>
          <a:lstStyle/>
          <a:p>
            <a:r>
              <a:rPr lang="en-US" sz="3200" dirty="0">
                <a:latin typeface="Arial Narrow" panose="020B0606020202030204" pitchFamily="34" charset="0"/>
              </a:rPr>
              <a:t>Government revenues in USD have increased substantially from US$2 billion in 2018 to current levels of around US$7 billion. </a:t>
            </a:r>
          </a:p>
          <a:p>
            <a:r>
              <a:rPr lang="en-US" sz="3200" dirty="0">
                <a:latin typeface="Arial Narrow" panose="020B0606020202030204" pitchFamily="34" charset="0"/>
              </a:rPr>
              <a:t>This is a testimony that the economy is indeed growing and more resources are being channeled towards addressing the needs of citizens. </a:t>
            </a:r>
          </a:p>
          <a:p>
            <a:pPr marL="0" indent="0">
              <a:buNone/>
            </a:pPr>
            <a:endParaRPr lang="en-ZW" dirty="0"/>
          </a:p>
        </p:txBody>
      </p:sp>
      <p:graphicFrame>
        <p:nvGraphicFramePr>
          <p:cNvPr id="5" name="Content Placeholder 4">
            <a:extLst>
              <a:ext uri="{FF2B5EF4-FFF2-40B4-BE49-F238E27FC236}">
                <a16:creationId xmlns:a16="http://schemas.microsoft.com/office/drawing/2014/main" id="{97D5A73A-4BE6-A95F-F0B5-BCF123A54FA6}"/>
              </a:ext>
            </a:extLst>
          </p:cNvPr>
          <p:cNvGraphicFramePr>
            <a:graphicFrameLocks noGrp="1"/>
          </p:cNvGraphicFramePr>
          <p:nvPr>
            <p:ph sz="half" idx="4294967295"/>
            <p:extLst>
              <p:ext uri="{D42A27DB-BD31-4B8C-83A1-F6EECF244321}">
                <p14:modId xmlns:p14="http://schemas.microsoft.com/office/powerpoint/2010/main" val="2063359071"/>
              </p:ext>
            </p:extLst>
          </p:nvPr>
        </p:nvGraphicFramePr>
        <p:xfrm>
          <a:off x="6136640" y="2032000"/>
          <a:ext cx="6055360" cy="463295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428752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923A8-03AF-D28C-DEAD-9ECFE4E70F26}"/>
              </a:ext>
            </a:extLst>
          </p:cNvPr>
          <p:cNvSpPr>
            <a:spLocks noGrp="1"/>
          </p:cNvSpPr>
          <p:nvPr>
            <p:ph type="title"/>
          </p:nvPr>
        </p:nvSpPr>
        <p:spPr/>
        <p:txBody>
          <a:bodyPr/>
          <a:lstStyle/>
          <a:p>
            <a:pPr algn="ctr"/>
            <a:r>
              <a:rPr lang="en-US" sz="4400" b="1" dirty="0">
                <a:latin typeface="Montserrat" panose="00000500000000000000" pitchFamily="2" charset="0"/>
              </a:rPr>
              <a:t>Expenditure Performance </a:t>
            </a:r>
            <a:endParaRPr lang="en-ZW" sz="4400" b="1" dirty="0">
              <a:latin typeface="Montserrat" panose="00000500000000000000" pitchFamily="2" charset="0"/>
            </a:endParaRPr>
          </a:p>
        </p:txBody>
      </p:sp>
      <p:sp>
        <p:nvSpPr>
          <p:cNvPr id="3" name="Content Placeholder 2">
            <a:extLst>
              <a:ext uri="{FF2B5EF4-FFF2-40B4-BE49-F238E27FC236}">
                <a16:creationId xmlns:a16="http://schemas.microsoft.com/office/drawing/2014/main" id="{1A84BBF8-36F5-7404-5F2E-DDB7AA0DA2D8}"/>
              </a:ext>
            </a:extLst>
          </p:cNvPr>
          <p:cNvSpPr>
            <a:spLocks noGrp="1"/>
          </p:cNvSpPr>
          <p:nvPr>
            <p:ph type="body" sz="quarter" idx="12"/>
          </p:nvPr>
        </p:nvSpPr>
        <p:spPr>
          <a:xfrm>
            <a:off x="182880" y="2052320"/>
            <a:ext cx="6004560" cy="4236720"/>
          </a:xfrm>
        </p:spPr>
        <p:txBody>
          <a:bodyPr/>
          <a:lstStyle/>
          <a:p>
            <a:r>
              <a:rPr lang="en-US" sz="3200" dirty="0">
                <a:latin typeface="Arial Narrow" panose="020B0606020202030204" pitchFamily="34" charset="0"/>
              </a:rPr>
              <a:t>Similarly, Government capacity to spend has increased  from US$3 billion in 2018 to US$7 billion. </a:t>
            </a:r>
          </a:p>
          <a:p>
            <a:r>
              <a:rPr lang="en-US" sz="3200" dirty="0">
                <a:latin typeface="Arial Narrow" panose="020B0606020202030204" pitchFamily="34" charset="0"/>
              </a:rPr>
              <a:t>This has enabled Government to spend on social protection and infrastructure  programmes. </a:t>
            </a:r>
          </a:p>
          <a:p>
            <a:endParaRPr lang="en-ZW" dirty="0"/>
          </a:p>
        </p:txBody>
      </p:sp>
      <p:graphicFrame>
        <p:nvGraphicFramePr>
          <p:cNvPr id="9" name="Content Placeholder 8">
            <a:extLst>
              <a:ext uri="{FF2B5EF4-FFF2-40B4-BE49-F238E27FC236}">
                <a16:creationId xmlns:a16="http://schemas.microsoft.com/office/drawing/2014/main" id="{3C5E351C-9B38-7649-E490-E53622ADCC86}"/>
              </a:ext>
            </a:extLst>
          </p:cNvPr>
          <p:cNvGraphicFramePr>
            <a:graphicFrameLocks noGrp="1"/>
          </p:cNvGraphicFramePr>
          <p:nvPr>
            <p:ph sz="half" idx="4294967295"/>
            <p:extLst>
              <p:ext uri="{D42A27DB-BD31-4B8C-83A1-F6EECF244321}">
                <p14:modId xmlns:p14="http://schemas.microsoft.com/office/powerpoint/2010/main" val="246813169"/>
              </p:ext>
            </p:extLst>
          </p:nvPr>
        </p:nvGraphicFramePr>
        <p:xfrm>
          <a:off x="6040121" y="1934041"/>
          <a:ext cx="6151880" cy="45073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700105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24485-DA39-8D8E-2DBF-DA1C0ECB6B16}"/>
              </a:ext>
            </a:extLst>
          </p:cNvPr>
          <p:cNvSpPr>
            <a:spLocks noGrp="1"/>
          </p:cNvSpPr>
          <p:nvPr>
            <p:ph type="title"/>
          </p:nvPr>
        </p:nvSpPr>
        <p:spPr>
          <a:xfrm>
            <a:off x="123825" y="687237"/>
            <a:ext cx="11598783" cy="605665"/>
          </a:xfrm>
        </p:spPr>
        <p:txBody>
          <a:bodyPr/>
          <a:lstStyle/>
          <a:p>
            <a:pPr algn="ctr"/>
            <a:r>
              <a:rPr lang="en-US" sz="4000" dirty="0"/>
              <a:t>Public Finance Perf : Jan – Sept 2023</a:t>
            </a:r>
            <a:endParaRPr lang="en-ZW" sz="4000" dirty="0"/>
          </a:p>
        </p:txBody>
      </p:sp>
      <p:sp>
        <p:nvSpPr>
          <p:cNvPr id="3" name="Text Placeholder 2">
            <a:extLst>
              <a:ext uri="{FF2B5EF4-FFF2-40B4-BE49-F238E27FC236}">
                <a16:creationId xmlns:a16="http://schemas.microsoft.com/office/drawing/2014/main" id="{238E475F-8E18-03F6-D671-F3EA646E58A2}"/>
              </a:ext>
            </a:extLst>
          </p:cNvPr>
          <p:cNvSpPr>
            <a:spLocks noGrp="1"/>
          </p:cNvSpPr>
          <p:nvPr>
            <p:ph type="body" sz="quarter" idx="12"/>
          </p:nvPr>
        </p:nvSpPr>
        <p:spPr>
          <a:xfrm>
            <a:off x="200025" y="2255454"/>
            <a:ext cx="11753850" cy="4033586"/>
          </a:xfrm>
        </p:spPr>
        <p:txBody>
          <a:bodyPr/>
          <a:lstStyle/>
          <a:p>
            <a:r>
              <a:rPr lang="en-US" sz="3200" dirty="0">
                <a:latin typeface="Arial Narrow" panose="020B0606020202030204" pitchFamily="34" charset="0"/>
              </a:rPr>
              <a:t>Revenue performance during the first nine months of the year performed above target on account of exchange rate and inflation movements. </a:t>
            </a:r>
          </a:p>
          <a:p>
            <a:r>
              <a:rPr lang="en-US" sz="3200" dirty="0">
                <a:latin typeface="Arial Narrow" panose="020B0606020202030204" pitchFamily="34" charset="0"/>
              </a:rPr>
              <a:t>Similarly, expenditures by MDAs were also way above target for the same reasons. </a:t>
            </a:r>
          </a:p>
          <a:p>
            <a:r>
              <a:rPr lang="en-US" sz="3200" dirty="0">
                <a:latin typeface="Arial Narrow" panose="020B0606020202030204" pitchFamily="34" charset="0"/>
              </a:rPr>
              <a:t>However, expenditures by MDAs were within the available resource envelop. </a:t>
            </a:r>
          </a:p>
          <a:p>
            <a:r>
              <a:rPr lang="en-US" sz="3200" dirty="0">
                <a:latin typeface="Arial Narrow" panose="020B0606020202030204" pitchFamily="34" charset="0"/>
              </a:rPr>
              <a:t>Hence, Government is still exercising fiscal discipline.</a:t>
            </a:r>
            <a:endParaRPr lang="en-ZW" sz="3200" dirty="0">
              <a:latin typeface="Arial Narrow" panose="020B0606020202030204" pitchFamily="34" charset="0"/>
            </a:endParaRPr>
          </a:p>
        </p:txBody>
      </p:sp>
    </p:spTree>
    <p:extLst>
      <p:ext uri="{BB962C8B-B14F-4D97-AF65-F5344CB8AC3E}">
        <p14:creationId xmlns:p14="http://schemas.microsoft.com/office/powerpoint/2010/main" val="30428361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F2CDE-AE33-4374-B0C7-CA28E2EF60A9}"/>
              </a:ext>
            </a:extLst>
          </p:cNvPr>
          <p:cNvSpPr>
            <a:spLocks noGrp="1"/>
          </p:cNvSpPr>
          <p:nvPr>
            <p:ph type="title"/>
          </p:nvPr>
        </p:nvSpPr>
        <p:spPr>
          <a:xfrm>
            <a:off x="228600" y="687237"/>
            <a:ext cx="11201400" cy="605665"/>
          </a:xfrm>
        </p:spPr>
        <p:txBody>
          <a:bodyPr>
            <a:noAutofit/>
          </a:bodyPr>
          <a:lstStyle/>
          <a:p>
            <a:pPr algn="ctr"/>
            <a:r>
              <a:rPr lang="en-GB" sz="3600" dirty="0"/>
              <a:t>Public Finance Performance (Jan-Sept 2023)</a:t>
            </a:r>
            <a:endParaRPr lang="en-ZW" sz="3600" dirty="0"/>
          </a:p>
        </p:txBody>
      </p:sp>
      <p:sp>
        <p:nvSpPr>
          <p:cNvPr id="3" name="Content Placeholder 2">
            <a:extLst>
              <a:ext uri="{FF2B5EF4-FFF2-40B4-BE49-F238E27FC236}">
                <a16:creationId xmlns:a16="http://schemas.microsoft.com/office/drawing/2014/main" id="{ACB64190-A2DB-48C8-B7F2-CA6B6B67F648}"/>
              </a:ext>
            </a:extLst>
          </p:cNvPr>
          <p:cNvSpPr>
            <a:spLocks noGrp="1"/>
          </p:cNvSpPr>
          <p:nvPr>
            <p:ph type="body" sz="quarter" idx="12"/>
          </p:nvPr>
        </p:nvSpPr>
        <p:spPr>
          <a:xfrm>
            <a:off x="0" y="1971040"/>
            <a:ext cx="5506720" cy="4455162"/>
          </a:xfrm>
        </p:spPr>
        <p:txBody>
          <a:bodyPr>
            <a:normAutofit/>
          </a:bodyPr>
          <a:lstStyle/>
          <a:p>
            <a:pPr>
              <a:buFont typeface="Wingdings" panose="05000000000000000000" pitchFamily="2" charset="2"/>
              <a:buChar char="v"/>
            </a:pPr>
            <a:r>
              <a:rPr lang="en-US" sz="3200" dirty="0">
                <a:latin typeface="Arial Narrow" panose="020B0606020202030204" pitchFamily="34" charset="0"/>
              </a:rPr>
              <a:t>Revenue collections for the period January to September 2023 stood at ZWL$11.5 trillion (approx. US$4.1 billion), against expenditures of ZWL$12.6 trillion (approx. US$4.5 billion), resulted in a budget deficit of ZWL$1.13 trillion</a:t>
            </a:r>
            <a:endParaRPr lang="en-ZW" sz="3200" dirty="0">
              <a:latin typeface="Arial Narrow" panose="020B0606020202030204" pitchFamily="34" charset="0"/>
            </a:endParaRPr>
          </a:p>
        </p:txBody>
      </p:sp>
      <p:graphicFrame>
        <p:nvGraphicFramePr>
          <p:cNvPr id="7" name="Content Placeholder 6">
            <a:extLst>
              <a:ext uri="{FF2B5EF4-FFF2-40B4-BE49-F238E27FC236}">
                <a16:creationId xmlns:a16="http://schemas.microsoft.com/office/drawing/2014/main" id="{F5044A9C-ADBE-463C-988F-ECA36DCBF700}"/>
              </a:ext>
            </a:extLst>
          </p:cNvPr>
          <p:cNvGraphicFramePr>
            <a:graphicFrameLocks noGrp="1"/>
          </p:cNvGraphicFramePr>
          <p:nvPr>
            <p:ph sz="half" idx="4294967295"/>
            <p:extLst>
              <p:ext uri="{D42A27DB-BD31-4B8C-83A1-F6EECF244321}">
                <p14:modId xmlns:p14="http://schemas.microsoft.com/office/powerpoint/2010/main" val="3975522919"/>
              </p:ext>
            </p:extLst>
          </p:nvPr>
        </p:nvGraphicFramePr>
        <p:xfrm>
          <a:off x="5506720" y="1971040"/>
          <a:ext cx="6685808" cy="4455162"/>
        </p:xfrm>
        <a:graphic>
          <a:graphicData uri="http://schemas.openxmlformats.org/drawingml/2006/table">
            <a:tbl>
              <a:tblPr firstRow="1" firstCol="1" bandRow="1"/>
              <a:tblGrid>
                <a:gridCol w="4973247">
                  <a:extLst>
                    <a:ext uri="{9D8B030D-6E8A-4147-A177-3AD203B41FA5}">
                      <a16:colId xmlns:a16="http://schemas.microsoft.com/office/drawing/2014/main" val="1840906955"/>
                    </a:ext>
                  </a:extLst>
                </a:gridCol>
                <a:gridCol w="1712561">
                  <a:extLst>
                    <a:ext uri="{9D8B030D-6E8A-4147-A177-3AD203B41FA5}">
                      <a16:colId xmlns:a16="http://schemas.microsoft.com/office/drawing/2014/main" val="3063618200"/>
                    </a:ext>
                  </a:extLst>
                </a:gridCol>
              </a:tblGrid>
              <a:tr h="481010">
                <a:tc>
                  <a:txBody>
                    <a:bodyPr/>
                    <a:lstStyle/>
                    <a:p>
                      <a:pPr marL="176530" algn="l">
                        <a:lnSpc>
                          <a:spcPct val="150000"/>
                        </a:lnSpc>
                        <a:spcAft>
                          <a:spcPts val="0"/>
                        </a:spcAft>
                      </a:pPr>
                      <a:r>
                        <a:rPr lang="en-ZW" sz="1800" b="1" dirty="0">
                          <a:solidFill>
                            <a:srgbClr val="FFFFFF"/>
                          </a:solidFill>
                          <a:effectLst/>
                          <a:latin typeface="Arial Narrow" panose="020B0606020202030204" pitchFamily="34" charset="0"/>
                          <a:ea typeface="Times New Roman" panose="02020603050405020304" pitchFamily="18" charset="0"/>
                          <a:cs typeface="Arial" panose="020B0604020202020204" pitchFamily="34" charset="0"/>
                        </a:rPr>
                        <a:t> </a:t>
                      </a:r>
                      <a:endParaRPr lang="en-ZW" sz="28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37258" marR="37258" marT="0" marB="0">
                    <a:lnL w="12700" cap="flat" cmpd="sng" algn="ctr">
                      <a:solidFill>
                        <a:srgbClr val="5B9BD5"/>
                      </a:solidFill>
                      <a:prstDash val="solid"/>
                      <a:round/>
                      <a:headEnd type="none" w="med" len="med"/>
                      <a:tailEnd type="none" w="med" len="med"/>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5B9BD5"/>
                    </a:solidFill>
                  </a:tcPr>
                </a:tc>
                <a:tc>
                  <a:txBody>
                    <a:bodyPr/>
                    <a:lstStyle/>
                    <a:p>
                      <a:pPr marL="176530" algn="r">
                        <a:lnSpc>
                          <a:spcPct val="150000"/>
                        </a:lnSpc>
                        <a:spcAft>
                          <a:spcPts val="0"/>
                        </a:spcAft>
                      </a:pPr>
                      <a:r>
                        <a:rPr lang="en-ZW" sz="1800" b="1" dirty="0">
                          <a:solidFill>
                            <a:srgbClr val="FFFFFF"/>
                          </a:solidFill>
                          <a:effectLst/>
                          <a:latin typeface="Arial Narrow" panose="020B0606020202030204" pitchFamily="34" charset="0"/>
                          <a:ea typeface="Times New Roman" panose="02020603050405020304" pitchFamily="18" charset="0"/>
                          <a:cs typeface="Arial" panose="020B0604020202020204" pitchFamily="34" charset="0"/>
                        </a:rPr>
                        <a:t>ZWL$B</a:t>
                      </a:r>
                      <a:endParaRPr lang="en-ZW" sz="28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37258" marR="37258" marT="0" marB="0">
                    <a:lnL>
                      <a:noFill/>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5B9BD5"/>
                    </a:solidFill>
                  </a:tcPr>
                </a:tc>
                <a:extLst>
                  <a:ext uri="{0D108BD9-81ED-4DB2-BD59-A6C34878D82A}">
                    <a16:rowId xmlns:a16="http://schemas.microsoft.com/office/drawing/2014/main" val="2332268040"/>
                  </a:ext>
                </a:extLst>
              </a:tr>
              <a:tr h="481010">
                <a:tc>
                  <a:txBody>
                    <a:bodyPr/>
                    <a:lstStyle/>
                    <a:p>
                      <a:pPr marL="176530" algn="l">
                        <a:lnSpc>
                          <a:spcPct val="150000"/>
                        </a:lnSpc>
                        <a:spcAft>
                          <a:spcPts val="0"/>
                        </a:spcAft>
                      </a:pPr>
                      <a:r>
                        <a:rPr lang="en-ZW" sz="1800" b="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Total Revenues </a:t>
                      </a:r>
                      <a:endParaRPr lang="en-ZW" sz="28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37258" marR="37258"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176530" algn="r">
                        <a:lnSpc>
                          <a:spcPct val="150000"/>
                        </a:lnSpc>
                      </a:pPr>
                      <a:r>
                        <a:rPr lang="en-ZW" sz="2400" b="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11,513.0</a:t>
                      </a:r>
                      <a:endParaRPr lang="en-ZW" sz="40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extLst>
                  <a:ext uri="{0D108BD9-81ED-4DB2-BD59-A6C34878D82A}">
                    <a16:rowId xmlns:a16="http://schemas.microsoft.com/office/drawing/2014/main" val="903531699"/>
                  </a:ext>
                </a:extLst>
              </a:tr>
              <a:tr h="481165">
                <a:tc>
                  <a:txBody>
                    <a:bodyPr/>
                    <a:lstStyle/>
                    <a:p>
                      <a:pPr marL="176530" indent="127000" algn="l">
                        <a:lnSpc>
                          <a:spcPct val="150000"/>
                        </a:lnSpc>
                        <a:spcAft>
                          <a:spcPts val="0"/>
                        </a:spcAft>
                      </a:pPr>
                      <a:r>
                        <a:rPr lang="en-ZW" sz="18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Tax Revenues </a:t>
                      </a:r>
                      <a:endParaRPr lang="en-ZW" sz="28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37258" marR="37258"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176530" algn="r">
                        <a:lnSpc>
                          <a:spcPct val="150000"/>
                        </a:lnSpc>
                      </a:pPr>
                      <a:r>
                        <a:rPr lang="en-ZW" sz="2400" b="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11,224.8</a:t>
                      </a:r>
                      <a:endParaRPr lang="en-ZW" sz="40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380287982"/>
                  </a:ext>
                </a:extLst>
              </a:tr>
              <a:tr h="481165">
                <a:tc>
                  <a:txBody>
                    <a:bodyPr/>
                    <a:lstStyle/>
                    <a:p>
                      <a:pPr marL="176530" indent="127000" algn="l">
                        <a:lnSpc>
                          <a:spcPct val="150000"/>
                        </a:lnSpc>
                        <a:spcAft>
                          <a:spcPts val="0"/>
                        </a:spcAft>
                      </a:pPr>
                      <a:r>
                        <a:rPr lang="en-ZW" sz="18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Non-Tax Revenues </a:t>
                      </a:r>
                      <a:endParaRPr lang="en-ZW" sz="28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37258" marR="37258"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176530" algn="r">
                        <a:lnSpc>
                          <a:spcPct val="150000"/>
                        </a:lnSpc>
                      </a:pPr>
                      <a:r>
                        <a:rPr lang="en-ZW" sz="2400" b="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288.2</a:t>
                      </a:r>
                      <a:endParaRPr lang="en-ZW" sz="40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extLst>
                  <a:ext uri="{0D108BD9-81ED-4DB2-BD59-A6C34878D82A}">
                    <a16:rowId xmlns:a16="http://schemas.microsoft.com/office/drawing/2014/main" val="667627726"/>
                  </a:ext>
                </a:extLst>
              </a:tr>
              <a:tr h="481010">
                <a:tc>
                  <a:txBody>
                    <a:bodyPr/>
                    <a:lstStyle/>
                    <a:p>
                      <a:pPr marL="176530" algn="l">
                        <a:lnSpc>
                          <a:spcPct val="150000"/>
                        </a:lnSpc>
                        <a:spcAft>
                          <a:spcPts val="0"/>
                        </a:spcAft>
                      </a:pPr>
                      <a:r>
                        <a:rPr lang="en-ZW" sz="1800" b="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Total Expenditures &amp; Net Lending </a:t>
                      </a:r>
                      <a:endParaRPr lang="en-ZW" sz="2800">
                        <a:effectLst/>
                        <a:latin typeface="Arial Narrow" panose="020B0606020202030204" pitchFamily="34" charset="0"/>
                        <a:ea typeface="Calibri" panose="020F0502020204030204" pitchFamily="34" charset="0"/>
                        <a:cs typeface="Times New Roman" panose="02020603050405020304" pitchFamily="18" charset="0"/>
                      </a:endParaRPr>
                    </a:p>
                  </a:txBody>
                  <a:tcPr marL="37258" marR="37258"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176530" algn="r">
                        <a:lnSpc>
                          <a:spcPct val="150000"/>
                        </a:lnSpc>
                      </a:pPr>
                      <a:r>
                        <a:rPr lang="en-ZW" sz="2400" b="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12,648.6</a:t>
                      </a:r>
                      <a:endParaRPr lang="en-ZW" sz="4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3180407757"/>
                  </a:ext>
                </a:extLst>
              </a:tr>
              <a:tr h="481471">
                <a:tc>
                  <a:txBody>
                    <a:bodyPr/>
                    <a:lstStyle/>
                    <a:p>
                      <a:pPr marL="176530" algn="l">
                        <a:lnSpc>
                          <a:spcPct val="150000"/>
                        </a:lnSpc>
                        <a:spcAft>
                          <a:spcPts val="0"/>
                        </a:spcAft>
                      </a:pPr>
                      <a:r>
                        <a:rPr lang="en-ZW" sz="1800" i="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Recurrent Expenditure </a:t>
                      </a:r>
                      <a:endParaRPr lang="en-ZW" sz="2800">
                        <a:effectLst/>
                        <a:latin typeface="Arial Narrow" panose="020B0606020202030204" pitchFamily="34" charset="0"/>
                        <a:ea typeface="Calibri" panose="020F0502020204030204" pitchFamily="34" charset="0"/>
                        <a:cs typeface="Times New Roman" panose="02020603050405020304" pitchFamily="18" charset="0"/>
                      </a:endParaRPr>
                    </a:p>
                  </a:txBody>
                  <a:tcPr marL="37258" marR="37258"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176530" algn="r">
                        <a:lnSpc>
                          <a:spcPct val="150000"/>
                        </a:lnSpc>
                      </a:pPr>
                      <a:r>
                        <a:rPr lang="en-ZW" sz="2400" b="0" i="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9,373.6</a:t>
                      </a:r>
                      <a:endParaRPr lang="en-ZW" sz="40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extLst>
                  <a:ext uri="{0D108BD9-81ED-4DB2-BD59-A6C34878D82A}">
                    <a16:rowId xmlns:a16="http://schemas.microsoft.com/office/drawing/2014/main" val="3949749391"/>
                  </a:ext>
                </a:extLst>
              </a:tr>
              <a:tr h="605850">
                <a:tc>
                  <a:txBody>
                    <a:bodyPr/>
                    <a:lstStyle/>
                    <a:p>
                      <a:pPr marL="176530" algn="l">
                        <a:lnSpc>
                          <a:spcPct val="150000"/>
                        </a:lnSpc>
                        <a:spcAft>
                          <a:spcPts val="0"/>
                        </a:spcAft>
                      </a:pPr>
                      <a:r>
                        <a:rPr lang="en-ZW" sz="1800" i="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Transfers to Provincial Councils and Local Authorities </a:t>
                      </a:r>
                      <a:endParaRPr lang="en-ZW" sz="2800">
                        <a:effectLst/>
                        <a:latin typeface="Arial Narrow" panose="020B0606020202030204" pitchFamily="34" charset="0"/>
                        <a:ea typeface="Calibri" panose="020F0502020204030204" pitchFamily="34" charset="0"/>
                        <a:cs typeface="Times New Roman" panose="02020603050405020304" pitchFamily="18" charset="0"/>
                      </a:endParaRPr>
                    </a:p>
                  </a:txBody>
                  <a:tcPr marL="37258" marR="37258"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176530" algn="r">
                        <a:lnSpc>
                          <a:spcPct val="150000"/>
                        </a:lnSpc>
                      </a:pPr>
                      <a:r>
                        <a:rPr lang="en-ZW" sz="2400" b="0" i="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140.7</a:t>
                      </a:r>
                      <a:endParaRPr lang="en-ZW" sz="40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1629316555"/>
                  </a:ext>
                </a:extLst>
              </a:tr>
              <a:tr h="481471">
                <a:tc>
                  <a:txBody>
                    <a:bodyPr/>
                    <a:lstStyle/>
                    <a:p>
                      <a:pPr marL="176530" algn="l">
                        <a:lnSpc>
                          <a:spcPct val="150000"/>
                        </a:lnSpc>
                        <a:spcAft>
                          <a:spcPts val="0"/>
                        </a:spcAft>
                      </a:pPr>
                      <a:r>
                        <a:rPr lang="en-ZW" sz="1800" i="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Capital </a:t>
                      </a:r>
                      <a:endParaRPr lang="en-ZW" sz="2800">
                        <a:effectLst/>
                        <a:latin typeface="Arial Narrow" panose="020B0606020202030204" pitchFamily="34" charset="0"/>
                        <a:ea typeface="Calibri" panose="020F0502020204030204" pitchFamily="34" charset="0"/>
                        <a:cs typeface="Times New Roman" panose="02020603050405020304" pitchFamily="18" charset="0"/>
                      </a:endParaRPr>
                    </a:p>
                  </a:txBody>
                  <a:tcPr marL="37258" marR="37258"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176530" algn="r">
                        <a:lnSpc>
                          <a:spcPct val="150000"/>
                        </a:lnSpc>
                      </a:pPr>
                      <a:r>
                        <a:rPr lang="en-ZW" sz="2400" b="0" i="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2,611.0</a:t>
                      </a:r>
                      <a:endParaRPr lang="en-ZW" sz="40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extLst>
                  <a:ext uri="{0D108BD9-81ED-4DB2-BD59-A6C34878D82A}">
                    <a16:rowId xmlns:a16="http://schemas.microsoft.com/office/drawing/2014/main" val="692061514"/>
                  </a:ext>
                </a:extLst>
              </a:tr>
              <a:tr h="481010">
                <a:tc>
                  <a:txBody>
                    <a:bodyPr/>
                    <a:lstStyle/>
                    <a:p>
                      <a:pPr marL="176530" algn="l">
                        <a:lnSpc>
                          <a:spcPct val="150000"/>
                        </a:lnSpc>
                        <a:spcAft>
                          <a:spcPts val="0"/>
                        </a:spcAft>
                      </a:pPr>
                      <a:r>
                        <a:rPr lang="en-ZW" sz="1800" b="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Deficit</a:t>
                      </a:r>
                      <a:endParaRPr lang="en-ZW" sz="2800">
                        <a:effectLst/>
                        <a:latin typeface="Arial Narrow" panose="020B0606020202030204" pitchFamily="34" charset="0"/>
                        <a:ea typeface="Calibri" panose="020F0502020204030204" pitchFamily="34" charset="0"/>
                        <a:cs typeface="Times New Roman" panose="02020603050405020304" pitchFamily="18" charset="0"/>
                      </a:endParaRPr>
                    </a:p>
                  </a:txBody>
                  <a:tcPr marL="37258" marR="37258"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176530" algn="r">
                        <a:lnSpc>
                          <a:spcPct val="150000"/>
                        </a:lnSpc>
                      </a:pPr>
                      <a:r>
                        <a:rPr lang="en-ZW" sz="2400" b="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-1,135.5</a:t>
                      </a:r>
                      <a:endParaRPr lang="en-ZW" sz="4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2106660133"/>
                  </a:ext>
                </a:extLst>
              </a:tr>
            </a:tbl>
          </a:graphicData>
        </a:graphic>
      </p:graphicFrame>
      <p:sp>
        <p:nvSpPr>
          <p:cNvPr id="5" name="Slide Number Placeholder 4">
            <a:extLst>
              <a:ext uri="{FF2B5EF4-FFF2-40B4-BE49-F238E27FC236}">
                <a16:creationId xmlns:a16="http://schemas.microsoft.com/office/drawing/2014/main" id="{87132E65-431C-44B3-87B1-17CFE75B1002}"/>
              </a:ext>
            </a:extLst>
          </p:cNvPr>
          <p:cNvSpPr>
            <a:spLocks noGrp="1"/>
          </p:cNvSpPr>
          <p:nvPr>
            <p:ph type="sldNum" sz="quarter" idx="4294967295"/>
          </p:nvPr>
        </p:nvSpPr>
        <p:spPr>
          <a:xfrm>
            <a:off x="9448800" y="6356350"/>
            <a:ext cx="2743200" cy="365125"/>
          </a:xfrm>
        </p:spPr>
        <p:txBody>
          <a:bodyPr/>
          <a:lstStyle/>
          <a:p>
            <a:fld id="{464EB435-050E-4225-A9AC-B4896819FB51}" type="slidenum">
              <a:rPr lang="en-GB" smtClean="0"/>
              <a:t>35</a:t>
            </a:fld>
            <a:endParaRPr lang="en-GB" dirty="0"/>
          </a:p>
        </p:txBody>
      </p:sp>
    </p:spTree>
    <p:extLst>
      <p:ext uri="{BB962C8B-B14F-4D97-AF65-F5344CB8AC3E}">
        <p14:creationId xmlns:p14="http://schemas.microsoft.com/office/powerpoint/2010/main" val="25629593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CC3CE-0503-46C1-B31A-1BD0B0EE52AD}"/>
              </a:ext>
            </a:extLst>
          </p:cNvPr>
          <p:cNvSpPr>
            <a:spLocks noGrp="1"/>
          </p:cNvSpPr>
          <p:nvPr>
            <p:ph type="title"/>
          </p:nvPr>
        </p:nvSpPr>
        <p:spPr>
          <a:xfrm>
            <a:off x="219075" y="687237"/>
            <a:ext cx="10972800" cy="605665"/>
          </a:xfrm>
        </p:spPr>
        <p:txBody>
          <a:bodyPr>
            <a:noAutofit/>
          </a:bodyPr>
          <a:lstStyle/>
          <a:p>
            <a:pPr algn="ctr"/>
            <a:r>
              <a:rPr lang="en-ZW" sz="3600" dirty="0"/>
              <a:t>Revenue Performance: Jan to Sept 2023</a:t>
            </a:r>
          </a:p>
        </p:txBody>
      </p:sp>
      <p:sp>
        <p:nvSpPr>
          <p:cNvPr id="3" name="Content Placeholder 2">
            <a:extLst>
              <a:ext uri="{FF2B5EF4-FFF2-40B4-BE49-F238E27FC236}">
                <a16:creationId xmlns:a16="http://schemas.microsoft.com/office/drawing/2014/main" id="{F4AA396D-8600-40E0-B736-35FC0C2C2337}"/>
              </a:ext>
            </a:extLst>
          </p:cNvPr>
          <p:cNvSpPr>
            <a:spLocks noGrp="1"/>
          </p:cNvSpPr>
          <p:nvPr>
            <p:ph type="body" sz="quarter" idx="12"/>
          </p:nvPr>
        </p:nvSpPr>
        <p:spPr>
          <a:xfrm>
            <a:off x="0" y="1971040"/>
            <a:ext cx="6461760" cy="4318000"/>
          </a:xfrm>
        </p:spPr>
        <p:txBody>
          <a:bodyPr>
            <a:normAutofit/>
          </a:bodyPr>
          <a:lstStyle/>
          <a:p>
            <a:r>
              <a:rPr lang="en-US" sz="2800" dirty="0">
                <a:latin typeface="Arial Narrow" panose="020B0606020202030204" pitchFamily="34" charset="0"/>
              </a:rPr>
              <a:t>Cumulative revenue collections for the period January to September 2023 amounted to ZWL$11.5 trillion, comprised of tax revenue of ZWL$11.2 trillion (97.5% of total revenue), and non-tax revenue of ZW$</a:t>
            </a:r>
            <a:r>
              <a:rPr lang="en-ZW" sz="2800" dirty="0">
                <a:latin typeface="Arial Narrow" panose="020B0606020202030204" pitchFamily="34" charset="0"/>
              </a:rPr>
              <a:t>288.2 </a:t>
            </a:r>
            <a:r>
              <a:rPr lang="en-US" sz="2800" dirty="0">
                <a:latin typeface="Arial Narrow" panose="020B0606020202030204" pitchFamily="34" charset="0"/>
              </a:rPr>
              <a:t> billion (2.5% of total revenue). </a:t>
            </a:r>
            <a:endParaRPr lang="en-ZW" sz="2800" dirty="0">
              <a:latin typeface="Arial Narrow" panose="020B0606020202030204" pitchFamily="34" charset="0"/>
            </a:endParaRPr>
          </a:p>
        </p:txBody>
      </p:sp>
      <p:sp>
        <p:nvSpPr>
          <p:cNvPr id="5" name="Slide Number Placeholder 4">
            <a:extLst>
              <a:ext uri="{FF2B5EF4-FFF2-40B4-BE49-F238E27FC236}">
                <a16:creationId xmlns:a16="http://schemas.microsoft.com/office/drawing/2014/main" id="{B258E92C-F3D2-476F-A733-A95F4752763C}"/>
              </a:ext>
            </a:extLst>
          </p:cNvPr>
          <p:cNvSpPr>
            <a:spLocks noGrp="1"/>
          </p:cNvSpPr>
          <p:nvPr>
            <p:ph type="sldNum" sz="quarter" idx="4294967295"/>
          </p:nvPr>
        </p:nvSpPr>
        <p:spPr>
          <a:xfrm>
            <a:off x="9448800" y="6356350"/>
            <a:ext cx="2743200" cy="365125"/>
          </a:xfrm>
        </p:spPr>
        <p:txBody>
          <a:bodyPr/>
          <a:lstStyle/>
          <a:p>
            <a:fld id="{464EB435-050E-4225-A9AC-B4896819FB51}" type="slidenum">
              <a:rPr lang="en-GB" smtClean="0"/>
              <a:t>36</a:t>
            </a:fld>
            <a:endParaRPr lang="en-GB"/>
          </a:p>
        </p:txBody>
      </p:sp>
      <p:graphicFrame>
        <p:nvGraphicFramePr>
          <p:cNvPr id="9" name="Content Placeholder 8">
            <a:extLst>
              <a:ext uri="{FF2B5EF4-FFF2-40B4-BE49-F238E27FC236}">
                <a16:creationId xmlns:a16="http://schemas.microsoft.com/office/drawing/2014/main" id="{0ABB33E3-E66B-4136-BF26-D4807FA551E1}"/>
              </a:ext>
            </a:extLst>
          </p:cNvPr>
          <p:cNvGraphicFramePr>
            <a:graphicFrameLocks noGrp="1"/>
          </p:cNvGraphicFramePr>
          <p:nvPr>
            <p:ph sz="half" idx="4294967295"/>
            <p:extLst>
              <p:ext uri="{D42A27DB-BD31-4B8C-83A1-F6EECF244321}">
                <p14:modId xmlns:p14="http://schemas.microsoft.com/office/powerpoint/2010/main" val="4023576734"/>
              </p:ext>
            </p:extLst>
          </p:nvPr>
        </p:nvGraphicFramePr>
        <p:xfrm>
          <a:off x="6461760" y="1930400"/>
          <a:ext cx="5729603" cy="4522426"/>
        </p:xfrm>
        <a:graphic>
          <a:graphicData uri="http://schemas.openxmlformats.org/drawingml/2006/table">
            <a:tbl>
              <a:tblPr firstRow="1" bandRow="1">
                <a:tableStyleId>{5C22544A-7EE6-4342-B048-85BDC9FD1C3A}</a:tableStyleId>
              </a:tblPr>
              <a:tblGrid>
                <a:gridCol w="3128231">
                  <a:extLst>
                    <a:ext uri="{9D8B030D-6E8A-4147-A177-3AD203B41FA5}">
                      <a16:colId xmlns:a16="http://schemas.microsoft.com/office/drawing/2014/main" val="257507009"/>
                    </a:ext>
                  </a:extLst>
                </a:gridCol>
                <a:gridCol w="2601372">
                  <a:extLst>
                    <a:ext uri="{9D8B030D-6E8A-4147-A177-3AD203B41FA5}">
                      <a16:colId xmlns:a16="http://schemas.microsoft.com/office/drawing/2014/main" val="795988873"/>
                    </a:ext>
                  </a:extLst>
                </a:gridCol>
              </a:tblGrid>
              <a:tr h="1342965">
                <a:tc>
                  <a:txBody>
                    <a:bodyPr/>
                    <a:lstStyle/>
                    <a:p>
                      <a:pPr marL="176530" algn="just">
                        <a:lnSpc>
                          <a:spcPct val="150000"/>
                        </a:lnSpc>
                        <a:spcAft>
                          <a:spcPts val="0"/>
                        </a:spcAft>
                      </a:pPr>
                      <a:endParaRPr lang="en-ZW" sz="3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4718" marR="64718" marT="0" marB="0"/>
                </a:tc>
                <a:tc>
                  <a:txBody>
                    <a:bodyPr/>
                    <a:lstStyle/>
                    <a:p>
                      <a:pPr marL="176530" algn="r">
                        <a:lnSpc>
                          <a:spcPct val="150000"/>
                        </a:lnSpc>
                        <a:spcAft>
                          <a:spcPts val="0"/>
                        </a:spcAft>
                      </a:pPr>
                      <a:r>
                        <a:rPr lang="en-US" sz="3600" dirty="0">
                          <a:effectLst/>
                          <a:latin typeface="Arial Narrow" panose="020B0606020202030204" pitchFamily="34" charset="0"/>
                          <a:ea typeface="Calibri" panose="020F0502020204030204" pitchFamily="34" charset="0"/>
                          <a:cs typeface="Times New Roman" panose="02020603050405020304" pitchFamily="18" charset="0"/>
                        </a:rPr>
                        <a:t>ZWL$T</a:t>
                      </a:r>
                      <a:endParaRPr lang="en-ZW" sz="3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4718" marR="64718" marT="0" marB="0"/>
                </a:tc>
                <a:extLst>
                  <a:ext uri="{0D108BD9-81ED-4DB2-BD59-A6C34878D82A}">
                    <a16:rowId xmlns:a16="http://schemas.microsoft.com/office/drawing/2014/main" val="3253154631"/>
                  </a:ext>
                </a:extLst>
              </a:tr>
              <a:tr h="1222764">
                <a:tc>
                  <a:txBody>
                    <a:bodyPr/>
                    <a:lstStyle/>
                    <a:p>
                      <a:pPr marL="176530" algn="just">
                        <a:lnSpc>
                          <a:spcPct val="150000"/>
                        </a:lnSpc>
                        <a:spcAft>
                          <a:spcPts val="0"/>
                        </a:spcAft>
                      </a:pPr>
                      <a:r>
                        <a:rPr lang="en-ZW" sz="3600" dirty="0">
                          <a:effectLst/>
                        </a:rPr>
                        <a:t>Total Revenue</a:t>
                      </a:r>
                      <a:endParaRPr lang="en-ZW" sz="3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4718" marR="64718" marT="0" marB="0"/>
                </a:tc>
                <a:tc>
                  <a:txBody>
                    <a:bodyPr/>
                    <a:lstStyle/>
                    <a:p>
                      <a:pPr marL="176530" algn="r">
                        <a:lnSpc>
                          <a:spcPct val="150000"/>
                        </a:lnSpc>
                      </a:pPr>
                      <a:r>
                        <a:rPr lang="en-ZW" sz="3600" b="1"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11.5</a:t>
                      </a:r>
                      <a:endParaRPr lang="en-ZW" sz="54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78199705"/>
                  </a:ext>
                </a:extLst>
              </a:tr>
              <a:tr h="1222764">
                <a:tc>
                  <a:txBody>
                    <a:bodyPr/>
                    <a:lstStyle/>
                    <a:p>
                      <a:pPr marL="176530" algn="just">
                        <a:lnSpc>
                          <a:spcPct val="150000"/>
                        </a:lnSpc>
                        <a:spcAft>
                          <a:spcPts val="0"/>
                        </a:spcAft>
                      </a:pPr>
                      <a:r>
                        <a:rPr lang="en-ZW" sz="3600">
                          <a:effectLst/>
                        </a:rPr>
                        <a:t>Tax Revenue</a:t>
                      </a:r>
                      <a:endParaRPr lang="en-ZW" sz="3600">
                        <a:effectLst/>
                        <a:latin typeface="Arial Narrow" panose="020B0606020202030204" pitchFamily="34" charset="0"/>
                        <a:ea typeface="Calibri" panose="020F0502020204030204" pitchFamily="34" charset="0"/>
                        <a:cs typeface="Times New Roman" panose="02020603050405020304" pitchFamily="18" charset="0"/>
                      </a:endParaRPr>
                    </a:p>
                  </a:txBody>
                  <a:tcPr marL="64718" marR="64718" marT="0" marB="0"/>
                </a:tc>
                <a:tc>
                  <a:txBody>
                    <a:bodyPr/>
                    <a:lstStyle/>
                    <a:p>
                      <a:pPr marL="176530" algn="r">
                        <a:lnSpc>
                          <a:spcPct val="150000"/>
                        </a:lnSpc>
                      </a:pPr>
                      <a:r>
                        <a:rPr lang="en-ZW" sz="36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11.2</a:t>
                      </a:r>
                      <a:endParaRPr lang="en-ZW" sz="54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35814669"/>
                  </a:ext>
                </a:extLst>
              </a:tr>
              <a:tr h="717467">
                <a:tc>
                  <a:txBody>
                    <a:bodyPr/>
                    <a:lstStyle/>
                    <a:p>
                      <a:pPr marL="176530" algn="just">
                        <a:lnSpc>
                          <a:spcPct val="150000"/>
                        </a:lnSpc>
                        <a:spcAft>
                          <a:spcPts val="0"/>
                        </a:spcAft>
                      </a:pPr>
                      <a:r>
                        <a:rPr lang="en-US" sz="3600">
                          <a:effectLst/>
                        </a:rPr>
                        <a:t>N</a:t>
                      </a:r>
                      <a:r>
                        <a:rPr lang="en-ZW" sz="3600">
                          <a:effectLst/>
                        </a:rPr>
                        <a:t>on-tax</a:t>
                      </a:r>
                      <a:endParaRPr lang="en-ZW" sz="3600">
                        <a:effectLst/>
                        <a:latin typeface="Arial Narrow" panose="020B0606020202030204" pitchFamily="34" charset="0"/>
                        <a:ea typeface="Calibri" panose="020F0502020204030204" pitchFamily="34" charset="0"/>
                        <a:cs typeface="Times New Roman" panose="02020603050405020304" pitchFamily="18" charset="0"/>
                      </a:endParaRPr>
                    </a:p>
                  </a:txBody>
                  <a:tcPr marL="64718" marR="64718" marT="0" marB="0"/>
                </a:tc>
                <a:tc>
                  <a:txBody>
                    <a:bodyPr/>
                    <a:lstStyle/>
                    <a:p>
                      <a:pPr marL="176530" algn="r">
                        <a:lnSpc>
                          <a:spcPct val="150000"/>
                        </a:lnSpc>
                      </a:pPr>
                      <a:r>
                        <a:rPr lang="en-ZW" sz="36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0.3</a:t>
                      </a:r>
                      <a:endParaRPr lang="en-ZW" sz="54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85343461"/>
                  </a:ext>
                </a:extLst>
              </a:tr>
            </a:tbl>
          </a:graphicData>
        </a:graphic>
      </p:graphicFrame>
    </p:spTree>
    <p:extLst>
      <p:ext uri="{BB962C8B-B14F-4D97-AF65-F5344CB8AC3E}">
        <p14:creationId xmlns:p14="http://schemas.microsoft.com/office/powerpoint/2010/main" val="1639660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676" y="687237"/>
            <a:ext cx="11125199" cy="605665"/>
          </a:xfrm>
        </p:spPr>
        <p:txBody>
          <a:bodyPr>
            <a:noAutofit/>
          </a:bodyPr>
          <a:lstStyle/>
          <a:p>
            <a:pPr algn="ctr"/>
            <a:r>
              <a:rPr lang="en-ZW" sz="4000" dirty="0"/>
              <a:t>Revenue Head Performance (Jan-Sept)</a:t>
            </a:r>
          </a:p>
        </p:txBody>
      </p:sp>
      <p:sp>
        <p:nvSpPr>
          <p:cNvPr id="4" name="Slide Number Placeholder 3"/>
          <p:cNvSpPr>
            <a:spLocks noGrp="1"/>
          </p:cNvSpPr>
          <p:nvPr>
            <p:ph type="sldNum" sz="quarter" idx="4294967295"/>
          </p:nvPr>
        </p:nvSpPr>
        <p:spPr>
          <a:xfrm>
            <a:off x="11509375" y="5514975"/>
            <a:ext cx="682625" cy="365125"/>
          </a:xfrm>
        </p:spPr>
        <p:txBody>
          <a:bodyPr/>
          <a:lstStyle/>
          <a:p>
            <a:fld id="{464EB435-050E-4225-A9AC-B4896819FB51}" type="slidenum">
              <a:rPr lang="en-GB" smtClean="0"/>
              <a:t>37</a:t>
            </a:fld>
            <a:endParaRPr lang="en-GB" dirty="0"/>
          </a:p>
        </p:txBody>
      </p:sp>
      <p:graphicFrame>
        <p:nvGraphicFramePr>
          <p:cNvPr id="8" name="Content Placeholder 7">
            <a:extLst>
              <a:ext uri="{FF2B5EF4-FFF2-40B4-BE49-F238E27FC236}">
                <a16:creationId xmlns:a16="http://schemas.microsoft.com/office/drawing/2014/main" id="{2E2518A2-E3C8-4CDF-B394-6F9FDFE78C3D}"/>
              </a:ext>
            </a:extLst>
          </p:cNvPr>
          <p:cNvGraphicFramePr>
            <a:graphicFrameLocks noGrp="1"/>
          </p:cNvGraphicFramePr>
          <p:nvPr>
            <p:ph sz="half" idx="4294967295"/>
          </p:nvPr>
        </p:nvGraphicFramePr>
        <p:xfrm>
          <a:off x="0" y="1600200"/>
          <a:ext cx="5208588" cy="4441825"/>
        </p:xfrm>
        <a:graphic>
          <a:graphicData uri="http://schemas.openxmlformats.org/drawingml/2006/chart">
            <c:chart xmlns:c="http://schemas.openxmlformats.org/drawingml/2006/chart" xmlns:r="http://schemas.openxmlformats.org/officeDocument/2006/relationships" r:id="rId2"/>
          </a:graphicData>
        </a:graphic>
      </p:graphicFrame>
      <p:sp>
        <p:nvSpPr>
          <p:cNvPr id="7" name="Slide Number Placeholder 3">
            <a:extLst>
              <a:ext uri="{FF2B5EF4-FFF2-40B4-BE49-F238E27FC236}">
                <a16:creationId xmlns:a16="http://schemas.microsoft.com/office/drawing/2014/main" id="{28651AE2-A596-458C-95EE-DF2ECD3958F1}"/>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64EB435-050E-4225-A9AC-B4896819FB51}" type="slidenum">
              <a:rPr lang="en-GB" smtClean="0">
                <a:solidFill>
                  <a:prstClr val="black"/>
                </a:solidFill>
              </a:rPr>
              <a:pPr/>
              <a:t>37</a:t>
            </a:fld>
            <a:endParaRPr lang="en-GB" dirty="0">
              <a:solidFill>
                <a:prstClr val="black"/>
              </a:solidFill>
            </a:endParaRPr>
          </a:p>
        </p:txBody>
      </p:sp>
      <p:graphicFrame>
        <p:nvGraphicFramePr>
          <p:cNvPr id="3" name="Chart 2">
            <a:extLst>
              <a:ext uri="{FF2B5EF4-FFF2-40B4-BE49-F238E27FC236}">
                <a16:creationId xmlns:a16="http://schemas.microsoft.com/office/drawing/2014/main" id="{49A1063C-DA74-4420-9231-17AA09BA4223}"/>
              </a:ext>
            </a:extLst>
          </p:cNvPr>
          <p:cNvGraphicFramePr/>
          <p:nvPr>
            <p:extLst>
              <p:ext uri="{D42A27DB-BD31-4B8C-83A1-F6EECF244321}">
                <p14:modId xmlns:p14="http://schemas.microsoft.com/office/powerpoint/2010/main" val="3154644013"/>
              </p:ext>
            </p:extLst>
          </p:nvPr>
        </p:nvGraphicFramePr>
        <p:xfrm>
          <a:off x="6096001" y="1904683"/>
          <a:ext cx="5878082" cy="437229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a:extLst>
              <a:ext uri="{FF2B5EF4-FFF2-40B4-BE49-F238E27FC236}">
                <a16:creationId xmlns:a16="http://schemas.microsoft.com/office/drawing/2014/main" id="{1349210F-1FC5-4C88-9F85-D1310F36B380}"/>
              </a:ext>
            </a:extLst>
          </p:cNvPr>
          <p:cNvGraphicFramePr/>
          <p:nvPr>
            <p:extLst>
              <p:ext uri="{D42A27DB-BD31-4B8C-83A1-F6EECF244321}">
                <p14:modId xmlns:p14="http://schemas.microsoft.com/office/powerpoint/2010/main" val="3049127095"/>
              </p:ext>
            </p:extLst>
          </p:nvPr>
        </p:nvGraphicFramePr>
        <p:xfrm>
          <a:off x="66676" y="1904684"/>
          <a:ext cx="5811408" cy="450405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7867491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F89D6-A7D7-48CC-ADC7-A7BD77AD6BDC}"/>
              </a:ext>
            </a:extLst>
          </p:cNvPr>
          <p:cNvSpPr>
            <a:spLocks noGrp="1"/>
          </p:cNvSpPr>
          <p:nvPr>
            <p:ph type="title"/>
          </p:nvPr>
        </p:nvSpPr>
        <p:spPr>
          <a:xfrm>
            <a:off x="161925" y="687237"/>
            <a:ext cx="11096625" cy="605665"/>
          </a:xfrm>
        </p:spPr>
        <p:txBody>
          <a:bodyPr>
            <a:noAutofit/>
          </a:bodyPr>
          <a:lstStyle/>
          <a:p>
            <a:pPr algn="ctr"/>
            <a:r>
              <a:rPr lang="en-ZW" sz="4400" b="1" dirty="0">
                <a:latin typeface="Montserrat" panose="00000500000000000000" pitchFamily="2" charset="0"/>
              </a:rPr>
              <a:t>Expenditure Performance (Jan-Sept)</a:t>
            </a:r>
            <a:endParaRPr lang="en-ZW" sz="4400" b="1" dirty="0">
              <a:solidFill>
                <a:srgbClr val="FF0000"/>
              </a:solidFill>
              <a:latin typeface="Montserrat" panose="00000500000000000000" pitchFamily="2" charset="0"/>
            </a:endParaRPr>
          </a:p>
        </p:txBody>
      </p:sp>
      <p:sp>
        <p:nvSpPr>
          <p:cNvPr id="3" name="Content Placeholder 2">
            <a:extLst>
              <a:ext uri="{FF2B5EF4-FFF2-40B4-BE49-F238E27FC236}">
                <a16:creationId xmlns:a16="http://schemas.microsoft.com/office/drawing/2014/main" id="{44E797C3-3322-4F1B-9BF7-4E1B0C696876}"/>
              </a:ext>
            </a:extLst>
          </p:cNvPr>
          <p:cNvSpPr>
            <a:spLocks noGrp="1"/>
          </p:cNvSpPr>
          <p:nvPr>
            <p:ph type="body" sz="quarter" idx="12"/>
          </p:nvPr>
        </p:nvSpPr>
        <p:spPr>
          <a:xfrm>
            <a:off x="35560" y="1940560"/>
            <a:ext cx="6400800" cy="4348480"/>
          </a:xfrm>
        </p:spPr>
        <p:txBody>
          <a:bodyPr>
            <a:normAutofit/>
          </a:bodyPr>
          <a:lstStyle/>
          <a:p>
            <a:pPr>
              <a:buFont typeface="Wingdings" panose="05000000000000000000" pitchFamily="2" charset="2"/>
              <a:buChar char="v"/>
            </a:pPr>
            <a:r>
              <a:rPr lang="en-ZW" sz="2800" dirty="0">
                <a:latin typeface="Arial Narrow" panose="020B0606020202030204" pitchFamily="34" charset="0"/>
              </a:rPr>
              <a:t>During the period January to September 2023 cumulative expenditure amounted to ZWL$12.6 trillion. </a:t>
            </a:r>
          </a:p>
          <a:p>
            <a:pPr>
              <a:buFont typeface="Wingdings" panose="05000000000000000000" pitchFamily="2" charset="2"/>
              <a:buChar char="v"/>
            </a:pPr>
            <a:r>
              <a:rPr lang="en-ZW" sz="2800" dirty="0">
                <a:latin typeface="Arial Narrow" panose="020B0606020202030204" pitchFamily="34" charset="0"/>
              </a:rPr>
              <a:t>Cumulative capital expenditure for the period Jan to August 2023 amounted to ZWL$3.3 trillion.</a:t>
            </a:r>
          </a:p>
          <a:p>
            <a:pPr marL="0" indent="0">
              <a:buNone/>
            </a:pPr>
            <a:endParaRPr lang="en-ZW" sz="2800" dirty="0"/>
          </a:p>
        </p:txBody>
      </p:sp>
      <p:sp>
        <p:nvSpPr>
          <p:cNvPr id="5" name="Slide Number Placeholder 4">
            <a:extLst>
              <a:ext uri="{FF2B5EF4-FFF2-40B4-BE49-F238E27FC236}">
                <a16:creationId xmlns:a16="http://schemas.microsoft.com/office/drawing/2014/main" id="{4F14A2FD-0169-48B7-86E9-26DE468FED29}"/>
              </a:ext>
            </a:extLst>
          </p:cNvPr>
          <p:cNvSpPr>
            <a:spLocks noGrp="1"/>
          </p:cNvSpPr>
          <p:nvPr>
            <p:ph type="sldNum" sz="quarter" idx="4294967295"/>
          </p:nvPr>
        </p:nvSpPr>
        <p:spPr>
          <a:xfrm>
            <a:off x="9448800" y="6356350"/>
            <a:ext cx="2743200" cy="365125"/>
          </a:xfrm>
        </p:spPr>
        <p:txBody>
          <a:bodyPr/>
          <a:lstStyle/>
          <a:p>
            <a:fld id="{464EB435-050E-4225-A9AC-B4896819FB51}" type="slidenum">
              <a:rPr lang="en-GB" smtClean="0"/>
              <a:t>38</a:t>
            </a:fld>
            <a:endParaRPr lang="en-GB" dirty="0"/>
          </a:p>
        </p:txBody>
      </p:sp>
      <p:graphicFrame>
        <p:nvGraphicFramePr>
          <p:cNvPr id="9" name="Content Placeholder 8">
            <a:extLst>
              <a:ext uri="{FF2B5EF4-FFF2-40B4-BE49-F238E27FC236}">
                <a16:creationId xmlns:a16="http://schemas.microsoft.com/office/drawing/2014/main" id="{93B10B29-AD21-45E7-8C17-53C30B3E08FD}"/>
              </a:ext>
            </a:extLst>
          </p:cNvPr>
          <p:cNvGraphicFramePr>
            <a:graphicFrameLocks noGrp="1"/>
          </p:cNvGraphicFramePr>
          <p:nvPr>
            <p:ph sz="half" idx="4294967295"/>
            <p:extLst>
              <p:ext uri="{D42A27DB-BD31-4B8C-83A1-F6EECF244321}">
                <p14:modId xmlns:p14="http://schemas.microsoft.com/office/powerpoint/2010/main" val="2864415079"/>
              </p:ext>
            </p:extLst>
          </p:nvPr>
        </p:nvGraphicFramePr>
        <p:xfrm>
          <a:off x="6581140" y="1940560"/>
          <a:ext cx="5524500" cy="4919636"/>
        </p:xfrm>
        <a:graphic>
          <a:graphicData uri="http://schemas.openxmlformats.org/drawingml/2006/table">
            <a:tbl>
              <a:tblPr firstRow="1" firstCol="1" bandRow="1">
                <a:tableStyleId>{5C22544A-7EE6-4342-B048-85BDC9FD1C3A}</a:tableStyleId>
              </a:tblPr>
              <a:tblGrid>
                <a:gridCol w="3966512">
                  <a:extLst>
                    <a:ext uri="{9D8B030D-6E8A-4147-A177-3AD203B41FA5}">
                      <a16:colId xmlns:a16="http://schemas.microsoft.com/office/drawing/2014/main" val="2128152607"/>
                    </a:ext>
                  </a:extLst>
                </a:gridCol>
                <a:gridCol w="1557988">
                  <a:extLst>
                    <a:ext uri="{9D8B030D-6E8A-4147-A177-3AD203B41FA5}">
                      <a16:colId xmlns:a16="http://schemas.microsoft.com/office/drawing/2014/main" val="2399531829"/>
                    </a:ext>
                  </a:extLst>
                </a:gridCol>
              </a:tblGrid>
              <a:tr h="400779">
                <a:tc>
                  <a:txBody>
                    <a:bodyPr/>
                    <a:lstStyle/>
                    <a:p>
                      <a:pPr marL="176530" algn="l">
                        <a:lnSpc>
                          <a:spcPct val="100000"/>
                        </a:lnSpc>
                        <a:spcAft>
                          <a:spcPts val="0"/>
                        </a:spcAft>
                      </a:pPr>
                      <a:r>
                        <a:rPr lang="en-ZW" sz="1600" dirty="0">
                          <a:effectLst/>
                          <a:latin typeface="Arial Narrow" panose="020B0606020202030204" pitchFamily="34" charset="0"/>
                        </a:rPr>
                        <a:t> </a:t>
                      </a:r>
                      <a:endParaRPr lang="en-ZW"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35820" marR="35820" marT="0" marB="0"/>
                </a:tc>
                <a:tc>
                  <a:txBody>
                    <a:bodyPr/>
                    <a:lstStyle/>
                    <a:p>
                      <a:pPr marL="176530" algn="l">
                        <a:lnSpc>
                          <a:spcPct val="100000"/>
                        </a:lnSpc>
                        <a:spcAft>
                          <a:spcPts val="0"/>
                        </a:spcAft>
                      </a:pPr>
                      <a:r>
                        <a:rPr lang="en-ZW" sz="1600" b="1" dirty="0">
                          <a:solidFill>
                            <a:schemeClr val="bg1"/>
                          </a:solidFill>
                          <a:latin typeface="Arial Narrow" panose="020B0606020202030204" pitchFamily="34" charset="0"/>
                        </a:rPr>
                        <a:t>ZWL$B</a:t>
                      </a:r>
                      <a:endParaRPr lang="en-ZW" sz="160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35820" marR="35820" marT="0" marB="0"/>
                </a:tc>
                <a:extLst>
                  <a:ext uri="{0D108BD9-81ED-4DB2-BD59-A6C34878D82A}">
                    <a16:rowId xmlns:a16="http://schemas.microsoft.com/office/drawing/2014/main" val="1685982620"/>
                  </a:ext>
                </a:extLst>
              </a:tr>
              <a:tr h="552005">
                <a:tc>
                  <a:txBody>
                    <a:bodyPr/>
                    <a:lstStyle/>
                    <a:p>
                      <a:pPr marL="176530" algn="l">
                        <a:lnSpc>
                          <a:spcPct val="100000"/>
                        </a:lnSpc>
                        <a:spcAft>
                          <a:spcPts val="0"/>
                        </a:spcAft>
                      </a:pPr>
                      <a:r>
                        <a:rPr lang="en-ZW" sz="1600" b="1" dirty="0">
                          <a:effectLst/>
                          <a:latin typeface="Arial Narrow" panose="020B0606020202030204" pitchFamily="34" charset="0"/>
                        </a:rPr>
                        <a:t> Total Expenditures &amp; Net Lending </a:t>
                      </a:r>
                      <a:endParaRPr lang="en-ZW" sz="16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35820" marR="35820" marT="0" marB="0"/>
                </a:tc>
                <a:tc>
                  <a:txBody>
                    <a:bodyPr/>
                    <a:lstStyle/>
                    <a:p>
                      <a:pPr marL="176530" algn="r">
                        <a:lnSpc>
                          <a:spcPct val="150000"/>
                        </a:lnSpc>
                      </a:pPr>
                      <a:r>
                        <a:rPr lang="en-ZW" sz="16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12,648.6</a:t>
                      </a:r>
                      <a:endParaRPr lang="en-ZW"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24648867"/>
                  </a:ext>
                </a:extLst>
              </a:tr>
              <a:tr h="353206">
                <a:tc>
                  <a:txBody>
                    <a:bodyPr/>
                    <a:lstStyle/>
                    <a:p>
                      <a:pPr marL="176530" algn="l">
                        <a:lnSpc>
                          <a:spcPct val="100000"/>
                        </a:lnSpc>
                        <a:spcAft>
                          <a:spcPts val="0"/>
                        </a:spcAft>
                      </a:pPr>
                      <a:r>
                        <a:rPr lang="en-ZW" sz="1600" dirty="0">
                          <a:effectLst/>
                          <a:latin typeface="Arial Narrow" panose="020B0606020202030204" pitchFamily="34" charset="0"/>
                        </a:rPr>
                        <a:t> Recurrent Expenditure </a:t>
                      </a:r>
                      <a:endParaRPr lang="en-ZW"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35820" marR="35820" marT="0" marB="0"/>
                </a:tc>
                <a:tc>
                  <a:txBody>
                    <a:bodyPr/>
                    <a:lstStyle/>
                    <a:p>
                      <a:pPr marL="176530" algn="r">
                        <a:lnSpc>
                          <a:spcPct val="150000"/>
                        </a:lnSpc>
                      </a:pPr>
                      <a:r>
                        <a:rPr lang="en-ZW" sz="16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9,373.6</a:t>
                      </a:r>
                      <a:endParaRPr lang="en-ZW" sz="16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87975775"/>
                  </a:ext>
                </a:extLst>
              </a:tr>
              <a:tr h="552005">
                <a:tc>
                  <a:txBody>
                    <a:bodyPr/>
                    <a:lstStyle/>
                    <a:p>
                      <a:pPr marL="176530" indent="101600" algn="l">
                        <a:lnSpc>
                          <a:spcPct val="100000"/>
                        </a:lnSpc>
                        <a:spcAft>
                          <a:spcPts val="0"/>
                        </a:spcAft>
                      </a:pPr>
                      <a:r>
                        <a:rPr lang="en-ZW" sz="1600" dirty="0">
                          <a:effectLst/>
                          <a:latin typeface="Arial Narrow" panose="020B0606020202030204" pitchFamily="34" charset="0"/>
                        </a:rPr>
                        <a:t> Compensation of Employees </a:t>
                      </a:r>
                      <a:endParaRPr lang="en-ZW"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35820" marR="35820" marT="0" marB="0"/>
                </a:tc>
                <a:tc>
                  <a:txBody>
                    <a:bodyPr/>
                    <a:lstStyle/>
                    <a:p>
                      <a:pPr marL="176530" algn="r">
                        <a:lnSpc>
                          <a:spcPct val="150000"/>
                        </a:lnSpc>
                      </a:pPr>
                      <a:r>
                        <a:rPr lang="en-ZW" sz="16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4,420.3</a:t>
                      </a:r>
                      <a:endParaRPr lang="en-ZW"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85202434"/>
                  </a:ext>
                </a:extLst>
              </a:tr>
              <a:tr h="516491">
                <a:tc>
                  <a:txBody>
                    <a:bodyPr/>
                    <a:lstStyle/>
                    <a:p>
                      <a:pPr marL="176530" indent="101600" algn="l">
                        <a:lnSpc>
                          <a:spcPct val="100000"/>
                        </a:lnSpc>
                        <a:spcAft>
                          <a:spcPts val="0"/>
                        </a:spcAft>
                      </a:pPr>
                      <a:r>
                        <a:rPr lang="en-ZW" sz="1600" dirty="0">
                          <a:effectLst/>
                          <a:latin typeface="Arial Narrow" panose="020B0606020202030204" pitchFamily="34" charset="0"/>
                        </a:rPr>
                        <a:t> Use of Goods and Services </a:t>
                      </a:r>
                      <a:endParaRPr lang="en-ZW"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35820" marR="35820" marT="0" marB="0"/>
                </a:tc>
                <a:tc>
                  <a:txBody>
                    <a:bodyPr/>
                    <a:lstStyle/>
                    <a:p>
                      <a:pPr marL="176530" algn="r">
                        <a:lnSpc>
                          <a:spcPct val="150000"/>
                        </a:lnSpc>
                      </a:pPr>
                      <a:r>
                        <a:rPr lang="en-ZW" sz="16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4,453.8</a:t>
                      </a:r>
                      <a:endParaRPr lang="en-ZW"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27718913"/>
                  </a:ext>
                </a:extLst>
              </a:tr>
              <a:tr h="299266">
                <a:tc>
                  <a:txBody>
                    <a:bodyPr/>
                    <a:lstStyle/>
                    <a:p>
                      <a:pPr marL="176530" indent="101600" algn="l">
                        <a:lnSpc>
                          <a:spcPct val="100000"/>
                        </a:lnSpc>
                        <a:spcAft>
                          <a:spcPts val="0"/>
                        </a:spcAft>
                      </a:pPr>
                      <a:r>
                        <a:rPr lang="en-ZW" sz="1600" dirty="0">
                          <a:effectLst/>
                          <a:latin typeface="Arial Narrow" panose="020B0606020202030204" pitchFamily="34" charset="0"/>
                        </a:rPr>
                        <a:t> Social Benefits </a:t>
                      </a:r>
                      <a:endParaRPr lang="en-ZW"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35820" marR="35820" marT="0" marB="0"/>
                </a:tc>
                <a:tc>
                  <a:txBody>
                    <a:bodyPr/>
                    <a:lstStyle/>
                    <a:p>
                      <a:pPr marL="176530" algn="r">
                        <a:lnSpc>
                          <a:spcPct val="150000"/>
                        </a:lnSpc>
                      </a:pPr>
                      <a:r>
                        <a:rPr lang="en-ZW" sz="16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171.0</a:t>
                      </a:r>
                      <a:endParaRPr lang="en-ZW" sz="16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16704509"/>
                  </a:ext>
                </a:extLst>
              </a:tr>
              <a:tr h="299267">
                <a:tc>
                  <a:txBody>
                    <a:bodyPr/>
                    <a:lstStyle/>
                    <a:p>
                      <a:pPr marL="176530" indent="101600" algn="l">
                        <a:lnSpc>
                          <a:spcPct val="100000"/>
                        </a:lnSpc>
                        <a:spcAft>
                          <a:spcPts val="0"/>
                        </a:spcAft>
                      </a:pPr>
                      <a:r>
                        <a:rPr lang="en-ZW" sz="1600">
                          <a:effectLst/>
                          <a:latin typeface="Arial Narrow" panose="020B0606020202030204" pitchFamily="34" charset="0"/>
                        </a:rPr>
                        <a:t> Subsidies </a:t>
                      </a:r>
                      <a:endParaRPr lang="en-ZW" sz="1600">
                        <a:effectLst/>
                        <a:latin typeface="Arial Narrow" panose="020B0606020202030204" pitchFamily="34" charset="0"/>
                        <a:ea typeface="Calibri" panose="020F0502020204030204" pitchFamily="34" charset="0"/>
                        <a:cs typeface="Times New Roman" panose="02020603050405020304" pitchFamily="18" charset="0"/>
                      </a:endParaRPr>
                    </a:p>
                  </a:txBody>
                  <a:tcPr marL="35820" marR="35820" marT="0" marB="0"/>
                </a:tc>
                <a:tc>
                  <a:txBody>
                    <a:bodyPr/>
                    <a:lstStyle/>
                    <a:p>
                      <a:pPr marL="176530" algn="r">
                        <a:lnSpc>
                          <a:spcPct val="150000"/>
                        </a:lnSpc>
                      </a:pPr>
                      <a:r>
                        <a:rPr lang="en-ZW" sz="16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88.1</a:t>
                      </a:r>
                      <a:endParaRPr lang="en-ZW"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42954801"/>
                  </a:ext>
                </a:extLst>
              </a:tr>
              <a:tr h="276821">
                <a:tc>
                  <a:txBody>
                    <a:bodyPr/>
                    <a:lstStyle/>
                    <a:p>
                      <a:pPr marL="176530" indent="101600" algn="l">
                        <a:lnSpc>
                          <a:spcPct val="100000"/>
                        </a:lnSpc>
                        <a:spcAft>
                          <a:spcPts val="0"/>
                        </a:spcAft>
                      </a:pPr>
                      <a:r>
                        <a:rPr lang="en-ZW" sz="1600">
                          <a:effectLst/>
                          <a:latin typeface="Arial Narrow" panose="020B0606020202030204" pitchFamily="34" charset="0"/>
                        </a:rPr>
                        <a:t> Interest </a:t>
                      </a:r>
                      <a:endParaRPr lang="en-ZW" sz="1600">
                        <a:effectLst/>
                        <a:latin typeface="Arial Narrow" panose="020B0606020202030204" pitchFamily="34" charset="0"/>
                        <a:ea typeface="Calibri" panose="020F0502020204030204" pitchFamily="34" charset="0"/>
                        <a:cs typeface="Times New Roman" panose="02020603050405020304" pitchFamily="18" charset="0"/>
                      </a:endParaRPr>
                    </a:p>
                  </a:txBody>
                  <a:tcPr marL="35820" marR="35820" marT="0" marB="0"/>
                </a:tc>
                <a:tc>
                  <a:txBody>
                    <a:bodyPr/>
                    <a:lstStyle/>
                    <a:p>
                      <a:pPr marL="176530" algn="r">
                        <a:lnSpc>
                          <a:spcPct val="150000"/>
                        </a:lnSpc>
                      </a:pPr>
                      <a:r>
                        <a:rPr lang="en-ZW" sz="16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51.8</a:t>
                      </a:r>
                      <a:endParaRPr lang="en-ZW"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41896513"/>
                  </a:ext>
                </a:extLst>
              </a:tr>
              <a:tr h="291787">
                <a:tc>
                  <a:txBody>
                    <a:bodyPr/>
                    <a:lstStyle/>
                    <a:p>
                      <a:pPr marL="176530" indent="101600" algn="l">
                        <a:lnSpc>
                          <a:spcPct val="100000"/>
                        </a:lnSpc>
                        <a:spcAft>
                          <a:spcPts val="0"/>
                        </a:spcAft>
                      </a:pPr>
                      <a:r>
                        <a:rPr lang="en-ZW" sz="1600">
                          <a:effectLst/>
                          <a:latin typeface="Arial Narrow" panose="020B0606020202030204" pitchFamily="34" charset="0"/>
                        </a:rPr>
                        <a:t> Other expenses</a:t>
                      </a:r>
                      <a:endParaRPr lang="en-ZW" sz="1600">
                        <a:effectLst/>
                        <a:latin typeface="Arial Narrow" panose="020B0606020202030204" pitchFamily="34" charset="0"/>
                        <a:ea typeface="Calibri" panose="020F0502020204030204" pitchFamily="34" charset="0"/>
                        <a:cs typeface="Times New Roman" panose="02020603050405020304" pitchFamily="18" charset="0"/>
                      </a:endParaRPr>
                    </a:p>
                  </a:txBody>
                  <a:tcPr marL="35820" marR="35820" marT="0" marB="0"/>
                </a:tc>
                <a:tc>
                  <a:txBody>
                    <a:bodyPr/>
                    <a:lstStyle/>
                    <a:p>
                      <a:pPr marL="176530" algn="r">
                        <a:lnSpc>
                          <a:spcPct val="150000"/>
                        </a:lnSpc>
                      </a:pPr>
                      <a:r>
                        <a:rPr lang="en-ZW" sz="16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47.9</a:t>
                      </a:r>
                      <a:endParaRPr lang="en-ZW"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73481755"/>
                  </a:ext>
                </a:extLst>
              </a:tr>
              <a:tr h="774736">
                <a:tc>
                  <a:txBody>
                    <a:bodyPr/>
                    <a:lstStyle/>
                    <a:p>
                      <a:pPr marL="176530" algn="l">
                        <a:lnSpc>
                          <a:spcPct val="100000"/>
                        </a:lnSpc>
                        <a:spcAft>
                          <a:spcPts val="0"/>
                        </a:spcAft>
                      </a:pPr>
                      <a:r>
                        <a:rPr lang="en-ZW" sz="1600">
                          <a:effectLst/>
                          <a:latin typeface="Arial Narrow" panose="020B0606020202030204" pitchFamily="34" charset="0"/>
                        </a:rPr>
                        <a:t> Transfers to Provincial Councils and Local Authorities </a:t>
                      </a:r>
                      <a:endParaRPr lang="en-ZW" sz="1600">
                        <a:effectLst/>
                        <a:latin typeface="Arial Narrow" panose="020B0606020202030204" pitchFamily="34" charset="0"/>
                        <a:ea typeface="Calibri" panose="020F0502020204030204" pitchFamily="34" charset="0"/>
                        <a:cs typeface="Times New Roman" panose="02020603050405020304" pitchFamily="18" charset="0"/>
                      </a:endParaRPr>
                    </a:p>
                  </a:txBody>
                  <a:tcPr marL="35820" marR="35820" marT="0" marB="0"/>
                </a:tc>
                <a:tc>
                  <a:txBody>
                    <a:bodyPr/>
                    <a:lstStyle/>
                    <a:p>
                      <a:pPr marL="176530" algn="r">
                        <a:lnSpc>
                          <a:spcPct val="150000"/>
                        </a:lnSpc>
                      </a:pPr>
                      <a:r>
                        <a:rPr lang="en-ZW" sz="16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140.7</a:t>
                      </a:r>
                      <a:endParaRPr lang="en-ZW"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56467771"/>
                  </a:ext>
                </a:extLst>
              </a:tr>
              <a:tr h="488982">
                <a:tc>
                  <a:txBody>
                    <a:bodyPr/>
                    <a:lstStyle/>
                    <a:p>
                      <a:pPr marL="176530" algn="l">
                        <a:lnSpc>
                          <a:spcPct val="100000"/>
                        </a:lnSpc>
                        <a:spcAft>
                          <a:spcPts val="0"/>
                        </a:spcAft>
                      </a:pPr>
                      <a:r>
                        <a:rPr lang="en-ZW" sz="1600" dirty="0">
                          <a:effectLst/>
                          <a:latin typeface="Arial Narrow" panose="020B0606020202030204" pitchFamily="34" charset="0"/>
                        </a:rPr>
                        <a:t>Capital Expenditure</a:t>
                      </a:r>
                      <a:endParaRPr lang="en-ZW"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35820" marR="35820" marT="0" marB="0"/>
                </a:tc>
                <a:tc>
                  <a:txBody>
                    <a:bodyPr/>
                    <a:lstStyle/>
                    <a:p>
                      <a:pPr marL="176530" algn="r">
                        <a:lnSpc>
                          <a:spcPct val="150000"/>
                        </a:lnSpc>
                      </a:pPr>
                      <a:r>
                        <a:rPr lang="en-ZW" sz="16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3,275.0</a:t>
                      </a:r>
                      <a:endParaRPr lang="en-ZW"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83840150"/>
                  </a:ext>
                </a:extLst>
              </a:tr>
            </a:tbl>
          </a:graphicData>
        </a:graphic>
      </p:graphicFrame>
    </p:spTree>
    <p:extLst>
      <p:ext uri="{BB962C8B-B14F-4D97-AF65-F5344CB8AC3E}">
        <p14:creationId xmlns:p14="http://schemas.microsoft.com/office/powerpoint/2010/main" val="20321194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50D5E04-2B12-4B1D-BD21-43C286AAD6D6}"/>
              </a:ext>
            </a:extLst>
          </p:cNvPr>
          <p:cNvSpPr>
            <a:spLocks noGrp="1"/>
          </p:cNvSpPr>
          <p:nvPr>
            <p:ph type="title"/>
          </p:nvPr>
        </p:nvSpPr>
        <p:spPr>
          <a:xfrm>
            <a:off x="285750" y="687237"/>
            <a:ext cx="10934700" cy="605665"/>
          </a:xfrm>
        </p:spPr>
        <p:txBody>
          <a:bodyPr>
            <a:noAutofit/>
          </a:bodyPr>
          <a:lstStyle/>
          <a:p>
            <a:pPr algn="ctr"/>
            <a:r>
              <a:rPr lang="en-US" sz="4000" b="1" dirty="0">
                <a:latin typeface="Montserrat" panose="00000500000000000000" pitchFamily="2" charset="0"/>
                <a:cs typeface="Gotham Ultra" pitchFamily="50" charset="0"/>
              </a:rPr>
              <a:t>Expenditure Distribution: Jan – Sept 2023</a:t>
            </a:r>
            <a:endParaRPr lang="en-ZW" sz="4400" b="1" dirty="0">
              <a:latin typeface="Montserrat" panose="00000500000000000000" pitchFamily="2" charset="0"/>
            </a:endParaRPr>
          </a:p>
        </p:txBody>
      </p:sp>
      <p:sp>
        <p:nvSpPr>
          <p:cNvPr id="5" name="Slide Number Placeholder 4">
            <a:extLst>
              <a:ext uri="{FF2B5EF4-FFF2-40B4-BE49-F238E27FC236}">
                <a16:creationId xmlns:a16="http://schemas.microsoft.com/office/drawing/2014/main" id="{FEF8A368-3FA0-4DF6-868D-62937D150EF8}"/>
              </a:ext>
            </a:extLst>
          </p:cNvPr>
          <p:cNvSpPr>
            <a:spLocks noGrp="1"/>
          </p:cNvSpPr>
          <p:nvPr>
            <p:ph type="sldNum" sz="quarter" idx="4294967295"/>
          </p:nvPr>
        </p:nvSpPr>
        <p:spPr>
          <a:xfrm>
            <a:off x="9448800" y="6356350"/>
            <a:ext cx="2743200" cy="365125"/>
          </a:xfrm>
        </p:spPr>
        <p:txBody>
          <a:bodyPr/>
          <a:lstStyle/>
          <a:p>
            <a:fld id="{464EB435-050E-4225-A9AC-B4896819FB51}" type="slidenum">
              <a:rPr lang="en-GB" smtClean="0"/>
              <a:t>39</a:t>
            </a:fld>
            <a:endParaRPr lang="en-GB" dirty="0"/>
          </a:p>
        </p:txBody>
      </p:sp>
      <p:graphicFrame>
        <p:nvGraphicFramePr>
          <p:cNvPr id="10" name="Content Placeholder 9">
            <a:extLst>
              <a:ext uri="{FF2B5EF4-FFF2-40B4-BE49-F238E27FC236}">
                <a16:creationId xmlns:a16="http://schemas.microsoft.com/office/drawing/2014/main" id="{1009AB8F-8E35-479E-97F2-99AFD7C78E52}"/>
              </a:ext>
            </a:extLst>
          </p:cNvPr>
          <p:cNvGraphicFramePr>
            <a:graphicFrameLocks noGrp="1"/>
          </p:cNvGraphicFramePr>
          <p:nvPr>
            <p:ph idx="4294967295"/>
            <p:extLst>
              <p:ext uri="{D42A27DB-BD31-4B8C-83A1-F6EECF244321}">
                <p14:modId xmlns:p14="http://schemas.microsoft.com/office/powerpoint/2010/main" val="10695574"/>
              </p:ext>
            </p:extLst>
          </p:nvPr>
        </p:nvGraphicFramePr>
        <p:xfrm>
          <a:off x="1" y="1914525"/>
          <a:ext cx="12192000" cy="49434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 name="Chart 1">
            <a:extLst>
              <a:ext uri="{FF2B5EF4-FFF2-40B4-BE49-F238E27FC236}">
                <a16:creationId xmlns:a16="http://schemas.microsoft.com/office/drawing/2014/main" id="{0C88A045-7902-B01E-BA95-3C905CFFE586}"/>
              </a:ext>
            </a:extLst>
          </p:cNvPr>
          <p:cNvGraphicFramePr>
            <a:graphicFrameLocks/>
          </p:cNvGraphicFramePr>
          <p:nvPr>
            <p:extLst>
              <p:ext uri="{D42A27DB-BD31-4B8C-83A1-F6EECF244321}">
                <p14:modId xmlns:p14="http://schemas.microsoft.com/office/powerpoint/2010/main" val="2428917234"/>
              </p:ext>
            </p:extLst>
          </p:nvPr>
        </p:nvGraphicFramePr>
        <p:xfrm>
          <a:off x="1" y="1914525"/>
          <a:ext cx="12191998" cy="494347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772565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67178-D634-150E-7C3B-857EC721C848}"/>
              </a:ext>
            </a:extLst>
          </p:cNvPr>
          <p:cNvSpPr>
            <a:spLocks noGrp="1"/>
          </p:cNvSpPr>
          <p:nvPr>
            <p:ph type="title"/>
          </p:nvPr>
        </p:nvSpPr>
        <p:spPr>
          <a:xfrm>
            <a:off x="161925" y="687237"/>
            <a:ext cx="11239500" cy="605665"/>
          </a:xfrm>
        </p:spPr>
        <p:txBody>
          <a:bodyPr/>
          <a:lstStyle/>
          <a:p>
            <a:pPr algn="ctr"/>
            <a:r>
              <a:rPr lang="en-ZW" sz="4400" b="1" dirty="0">
                <a:latin typeface="Montserrat" panose="00000500000000000000" pitchFamily="2" charset="0"/>
              </a:rPr>
              <a:t>Cumulative Disbursements to MDAs: Jan to Sept 2023: (ZW$B)</a:t>
            </a:r>
            <a:endParaRPr lang="en-ZW" sz="4400" dirty="0">
              <a:latin typeface="Montserrat" panose="00000500000000000000" pitchFamily="2" charset="0"/>
            </a:endParaRPr>
          </a:p>
        </p:txBody>
      </p:sp>
      <p:graphicFrame>
        <p:nvGraphicFramePr>
          <p:cNvPr id="4" name="Content Placeholder 3">
            <a:extLst>
              <a:ext uri="{FF2B5EF4-FFF2-40B4-BE49-F238E27FC236}">
                <a16:creationId xmlns:a16="http://schemas.microsoft.com/office/drawing/2014/main" id="{0A82087D-A746-12C4-4DA0-EC3918FEF1F0}"/>
              </a:ext>
            </a:extLst>
          </p:cNvPr>
          <p:cNvGraphicFramePr>
            <a:graphicFrameLocks/>
          </p:cNvGraphicFramePr>
          <p:nvPr>
            <p:extLst>
              <p:ext uri="{D42A27DB-BD31-4B8C-83A1-F6EECF244321}">
                <p14:modId xmlns:p14="http://schemas.microsoft.com/office/powerpoint/2010/main" val="2736457200"/>
              </p:ext>
            </p:extLst>
          </p:nvPr>
        </p:nvGraphicFramePr>
        <p:xfrm>
          <a:off x="0" y="1908557"/>
          <a:ext cx="12192000" cy="4949451"/>
        </p:xfrm>
        <a:graphic>
          <a:graphicData uri="http://schemas.openxmlformats.org/drawingml/2006/table">
            <a:tbl>
              <a:tblPr firstRow="1" firstCol="1" bandRow="1"/>
              <a:tblGrid>
                <a:gridCol w="5708293">
                  <a:extLst>
                    <a:ext uri="{9D8B030D-6E8A-4147-A177-3AD203B41FA5}">
                      <a16:colId xmlns:a16="http://schemas.microsoft.com/office/drawing/2014/main" val="3178818589"/>
                    </a:ext>
                  </a:extLst>
                </a:gridCol>
                <a:gridCol w="1543507">
                  <a:extLst>
                    <a:ext uri="{9D8B030D-6E8A-4147-A177-3AD203B41FA5}">
                      <a16:colId xmlns:a16="http://schemas.microsoft.com/office/drawing/2014/main" val="2222948328"/>
                    </a:ext>
                  </a:extLst>
                </a:gridCol>
                <a:gridCol w="1543507">
                  <a:extLst>
                    <a:ext uri="{9D8B030D-6E8A-4147-A177-3AD203B41FA5}">
                      <a16:colId xmlns:a16="http://schemas.microsoft.com/office/drawing/2014/main" val="3704830864"/>
                    </a:ext>
                  </a:extLst>
                </a:gridCol>
                <a:gridCol w="1706880">
                  <a:extLst>
                    <a:ext uri="{9D8B030D-6E8A-4147-A177-3AD203B41FA5}">
                      <a16:colId xmlns:a16="http://schemas.microsoft.com/office/drawing/2014/main" val="993578117"/>
                    </a:ext>
                  </a:extLst>
                </a:gridCol>
                <a:gridCol w="1689813">
                  <a:extLst>
                    <a:ext uri="{9D8B030D-6E8A-4147-A177-3AD203B41FA5}">
                      <a16:colId xmlns:a16="http://schemas.microsoft.com/office/drawing/2014/main" val="1646061517"/>
                    </a:ext>
                  </a:extLst>
                </a:gridCol>
              </a:tblGrid>
              <a:tr h="320855">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a:lnSpc>
                          <a:spcPct val="107000"/>
                        </a:lnSpc>
                        <a:spcAft>
                          <a:spcPts val="0"/>
                        </a:spcAft>
                      </a:pPr>
                      <a:r>
                        <a:rPr lang="en-ZW" sz="1400" dirty="0">
                          <a:effectLst/>
                        </a:rPr>
                        <a:t>Vote Appropriations </a:t>
                      </a:r>
                      <a:endParaRPr lang="en-ZW"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54418" marR="54418" marT="0" marB="0">
                    <a:lnL w="12700" cmpd="sng">
                      <a:solidFill>
                        <a:srgbClr val="5B9BD5"/>
                      </a:solidFill>
                    </a:lnL>
                    <a:lnR w="12700" cmpd="sng">
                      <a:solidFill>
                        <a:srgbClr val="5B9BD5"/>
                      </a:solidFill>
                    </a:lnR>
                    <a:lnT w="12700" cmpd="sng">
                      <a:solidFill>
                        <a:srgbClr val="5B9BD5"/>
                      </a:solidFill>
                    </a:lnT>
                    <a:lnB w="25400" cmpd="sng">
                      <a:solidFill>
                        <a:srgbClr val="5B9BD5"/>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algn="ctr">
                        <a:lnSpc>
                          <a:spcPct val="107000"/>
                        </a:lnSpc>
                        <a:spcAft>
                          <a:spcPts val="0"/>
                        </a:spcAft>
                      </a:pPr>
                      <a:r>
                        <a:rPr lang="en-ZW" sz="1400" dirty="0">
                          <a:effectLst/>
                        </a:rPr>
                        <a:t>Original Estimate</a:t>
                      </a:r>
                      <a:endParaRPr lang="en-ZW"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54418" marR="54418" marT="0" marB="0">
                    <a:lnL w="12700" cmpd="sng">
                      <a:solidFill>
                        <a:srgbClr val="5B9BD5"/>
                      </a:solidFill>
                    </a:lnL>
                    <a:lnR w="12700" cmpd="sng">
                      <a:solidFill>
                        <a:srgbClr val="5B9BD5"/>
                      </a:solidFill>
                    </a:lnR>
                    <a:lnT w="12700" cmpd="sng">
                      <a:solidFill>
                        <a:srgbClr val="5B9BD5"/>
                      </a:solidFill>
                    </a:lnT>
                    <a:lnB w="25400" cap="flat" cmpd="sng" algn="ctr">
                      <a:solidFill>
                        <a:srgbClr val="5B9BD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algn="ctr">
                        <a:lnSpc>
                          <a:spcPct val="107000"/>
                        </a:lnSpc>
                        <a:spcAft>
                          <a:spcPts val="0"/>
                        </a:spcAft>
                      </a:pPr>
                      <a:r>
                        <a:rPr lang="en-ZW" sz="1400" dirty="0">
                          <a:effectLst/>
                        </a:rPr>
                        <a:t>Revised Estimate</a:t>
                      </a:r>
                      <a:endParaRPr lang="en-ZW"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54418" marR="54418" marT="0" marB="0">
                    <a:lnL w="12700" cmpd="sng">
                      <a:solidFill>
                        <a:srgbClr val="5B9BD5"/>
                      </a:solidFill>
                    </a:lnL>
                    <a:lnR w="12700" cmpd="sng">
                      <a:solidFill>
                        <a:srgbClr val="5B9BD5"/>
                      </a:solidFill>
                    </a:lnR>
                    <a:lnT w="12700" cmpd="sng">
                      <a:solidFill>
                        <a:srgbClr val="5B9BD5"/>
                      </a:solidFill>
                    </a:lnT>
                    <a:lnB w="25400" cap="flat" cmpd="sng" algn="ctr">
                      <a:solidFill>
                        <a:srgbClr val="5B9BD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algn="ctr">
                        <a:lnSpc>
                          <a:spcPct val="107000"/>
                        </a:lnSpc>
                        <a:spcAft>
                          <a:spcPts val="0"/>
                        </a:spcAft>
                      </a:pPr>
                      <a:r>
                        <a:rPr lang="en-ZW" sz="1400" dirty="0">
                          <a:effectLst/>
                        </a:rPr>
                        <a:t>Expenditures to Sept</a:t>
                      </a:r>
                      <a:endParaRPr lang="en-ZW"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54418" marR="54418" marT="0" marB="0">
                    <a:lnL w="12700" cmpd="sng">
                      <a:solidFill>
                        <a:srgbClr val="5B9BD5"/>
                      </a:solidFill>
                    </a:lnL>
                    <a:lnR w="12700" cmpd="sng">
                      <a:solidFill>
                        <a:srgbClr val="5B9BD5"/>
                      </a:solidFill>
                    </a:lnR>
                    <a:lnT w="12700" cmpd="sng">
                      <a:solidFill>
                        <a:srgbClr val="5B9BD5"/>
                      </a:solidFill>
                    </a:lnT>
                    <a:lnB w="25400" cap="flat" cmpd="sng" algn="ctr">
                      <a:solidFill>
                        <a:srgbClr val="5B9BD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algn="ctr">
                        <a:lnSpc>
                          <a:spcPct val="107000"/>
                        </a:lnSpc>
                        <a:spcAft>
                          <a:spcPts val="0"/>
                        </a:spcAft>
                      </a:pPr>
                      <a:r>
                        <a:rPr lang="en-ZW" sz="1400" dirty="0">
                          <a:effectLst/>
                        </a:rPr>
                        <a:t>Budget Performance</a:t>
                      </a:r>
                      <a:endParaRPr lang="en-ZW"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54418" marR="54418" marT="0" marB="0">
                    <a:lnL w="12700" cmpd="sng">
                      <a:solidFill>
                        <a:srgbClr val="5B9BD5"/>
                      </a:solidFill>
                    </a:lnL>
                    <a:lnR w="12700" cmpd="sng">
                      <a:solidFill>
                        <a:srgbClr val="5B9BD5"/>
                      </a:solidFill>
                    </a:lnR>
                    <a:lnT w="12700" cmpd="sng">
                      <a:solidFill>
                        <a:srgbClr val="5B9BD5"/>
                      </a:solidFill>
                    </a:lnT>
                    <a:lnB w="25400" cap="flat" cmpd="sng" algn="ctr">
                      <a:solidFill>
                        <a:srgbClr val="5B9BD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1024650"/>
                  </a:ext>
                </a:extLst>
              </a:tr>
              <a:tr h="230767">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a:lnSpc>
                          <a:spcPct val="107000"/>
                        </a:lnSpc>
                        <a:spcAft>
                          <a:spcPts val="0"/>
                        </a:spcAft>
                      </a:pPr>
                      <a:r>
                        <a:rPr lang="en-ZW" sz="1400" b="0" dirty="0">
                          <a:effectLst/>
                        </a:rPr>
                        <a:t>Office of the President and Cabinet</a:t>
                      </a:r>
                      <a:endParaRPr lang="en-ZW"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54418" marR="54418" marT="0" marB="0">
                    <a:lnL w="12700" cmpd="sng">
                      <a:solidFill>
                        <a:srgbClr val="5B9BD5"/>
                      </a:solidFill>
                    </a:lnL>
                    <a:lnR w="12700" cap="flat" cmpd="sng" algn="ctr">
                      <a:solidFill>
                        <a:srgbClr val="5B9BD5"/>
                      </a:solidFill>
                      <a:prstDash val="solid"/>
                      <a:round/>
                      <a:headEnd type="none" w="med" len="med"/>
                      <a:tailEnd type="none" w="med" len="med"/>
                    </a:lnR>
                    <a:lnT w="254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tc>
                  <a:txBody>
                    <a:bodyPr/>
                    <a:lstStyle/>
                    <a:p>
                      <a:pPr marL="0" algn="r" defTabSz="914400" rtl="0" eaLnBrk="1" fontAlgn="b" latinLnBrk="0" hangingPunct="1">
                        <a:lnSpc>
                          <a:spcPct val="107000"/>
                        </a:lnSpc>
                        <a:spcAft>
                          <a:spcPts val="0"/>
                        </a:spcAft>
                      </a:pPr>
                      <a:r>
                        <a:rPr lang="en-ZW" sz="1400" b="0" kern="1200" dirty="0">
                          <a:solidFill>
                            <a:schemeClr val="tx1"/>
                          </a:solidFill>
                          <a:effectLst/>
                          <a:latin typeface="Calibri" panose="020F0502020204030204"/>
                          <a:ea typeface="+mn-ea"/>
                          <a:cs typeface="+mn-cs"/>
                        </a:rPr>
                        <a:t>161.7</a:t>
                      </a:r>
                    </a:p>
                  </a:txBody>
                  <a:tcPr marL="6350" marR="6350" marT="6350" marB="0" anchor="b">
                    <a:lnL w="12700" cmpd="sng">
                      <a:solidFill>
                        <a:srgbClr val="5B9BD5"/>
                      </a:solidFill>
                    </a:lnL>
                    <a:lnR w="12700" cmpd="sng">
                      <a:solidFill>
                        <a:srgbClr val="5B9BD5"/>
                      </a:solidFill>
                    </a:lnR>
                    <a:lnT w="254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tc>
                  <a:txBody>
                    <a:bodyPr/>
                    <a:lstStyle/>
                    <a:p>
                      <a:pPr marL="0" algn="r" defTabSz="914400" rtl="0" eaLnBrk="1" fontAlgn="b" latinLnBrk="0" hangingPunct="1">
                        <a:lnSpc>
                          <a:spcPct val="107000"/>
                        </a:lnSpc>
                        <a:spcAft>
                          <a:spcPts val="0"/>
                        </a:spcAft>
                      </a:pPr>
                      <a:r>
                        <a:rPr lang="en-ZW" sz="1400" b="0" kern="1200" dirty="0">
                          <a:solidFill>
                            <a:schemeClr val="tx1"/>
                          </a:solidFill>
                          <a:effectLst/>
                          <a:latin typeface="Calibri" panose="020F0502020204030204"/>
                          <a:ea typeface="+mn-ea"/>
                          <a:cs typeface="+mn-cs"/>
                        </a:rPr>
                        <a:t>173.1</a:t>
                      </a:r>
                    </a:p>
                  </a:txBody>
                  <a:tcPr marL="6350" marR="6350" marT="6350" marB="0" anchor="b">
                    <a:lnL w="12700" cmpd="sng">
                      <a:solidFill>
                        <a:srgbClr val="5B9BD5"/>
                      </a:solidFill>
                    </a:lnL>
                    <a:lnR w="12700" cmpd="sng">
                      <a:solidFill>
                        <a:srgbClr val="5B9BD5"/>
                      </a:solidFill>
                    </a:lnR>
                    <a:lnT w="254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760.4</a:t>
                      </a:r>
                    </a:p>
                  </a:txBody>
                  <a:tcPr marL="6350" marR="6350" marT="6350" marB="0" anchor="b">
                    <a:lnL w="12700" cmpd="sng">
                      <a:solidFill>
                        <a:srgbClr val="5B9BD5"/>
                      </a:solidFill>
                    </a:lnL>
                    <a:lnR w="12700" cmpd="sng">
                      <a:solidFill>
                        <a:srgbClr val="5B9BD5"/>
                      </a:solidFill>
                    </a:lnR>
                    <a:lnT w="254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439%</a:t>
                      </a:r>
                    </a:p>
                  </a:txBody>
                  <a:tcPr marL="6350" marR="6350" marT="6350" marB="0" anchor="b">
                    <a:lnL w="12700" cmpd="sng">
                      <a:solidFill>
                        <a:srgbClr val="5B9BD5"/>
                      </a:solidFill>
                    </a:lnL>
                    <a:lnR w="12700" cmpd="sng">
                      <a:solidFill>
                        <a:srgbClr val="5B9BD5"/>
                      </a:solidFill>
                    </a:lnR>
                    <a:lnT w="254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extLst>
                  <a:ext uri="{0D108BD9-81ED-4DB2-BD59-A6C34878D82A}">
                    <a16:rowId xmlns:a16="http://schemas.microsoft.com/office/drawing/2014/main" val="2960025615"/>
                  </a:ext>
                </a:extLst>
              </a:tr>
              <a:tr h="230767">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a:lnSpc>
                          <a:spcPct val="107000"/>
                        </a:lnSpc>
                        <a:spcAft>
                          <a:spcPts val="0"/>
                        </a:spcAft>
                      </a:pPr>
                      <a:r>
                        <a:rPr lang="en-ZW" sz="1400" b="0" dirty="0">
                          <a:effectLst/>
                        </a:rPr>
                        <a:t>Parliament of Zimbabwe</a:t>
                      </a:r>
                      <a:endParaRPr lang="en-ZW"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54418" marR="54418" marT="0" marB="0">
                    <a:lnL w="12700" cmpd="sng">
                      <a:solidFill>
                        <a:srgbClr val="5B9BD5"/>
                      </a:solidFill>
                    </a:lnL>
                    <a:lnR w="12700" cap="flat" cmpd="sng" algn="ctr">
                      <a:solidFill>
                        <a:srgbClr val="5B9BD5"/>
                      </a:solidFill>
                      <a:prstDash val="solid"/>
                      <a:round/>
                      <a:headEnd type="none" w="med" len="med"/>
                      <a:tailEnd type="none" w="med" len="med"/>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49.3</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49.3</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64.1</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130%</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extLst>
                  <a:ext uri="{0D108BD9-81ED-4DB2-BD59-A6C34878D82A}">
                    <a16:rowId xmlns:a16="http://schemas.microsoft.com/office/drawing/2014/main" val="3700712638"/>
                  </a:ext>
                </a:extLst>
              </a:tr>
              <a:tr h="230767">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a:lnSpc>
                          <a:spcPct val="107000"/>
                        </a:lnSpc>
                        <a:spcAft>
                          <a:spcPts val="0"/>
                        </a:spcAft>
                      </a:pPr>
                      <a:r>
                        <a:rPr lang="en-ZW" sz="1400" b="0" dirty="0">
                          <a:effectLst/>
                        </a:rPr>
                        <a:t>Public Service, Labour and Social Welfare</a:t>
                      </a:r>
                      <a:endParaRPr lang="en-ZW"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54418" marR="54418" marT="0" marB="0">
                    <a:lnL w="12700" cmpd="sng">
                      <a:solidFill>
                        <a:srgbClr val="5B9BD5"/>
                      </a:solidFill>
                    </a:lnL>
                    <a:lnR w="12700" cap="flat" cmpd="sng" algn="ctr">
                      <a:solidFill>
                        <a:srgbClr val="5B9BD5"/>
                      </a:solidFill>
                      <a:prstDash val="solid"/>
                      <a:round/>
                      <a:headEnd type="none" w="med" len="med"/>
                      <a:tailEnd type="none" w="med" len="med"/>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92.6</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92.6</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tc>
                  <a:txBody>
                    <a:bodyPr/>
                    <a:lstStyle/>
                    <a:p>
                      <a:pPr marL="0" algn="r" defTabSz="914400" rtl="0" eaLnBrk="1" fontAlgn="b" latinLnBrk="0" hangingPunct="1">
                        <a:lnSpc>
                          <a:spcPct val="107000"/>
                        </a:lnSpc>
                        <a:spcAft>
                          <a:spcPts val="0"/>
                        </a:spcAft>
                      </a:pPr>
                      <a:r>
                        <a:rPr lang="en-ZW" sz="1400" b="0" kern="1200" dirty="0">
                          <a:solidFill>
                            <a:schemeClr val="tx1"/>
                          </a:solidFill>
                          <a:effectLst/>
                          <a:latin typeface="Calibri" panose="020F0502020204030204"/>
                          <a:ea typeface="+mn-ea"/>
                          <a:cs typeface="+mn-cs"/>
                        </a:rPr>
                        <a:t>158.9</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172%</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extLst>
                  <a:ext uri="{0D108BD9-81ED-4DB2-BD59-A6C34878D82A}">
                    <a16:rowId xmlns:a16="http://schemas.microsoft.com/office/drawing/2014/main" val="3572891576"/>
                  </a:ext>
                </a:extLst>
              </a:tr>
              <a:tr h="230767">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a:lnSpc>
                          <a:spcPct val="107000"/>
                        </a:lnSpc>
                        <a:spcAft>
                          <a:spcPts val="0"/>
                        </a:spcAft>
                      </a:pPr>
                      <a:r>
                        <a:rPr lang="en-ZW" sz="1400" b="0" dirty="0">
                          <a:effectLst/>
                        </a:rPr>
                        <a:t>Defence and War Veterans</a:t>
                      </a:r>
                      <a:endParaRPr lang="en-ZW"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54418" marR="54418" marT="0" marB="0">
                    <a:lnL w="12700" cmpd="sng">
                      <a:solidFill>
                        <a:srgbClr val="5B9BD5"/>
                      </a:solidFill>
                    </a:lnL>
                    <a:lnR w="12700" cap="flat" cmpd="sng" algn="ctr">
                      <a:solidFill>
                        <a:srgbClr val="5B9BD5"/>
                      </a:solidFill>
                      <a:prstDash val="solid"/>
                      <a:round/>
                      <a:headEnd type="none" w="med" len="med"/>
                      <a:tailEnd type="none" w="med" len="med"/>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331.1</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331.1</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tc>
                  <a:txBody>
                    <a:bodyPr/>
                    <a:lstStyle/>
                    <a:p>
                      <a:pPr marL="0" algn="r" defTabSz="914400" rtl="0" eaLnBrk="1" fontAlgn="b" latinLnBrk="0" hangingPunct="1">
                        <a:lnSpc>
                          <a:spcPct val="107000"/>
                        </a:lnSpc>
                        <a:spcAft>
                          <a:spcPts val="0"/>
                        </a:spcAft>
                      </a:pPr>
                      <a:r>
                        <a:rPr lang="en-ZW" sz="1400" b="0" kern="1200" dirty="0">
                          <a:solidFill>
                            <a:schemeClr val="tx1"/>
                          </a:solidFill>
                          <a:effectLst/>
                          <a:latin typeface="Calibri" panose="020F0502020204030204"/>
                          <a:ea typeface="+mn-ea"/>
                          <a:cs typeface="+mn-cs"/>
                        </a:rPr>
                        <a:t>2314.4</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tc>
                  <a:txBody>
                    <a:bodyPr/>
                    <a:lstStyle/>
                    <a:p>
                      <a:pPr marL="0" algn="r" defTabSz="914400" rtl="0" eaLnBrk="1" fontAlgn="b" latinLnBrk="0" hangingPunct="1">
                        <a:lnSpc>
                          <a:spcPct val="107000"/>
                        </a:lnSpc>
                        <a:spcAft>
                          <a:spcPts val="0"/>
                        </a:spcAft>
                      </a:pPr>
                      <a:r>
                        <a:rPr lang="en-ZW" sz="1400" b="0" kern="1200" dirty="0">
                          <a:solidFill>
                            <a:schemeClr val="tx1"/>
                          </a:solidFill>
                          <a:effectLst/>
                          <a:latin typeface="Calibri" panose="020F0502020204030204"/>
                          <a:ea typeface="+mn-ea"/>
                          <a:cs typeface="+mn-cs"/>
                        </a:rPr>
                        <a:t>699%</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extLst>
                  <a:ext uri="{0D108BD9-81ED-4DB2-BD59-A6C34878D82A}">
                    <a16:rowId xmlns:a16="http://schemas.microsoft.com/office/drawing/2014/main" val="1825717588"/>
                  </a:ext>
                </a:extLst>
              </a:tr>
              <a:tr h="230767">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a:lnSpc>
                          <a:spcPct val="107000"/>
                        </a:lnSpc>
                        <a:spcAft>
                          <a:spcPts val="0"/>
                        </a:spcAft>
                      </a:pPr>
                      <a:r>
                        <a:rPr lang="en-ZW" sz="1400" b="0" dirty="0">
                          <a:effectLst/>
                        </a:rPr>
                        <a:t>Finance and Economic Development</a:t>
                      </a:r>
                      <a:endParaRPr lang="en-ZW"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54418" marR="54418" marT="0" marB="0">
                    <a:lnL w="12700" cmpd="sng">
                      <a:solidFill>
                        <a:srgbClr val="5B9BD5"/>
                      </a:solidFill>
                    </a:lnL>
                    <a:lnR w="12700" cap="flat" cmpd="sng" algn="ctr">
                      <a:solidFill>
                        <a:srgbClr val="5B9BD5"/>
                      </a:solidFill>
                      <a:prstDash val="solid"/>
                      <a:round/>
                      <a:headEnd type="none" w="med" len="med"/>
                      <a:tailEnd type="none" w="med" len="med"/>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254.7</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191.6</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tc>
                  <a:txBody>
                    <a:bodyPr/>
                    <a:lstStyle/>
                    <a:p>
                      <a:pPr marL="0" algn="r" defTabSz="914400" rtl="0" eaLnBrk="1" fontAlgn="b" latinLnBrk="0" hangingPunct="1">
                        <a:lnSpc>
                          <a:spcPct val="107000"/>
                        </a:lnSpc>
                        <a:spcAft>
                          <a:spcPts val="0"/>
                        </a:spcAft>
                      </a:pPr>
                      <a:r>
                        <a:rPr lang="en-ZW" sz="1400" b="0" kern="1200" dirty="0">
                          <a:solidFill>
                            <a:schemeClr val="tx1"/>
                          </a:solidFill>
                          <a:effectLst/>
                          <a:latin typeface="Calibri" panose="020F0502020204030204"/>
                          <a:ea typeface="+mn-ea"/>
                          <a:cs typeface="+mn-cs"/>
                        </a:rPr>
                        <a:t>574.1</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tc>
                  <a:txBody>
                    <a:bodyPr/>
                    <a:lstStyle/>
                    <a:p>
                      <a:pPr marL="0" algn="r" defTabSz="914400" rtl="0" eaLnBrk="1" fontAlgn="b" latinLnBrk="0" hangingPunct="1">
                        <a:lnSpc>
                          <a:spcPct val="107000"/>
                        </a:lnSpc>
                        <a:spcAft>
                          <a:spcPts val="0"/>
                        </a:spcAft>
                      </a:pPr>
                      <a:r>
                        <a:rPr lang="en-ZW" sz="1400" b="0" kern="1200" dirty="0">
                          <a:solidFill>
                            <a:schemeClr val="tx1"/>
                          </a:solidFill>
                          <a:effectLst/>
                          <a:latin typeface="Calibri" panose="020F0502020204030204"/>
                          <a:ea typeface="+mn-ea"/>
                          <a:cs typeface="+mn-cs"/>
                        </a:rPr>
                        <a:t>300%</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extLst>
                  <a:ext uri="{0D108BD9-81ED-4DB2-BD59-A6C34878D82A}">
                    <a16:rowId xmlns:a16="http://schemas.microsoft.com/office/drawing/2014/main" val="3676606137"/>
                  </a:ext>
                </a:extLst>
              </a:tr>
              <a:tr h="230767">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a:lnSpc>
                          <a:spcPct val="107000"/>
                        </a:lnSpc>
                        <a:spcAft>
                          <a:spcPts val="0"/>
                        </a:spcAft>
                      </a:pPr>
                      <a:r>
                        <a:rPr lang="en-ZW" sz="1400" b="0" dirty="0">
                          <a:effectLst/>
                        </a:rPr>
                        <a:t>Audit Office</a:t>
                      </a:r>
                      <a:endParaRPr lang="en-ZW"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54418" marR="54418" marT="0" marB="0">
                    <a:lnL w="12700" cmpd="sng">
                      <a:solidFill>
                        <a:srgbClr val="5B9BD5"/>
                      </a:solidFill>
                    </a:lnL>
                    <a:lnR w="12700" cap="flat" cmpd="sng" algn="ctr">
                      <a:solidFill>
                        <a:srgbClr val="5B9BD5"/>
                      </a:solidFill>
                      <a:prstDash val="solid"/>
                      <a:round/>
                      <a:headEnd type="none" w="med" len="med"/>
                      <a:tailEnd type="none" w="med" len="med"/>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10.4</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10.4</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tc>
                  <a:txBody>
                    <a:bodyPr/>
                    <a:lstStyle/>
                    <a:p>
                      <a:pPr marL="0" algn="r" defTabSz="914400" rtl="0" eaLnBrk="1" fontAlgn="b" latinLnBrk="0" hangingPunct="1">
                        <a:lnSpc>
                          <a:spcPct val="107000"/>
                        </a:lnSpc>
                        <a:spcAft>
                          <a:spcPts val="0"/>
                        </a:spcAft>
                      </a:pPr>
                      <a:r>
                        <a:rPr lang="en-ZW" sz="1400" b="0" kern="1200" dirty="0">
                          <a:solidFill>
                            <a:schemeClr val="tx1"/>
                          </a:solidFill>
                          <a:effectLst/>
                          <a:latin typeface="Calibri" panose="020F0502020204030204"/>
                          <a:ea typeface="+mn-ea"/>
                          <a:cs typeface="+mn-cs"/>
                        </a:rPr>
                        <a:t>10.0</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tc>
                  <a:txBody>
                    <a:bodyPr/>
                    <a:lstStyle/>
                    <a:p>
                      <a:pPr marL="0" algn="r" defTabSz="914400" rtl="0" eaLnBrk="1" fontAlgn="b" latinLnBrk="0" hangingPunct="1">
                        <a:lnSpc>
                          <a:spcPct val="107000"/>
                        </a:lnSpc>
                        <a:spcAft>
                          <a:spcPts val="0"/>
                        </a:spcAft>
                      </a:pPr>
                      <a:r>
                        <a:rPr lang="en-ZW" sz="1400" b="0" kern="1200" dirty="0">
                          <a:solidFill>
                            <a:schemeClr val="tx1"/>
                          </a:solidFill>
                          <a:effectLst/>
                          <a:latin typeface="Calibri" panose="020F0502020204030204"/>
                          <a:ea typeface="+mn-ea"/>
                          <a:cs typeface="+mn-cs"/>
                        </a:rPr>
                        <a:t>96%</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extLst>
                  <a:ext uri="{0D108BD9-81ED-4DB2-BD59-A6C34878D82A}">
                    <a16:rowId xmlns:a16="http://schemas.microsoft.com/office/drawing/2014/main" val="1900008491"/>
                  </a:ext>
                </a:extLst>
              </a:tr>
              <a:tr h="230767">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a:lnSpc>
                          <a:spcPct val="107000"/>
                        </a:lnSpc>
                        <a:spcAft>
                          <a:spcPts val="0"/>
                        </a:spcAft>
                      </a:pPr>
                      <a:r>
                        <a:rPr lang="en-ZW" sz="1400" b="0" dirty="0">
                          <a:effectLst/>
                        </a:rPr>
                        <a:t>Industry and Commerce</a:t>
                      </a:r>
                      <a:endParaRPr lang="en-ZW"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54418" marR="54418" marT="0" marB="0">
                    <a:lnL w="12700" cmpd="sng">
                      <a:solidFill>
                        <a:srgbClr val="5B9BD5"/>
                      </a:solidFill>
                    </a:lnL>
                    <a:lnR w="12700" cap="flat" cmpd="sng" algn="ctr">
                      <a:solidFill>
                        <a:srgbClr val="5B9BD5"/>
                      </a:solidFill>
                      <a:prstDash val="solid"/>
                      <a:round/>
                      <a:headEnd type="none" w="med" len="med"/>
                      <a:tailEnd type="none" w="med" len="med"/>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15.6</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15.6</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15.3</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98%</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extLst>
                  <a:ext uri="{0D108BD9-81ED-4DB2-BD59-A6C34878D82A}">
                    <a16:rowId xmlns:a16="http://schemas.microsoft.com/office/drawing/2014/main" val="898847317"/>
                  </a:ext>
                </a:extLst>
              </a:tr>
              <a:tr h="230767">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a:lnSpc>
                          <a:spcPct val="107000"/>
                        </a:lnSpc>
                        <a:spcAft>
                          <a:spcPts val="0"/>
                        </a:spcAft>
                      </a:pPr>
                      <a:r>
                        <a:rPr lang="en-ZW" sz="1400" b="0" dirty="0">
                          <a:effectLst/>
                        </a:rPr>
                        <a:t>Lands, </a:t>
                      </a:r>
                      <a:r>
                        <a:rPr lang="en-ZW" sz="1400" b="0" dirty="0" err="1">
                          <a:effectLst/>
                        </a:rPr>
                        <a:t>Agriculture,Water</a:t>
                      </a:r>
                      <a:r>
                        <a:rPr lang="en-ZW" sz="1400" b="0" dirty="0">
                          <a:effectLst/>
                        </a:rPr>
                        <a:t>, Climate and Rural Resettlement</a:t>
                      </a:r>
                      <a:endParaRPr lang="en-ZW"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54418" marR="54418" marT="0" marB="0">
                    <a:lnL w="12700" cmpd="sng">
                      <a:solidFill>
                        <a:srgbClr val="5B9BD5"/>
                      </a:solidFill>
                    </a:lnL>
                    <a:lnR w="12700" cap="flat" cmpd="sng" algn="ctr">
                      <a:solidFill>
                        <a:srgbClr val="5B9BD5"/>
                      </a:solidFill>
                      <a:prstDash val="solid"/>
                      <a:round/>
                      <a:headEnd type="none" w="med" len="med"/>
                      <a:tailEnd type="none" w="med" len="med"/>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362.5</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395.7</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tc>
                  <a:txBody>
                    <a:bodyPr/>
                    <a:lstStyle/>
                    <a:p>
                      <a:pPr marL="0" algn="r" defTabSz="914400" rtl="0" eaLnBrk="1" fontAlgn="b" latinLnBrk="0" hangingPunct="1">
                        <a:lnSpc>
                          <a:spcPct val="107000"/>
                        </a:lnSpc>
                        <a:spcAft>
                          <a:spcPts val="0"/>
                        </a:spcAft>
                      </a:pPr>
                      <a:r>
                        <a:rPr lang="en-ZW" sz="1400" b="0" kern="1200" dirty="0">
                          <a:solidFill>
                            <a:schemeClr val="tx1"/>
                          </a:solidFill>
                          <a:effectLst/>
                          <a:latin typeface="Calibri" panose="020F0502020204030204"/>
                          <a:ea typeface="+mn-ea"/>
                          <a:cs typeface="+mn-cs"/>
                        </a:rPr>
                        <a:t>1645.5</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tc>
                  <a:txBody>
                    <a:bodyPr/>
                    <a:lstStyle/>
                    <a:p>
                      <a:pPr marL="0" algn="r" defTabSz="914400" rtl="0" eaLnBrk="1" fontAlgn="b" latinLnBrk="0" hangingPunct="1">
                        <a:lnSpc>
                          <a:spcPct val="107000"/>
                        </a:lnSpc>
                        <a:spcAft>
                          <a:spcPts val="0"/>
                        </a:spcAft>
                      </a:pPr>
                      <a:r>
                        <a:rPr lang="en-ZW" sz="1400" b="0" kern="1200" dirty="0">
                          <a:solidFill>
                            <a:schemeClr val="tx1"/>
                          </a:solidFill>
                          <a:effectLst/>
                          <a:latin typeface="Calibri" panose="020F0502020204030204"/>
                          <a:ea typeface="+mn-ea"/>
                          <a:cs typeface="+mn-cs"/>
                        </a:rPr>
                        <a:t>416%</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extLst>
                  <a:ext uri="{0D108BD9-81ED-4DB2-BD59-A6C34878D82A}">
                    <a16:rowId xmlns:a16="http://schemas.microsoft.com/office/drawing/2014/main" val="2985695352"/>
                  </a:ext>
                </a:extLst>
              </a:tr>
              <a:tr h="230767">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a:lnSpc>
                          <a:spcPct val="107000"/>
                        </a:lnSpc>
                        <a:spcAft>
                          <a:spcPts val="0"/>
                        </a:spcAft>
                      </a:pPr>
                      <a:r>
                        <a:rPr lang="en-ZW" sz="1400" b="0" dirty="0">
                          <a:effectLst/>
                        </a:rPr>
                        <a:t>Mines &amp; Mining Development</a:t>
                      </a:r>
                      <a:endParaRPr lang="en-ZW"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54418" marR="54418" marT="0" marB="0">
                    <a:lnL w="12700" cmpd="sng">
                      <a:solidFill>
                        <a:srgbClr val="5B9BD5"/>
                      </a:solidFill>
                    </a:lnL>
                    <a:lnR w="12700" cap="flat" cmpd="sng" algn="ctr">
                      <a:solidFill>
                        <a:srgbClr val="5B9BD5"/>
                      </a:solidFill>
                      <a:prstDash val="solid"/>
                      <a:round/>
                      <a:headEnd type="none" w="med" len="med"/>
                      <a:tailEnd type="none" w="med" len="med"/>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13.0</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13.0</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20.0</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tc>
                  <a:txBody>
                    <a:bodyPr/>
                    <a:lstStyle/>
                    <a:p>
                      <a:pPr marL="0" algn="r" defTabSz="914400" rtl="0" eaLnBrk="1" fontAlgn="b" latinLnBrk="0" hangingPunct="1">
                        <a:lnSpc>
                          <a:spcPct val="107000"/>
                        </a:lnSpc>
                        <a:spcAft>
                          <a:spcPts val="0"/>
                        </a:spcAft>
                      </a:pPr>
                      <a:r>
                        <a:rPr lang="en-ZW" sz="1400" b="0" kern="1200" dirty="0">
                          <a:solidFill>
                            <a:schemeClr val="tx1"/>
                          </a:solidFill>
                          <a:effectLst/>
                          <a:latin typeface="Calibri" panose="020F0502020204030204"/>
                          <a:ea typeface="+mn-ea"/>
                          <a:cs typeface="+mn-cs"/>
                        </a:rPr>
                        <a:t>154%</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extLst>
                  <a:ext uri="{0D108BD9-81ED-4DB2-BD59-A6C34878D82A}">
                    <a16:rowId xmlns:a16="http://schemas.microsoft.com/office/drawing/2014/main" val="1242537734"/>
                  </a:ext>
                </a:extLst>
              </a:tr>
              <a:tr h="230767">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a:lnSpc>
                          <a:spcPct val="107000"/>
                        </a:lnSpc>
                        <a:spcAft>
                          <a:spcPts val="0"/>
                        </a:spcAft>
                      </a:pPr>
                      <a:r>
                        <a:rPr lang="en-ZW" sz="1400" b="0" dirty="0">
                          <a:effectLst/>
                        </a:rPr>
                        <a:t>Environment, Tourism and Hospitality Industry</a:t>
                      </a:r>
                      <a:endParaRPr lang="en-ZW"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54418" marR="54418" marT="0" marB="0">
                    <a:lnL w="12700" cmpd="sng">
                      <a:solidFill>
                        <a:srgbClr val="5B9BD5"/>
                      </a:solidFill>
                    </a:lnL>
                    <a:lnR w="12700" cap="flat" cmpd="sng" algn="ctr">
                      <a:solidFill>
                        <a:srgbClr val="5B9BD5"/>
                      </a:solidFill>
                      <a:prstDash val="solid"/>
                      <a:round/>
                      <a:headEnd type="none" w="med" len="med"/>
                      <a:tailEnd type="none" w="med" len="med"/>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14.2</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14.2</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37.6</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tc>
                  <a:txBody>
                    <a:bodyPr/>
                    <a:lstStyle/>
                    <a:p>
                      <a:pPr marL="0" algn="r" defTabSz="914400" rtl="0" eaLnBrk="1" fontAlgn="b" latinLnBrk="0" hangingPunct="1">
                        <a:lnSpc>
                          <a:spcPct val="107000"/>
                        </a:lnSpc>
                        <a:spcAft>
                          <a:spcPts val="0"/>
                        </a:spcAft>
                      </a:pPr>
                      <a:r>
                        <a:rPr lang="en-ZW" sz="1400" b="0" kern="1200" dirty="0">
                          <a:solidFill>
                            <a:schemeClr val="tx1"/>
                          </a:solidFill>
                          <a:effectLst/>
                          <a:latin typeface="Calibri" panose="020F0502020204030204"/>
                          <a:ea typeface="+mn-ea"/>
                          <a:cs typeface="+mn-cs"/>
                        </a:rPr>
                        <a:t>265%</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extLst>
                  <a:ext uri="{0D108BD9-81ED-4DB2-BD59-A6C34878D82A}">
                    <a16:rowId xmlns:a16="http://schemas.microsoft.com/office/drawing/2014/main" val="3419242623"/>
                  </a:ext>
                </a:extLst>
              </a:tr>
              <a:tr h="230767">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a:lnSpc>
                          <a:spcPct val="107000"/>
                        </a:lnSpc>
                        <a:spcAft>
                          <a:spcPts val="0"/>
                        </a:spcAft>
                      </a:pPr>
                      <a:r>
                        <a:rPr lang="en-ZW" sz="1400" b="0" dirty="0">
                          <a:effectLst/>
                        </a:rPr>
                        <a:t>Transport and Infrastructural Development</a:t>
                      </a:r>
                      <a:endParaRPr lang="en-ZW"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54418" marR="54418" marT="0" marB="0">
                    <a:lnL w="12700" cmpd="sng">
                      <a:solidFill>
                        <a:srgbClr val="5B9BD5"/>
                      </a:solidFill>
                    </a:lnL>
                    <a:lnR w="12700" cap="flat" cmpd="sng" algn="ctr">
                      <a:solidFill>
                        <a:srgbClr val="5B9BD5"/>
                      </a:solidFill>
                      <a:prstDash val="solid"/>
                      <a:round/>
                      <a:headEnd type="none" w="med" len="med"/>
                      <a:tailEnd type="none" w="med" len="med"/>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144.6</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144.6</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tc>
                  <a:txBody>
                    <a:bodyPr/>
                    <a:lstStyle/>
                    <a:p>
                      <a:pPr marL="0" algn="r" defTabSz="914400" rtl="0" eaLnBrk="1" fontAlgn="b" latinLnBrk="0" hangingPunct="1">
                        <a:lnSpc>
                          <a:spcPct val="107000"/>
                        </a:lnSpc>
                        <a:spcAft>
                          <a:spcPts val="0"/>
                        </a:spcAft>
                      </a:pPr>
                      <a:r>
                        <a:rPr lang="en-ZW" sz="1400" b="0" kern="1200" dirty="0">
                          <a:solidFill>
                            <a:schemeClr val="tx1"/>
                          </a:solidFill>
                          <a:effectLst/>
                          <a:latin typeface="Calibri" panose="020F0502020204030204"/>
                          <a:ea typeface="+mn-ea"/>
                          <a:cs typeface="+mn-cs"/>
                        </a:rPr>
                        <a:t>646.1</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tc>
                  <a:txBody>
                    <a:bodyPr/>
                    <a:lstStyle/>
                    <a:p>
                      <a:pPr marL="0" algn="r" defTabSz="914400" rtl="0" eaLnBrk="1" fontAlgn="b" latinLnBrk="0" hangingPunct="1">
                        <a:lnSpc>
                          <a:spcPct val="107000"/>
                        </a:lnSpc>
                        <a:spcAft>
                          <a:spcPts val="0"/>
                        </a:spcAft>
                      </a:pPr>
                      <a:r>
                        <a:rPr lang="en-ZW" sz="1400" b="0" kern="1200" dirty="0">
                          <a:solidFill>
                            <a:schemeClr val="tx1"/>
                          </a:solidFill>
                          <a:effectLst/>
                          <a:latin typeface="Calibri" panose="020F0502020204030204"/>
                          <a:ea typeface="+mn-ea"/>
                          <a:cs typeface="+mn-cs"/>
                        </a:rPr>
                        <a:t>447%</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extLst>
                  <a:ext uri="{0D108BD9-81ED-4DB2-BD59-A6C34878D82A}">
                    <a16:rowId xmlns:a16="http://schemas.microsoft.com/office/drawing/2014/main" val="3309056745"/>
                  </a:ext>
                </a:extLst>
              </a:tr>
              <a:tr h="230767">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a:lnSpc>
                          <a:spcPct val="107000"/>
                        </a:lnSpc>
                        <a:spcAft>
                          <a:spcPts val="0"/>
                        </a:spcAft>
                      </a:pPr>
                      <a:r>
                        <a:rPr lang="en-ZW" sz="1400" b="0">
                          <a:effectLst/>
                        </a:rPr>
                        <a:t>Foreign Affairs and International Trade</a:t>
                      </a:r>
                      <a:endParaRPr lang="en-ZW" sz="1600" b="0">
                        <a:effectLst/>
                        <a:latin typeface="Arial Narrow" panose="020B0606020202030204" pitchFamily="34" charset="0"/>
                        <a:ea typeface="Calibri" panose="020F0502020204030204" pitchFamily="34" charset="0"/>
                        <a:cs typeface="Times New Roman" panose="02020603050405020304" pitchFamily="18" charset="0"/>
                      </a:endParaRPr>
                    </a:p>
                  </a:txBody>
                  <a:tcPr marL="54418" marR="54418" marT="0" marB="0">
                    <a:lnL w="12700" cmpd="sng">
                      <a:solidFill>
                        <a:srgbClr val="5B9BD5"/>
                      </a:solidFill>
                    </a:lnL>
                    <a:lnR w="12700" cap="flat" cmpd="sng" algn="ctr">
                      <a:solidFill>
                        <a:srgbClr val="5B9BD5"/>
                      </a:solidFill>
                      <a:prstDash val="solid"/>
                      <a:round/>
                      <a:headEnd type="none" w="med" len="med"/>
                      <a:tailEnd type="none" w="med" len="med"/>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81.9</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81.9</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177.8</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tc>
                  <a:txBody>
                    <a:bodyPr/>
                    <a:lstStyle/>
                    <a:p>
                      <a:pPr marL="0" algn="r" defTabSz="914400" rtl="0" eaLnBrk="1" fontAlgn="b" latinLnBrk="0" hangingPunct="1">
                        <a:lnSpc>
                          <a:spcPct val="107000"/>
                        </a:lnSpc>
                        <a:spcAft>
                          <a:spcPts val="0"/>
                        </a:spcAft>
                      </a:pPr>
                      <a:r>
                        <a:rPr lang="en-ZW" sz="1400" b="0" kern="1200" dirty="0">
                          <a:solidFill>
                            <a:schemeClr val="tx1"/>
                          </a:solidFill>
                          <a:effectLst/>
                          <a:latin typeface="Calibri" panose="020F0502020204030204"/>
                          <a:ea typeface="+mn-ea"/>
                          <a:cs typeface="+mn-cs"/>
                        </a:rPr>
                        <a:t>217%</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extLst>
                  <a:ext uri="{0D108BD9-81ED-4DB2-BD59-A6C34878D82A}">
                    <a16:rowId xmlns:a16="http://schemas.microsoft.com/office/drawing/2014/main" val="1622950172"/>
                  </a:ext>
                </a:extLst>
              </a:tr>
              <a:tr h="230767">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a:lnSpc>
                          <a:spcPct val="107000"/>
                        </a:lnSpc>
                        <a:spcAft>
                          <a:spcPts val="0"/>
                        </a:spcAft>
                      </a:pPr>
                      <a:r>
                        <a:rPr lang="en-ZW" sz="1400" b="0">
                          <a:effectLst/>
                        </a:rPr>
                        <a:t>Local Government and Public Works</a:t>
                      </a:r>
                      <a:endParaRPr lang="en-ZW" sz="1600" b="0">
                        <a:effectLst/>
                        <a:latin typeface="Arial Narrow" panose="020B0606020202030204" pitchFamily="34" charset="0"/>
                        <a:ea typeface="Calibri" panose="020F0502020204030204" pitchFamily="34" charset="0"/>
                        <a:cs typeface="Times New Roman" panose="02020603050405020304" pitchFamily="18" charset="0"/>
                      </a:endParaRPr>
                    </a:p>
                  </a:txBody>
                  <a:tcPr marL="54418" marR="54418" marT="0" marB="0">
                    <a:lnL w="12700" cmpd="sng">
                      <a:solidFill>
                        <a:srgbClr val="5B9BD5"/>
                      </a:solidFill>
                    </a:lnL>
                    <a:lnR w="12700" cap="flat" cmpd="sng" algn="ctr">
                      <a:solidFill>
                        <a:srgbClr val="5B9BD5"/>
                      </a:solidFill>
                      <a:prstDash val="solid"/>
                      <a:round/>
                      <a:headEnd type="none" w="med" len="med"/>
                      <a:tailEnd type="none" w="med" len="med"/>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tc>
                  <a:txBody>
                    <a:bodyPr/>
                    <a:lstStyle/>
                    <a:p>
                      <a:pPr marL="0" algn="r" defTabSz="914400" rtl="0" eaLnBrk="1" fontAlgn="b" latinLnBrk="0" hangingPunct="1">
                        <a:lnSpc>
                          <a:spcPct val="107000"/>
                        </a:lnSpc>
                        <a:spcAft>
                          <a:spcPts val="0"/>
                        </a:spcAft>
                      </a:pPr>
                      <a:r>
                        <a:rPr lang="en-ZW" sz="1400" b="0" kern="1200" dirty="0">
                          <a:solidFill>
                            <a:schemeClr val="tx1"/>
                          </a:solidFill>
                          <a:effectLst/>
                          <a:latin typeface="Calibri" panose="020F0502020204030204"/>
                          <a:ea typeface="+mn-ea"/>
                          <a:cs typeface="+mn-cs"/>
                        </a:rPr>
                        <a:t>98.6</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98.6</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247.4</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tc>
                  <a:txBody>
                    <a:bodyPr/>
                    <a:lstStyle/>
                    <a:p>
                      <a:pPr marL="0" algn="r" defTabSz="914400" rtl="0" eaLnBrk="1" fontAlgn="b" latinLnBrk="0" hangingPunct="1">
                        <a:lnSpc>
                          <a:spcPct val="107000"/>
                        </a:lnSpc>
                        <a:spcAft>
                          <a:spcPts val="0"/>
                        </a:spcAft>
                      </a:pPr>
                      <a:r>
                        <a:rPr lang="en-ZW" sz="1400" b="0" kern="1200" dirty="0">
                          <a:solidFill>
                            <a:schemeClr val="tx1"/>
                          </a:solidFill>
                          <a:effectLst/>
                          <a:latin typeface="Calibri" panose="020F0502020204030204"/>
                          <a:ea typeface="+mn-ea"/>
                          <a:cs typeface="+mn-cs"/>
                        </a:rPr>
                        <a:t>251%</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extLst>
                  <a:ext uri="{0D108BD9-81ED-4DB2-BD59-A6C34878D82A}">
                    <a16:rowId xmlns:a16="http://schemas.microsoft.com/office/drawing/2014/main" val="2991477479"/>
                  </a:ext>
                </a:extLst>
              </a:tr>
              <a:tr h="230767">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a:lnSpc>
                          <a:spcPct val="107000"/>
                        </a:lnSpc>
                        <a:spcAft>
                          <a:spcPts val="0"/>
                        </a:spcAft>
                      </a:pPr>
                      <a:r>
                        <a:rPr lang="en-ZW" sz="1400" b="0">
                          <a:effectLst/>
                        </a:rPr>
                        <a:t>Health and Child Care</a:t>
                      </a:r>
                      <a:endParaRPr lang="en-ZW" sz="1600" b="0">
                        <a:effectLst/>
                        <a:latin typeface="Arial Narrow" panose="020B0606020202030204" pitchFamily="34" charset="0"/>
                        <a:ea typeface="Calibri" panose="020F0502020204030204" pitchFamily="34" charset="0"/>
                        <a:cs typeface="Times New Roman" panose="02020603050405020304" pitchFamily="18" charset="0"/>
                      </a:endParaRPr>
                    </a:p>
                  </a:txBody>
                  <a:tcPr marL="54418" marR="54418" marT="0" marB="0">
                    <a:lnL w="12700" cmpd="sng">
                      <a:solidFill>
                        <a:srgbClr val="5B9BD5"/>
                      </a:solidFill>
                    </a:lnL>
                    <a:lnR w="12700" cap="flat" cmpd="sng" algn="ctr">
                      <a:solidFill>
                        <a:srgbClr val="5B9BD5"/>
                      </a:solidFill>
                      <a:prstDash val="solid"/>
                      <a:round/>
                      <a:headEnd type="none" w="med" len="med"/>
                      <a:tailEnd type="none" w="med" len="med"/>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473.8</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tc>
                  <a:txBody>
                    <a:bodyPr/>
                    <a:lstStyle/>
                    <a:p>
                      <a:pPr marL="0" algn="r" defTabSz="914400" rtl="0" eaLnBrk="1" fontAlgn="b" latinLnBrk="0" hangingPunct="1">
                        <a:lnSpc>
                          <a:spcPct val="107000"/>
                        </a:lnSpc>
                        <a:spcAft>
                          <a:spcPts val="0"/>
                        </a:spcAft>
                      </a:pPr>
                      <a:r>
                        <a:rPr lang="en-ZW" sz="1400" b="0" kern="1200" dirty="0">
                          <a:solidFill>
                            <a:schemeClr val="tx1"/>
                          </a:solidFill>
                          <a:effectLst/>
                          <a:latin typeface="Calibri" panose="020F0502020204030204"/>
                          <a:ea typeface="+mn-ea"/>
                          <a:cs typeface="+mn-cs"/>
                        </a:rPr>
                        <a:t>478.0</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704.4</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tc>
                  <a:txBody>
                    <a:bodyPr/>
                    <a:lstStyle/>
                    <a:p>
                      <a:pPr marL="0" algn="r" defTabSz="914400" rtl="0" eaLnBrk="1" fontAlgn="b" latinLnBrk="0" hangingPunct="1">
                        <a:lnSpc>
                          <a:spcPct val="107000"/>
                        </a:lnSpc>
                        <a:spcAft>
                          <a:spcPts val="0"/>
                        </a:spcAft>
                      </a:pPr>
                      <a:r>
                        <a:rPr lang="en-ZW" sz="1400" b="0" kern="1200" dirty="0">
                          <a:solidFill>
                            <a:schemeClr val="tx1"/>
                          </a:solidFill>
                          <a:effectLst/>
                          <a:latin typeface="Calibri" panose="020F0502020204030204"/>
                          <a:ea typeface="+mn-ea"/>
                          <a:cs typeface="+mn-cs"/>
                        </a:rPr>
                        <a:t>147%</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extLst>
                  <a:ext uri="{0D108BD9-81ED-4DB2-BD59-A6C34878D82A}">
                    <a16:rowId xmlns:a16="http://schemas.microsoft.com/office/drawing/2014/main" val="1888047609"/>
                  </a:ext>
                </a:extLst>
              </a:tr>
              <a:tr h="230767">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a:lnSpc>
                          <a:spcPct val="107000"/>
                        </a:lnSpc>
                        <a:spcAft>
                          <a:spcPts val="0"/>
                        </a:spcAft>
                      </a:pPr>
                      <a:r>
                        <a:rPr lang="en-ZW" sz="1400" b="0" dirty="0">
                          <a:effectLst/>
                        </a:rPr>
                        <a:t>Primary and Secondary Education</a:t>
                      </a:r>
                      <a:endParaRPr lang="en-ZW"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54418" marR="54418" marT="0" marB="0">
                    <a:lnL w="12700" cmpd="sng">
                      <a:solidFill>
                        <a:srgbClr val="5B9BD5"/>
                      </a:solidFill>
                    </a:lnL>
                    <a:lnR w="12700" cap="flat" cmpd="sng" algn="ctr">
                      <a:solidFill>
                        <a:srgbClr val="5B9BD5"/>
                      </a:solidFill>
                      <a:prstDash val="solid"/>
                      <a:round/>
                      <a:headEnd type="none" w="med" len="med"/>
                      <a:tailEnd type="none" w="med" len="med"/>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631.3</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631.3</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1218.2</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tc>
                  <a:txBody>
                    <a:bodyPr/>
                    <a:lstStyle/>
                    <a:p>
                      <a:pPr marL="0" algn="r" defTabSz="914400" rtl="0" eaLnBrk="1" fontAlgn="b" latinLnBrk="0" hangingPunct="1">
                        <a:lnSpc>
                          <a:spcPct val="107000"/>
                        </a:lnSpc>
                        <a:spcAft>
                          <a:spcPts val="0"/>
                        </a:spcAft>
                      </a:pPr>
                      <a:r>
                        <a:rPr lang="en-ZW" sz="1400" b="0" kern="1200" dirty="0">
                          <a:solidFill>
                            <a:schemeClr val="tx1"/>
                          </a:solidFill>
                          <a:effectLst/>
                          <a:latin typeface="Calibri" panose="020F0502020204030204"/>
                          <a:ea typeface="+mn-ea"/>
                          <a:cs typeface="+mn-cs"/>
                        </a:rPr>
                        <a:t>193%</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extLst>
                  <a:ext uri="{0D108BD9-81ED-4DB2-BD59-A6C34878D82A}">
                    <a16:rowId xmlns:a16="http://schemas.microsoft.com/office/drawing/2014/main" val="1380817187"/>
                  </a:ext>
                </a:extLst>
              </a:tr>
              <a:tr h="230767">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a:lnSpc>
                          <a:spcPct val="107000"/>
                        </a:lnSpc>
                        <a:spcAft>
                          <a:spcPts val="0"/>
                        </a:spcAft>
                      </a:pPr>
                      <a:r>
                        <a:rPr lang="en-ZW" sz="1400" b="0" dirty="0">
                          <a:effectLst/>
                        </a:rPr>
                        <a:t>Higher &amp; Tertiary Education, Science and Technology Development</a:t>
                      </a:r>
                      <a:endParaRPr lang="en-ZW"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54418" marR="54418" marT="0" marB="0">
                    <a:lnL w="12700" cmpd="sng">
                      <a:solidFill>
                        <a:srgbClr val="5B9BD5"/>
                      </a:solidFill>
                    </a:lnL>
                    <a:lnR w="12700" cap="flat" cmpd="sng" algn="ctr">
                      <a:solidFill>
                        <a:srgbClr val="5B9BD5"/>
                      </a:solidFill>
                      <a:prstDash val="solid"/>
                      <a:round/>
                      <a:headEnd type="none" w="med" len="med"/>
                      <a:tailEnd type="none" w="med" len="med"/>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156.5</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156.5</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309.5</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tc>
                  <a:txBody>
                    <a:bodyPr/>
                    <a:lstStyle/>
                    <a:p>
                      <a:pPr marL="0" algn="r" defTabSz="914400" rtl="0" eaLnBrk="1" fontAlgn="b" latinLnBrk="0" hangingPunct="1">
                        <a:lnSpc>
                          <a:spcPct val="107000"/>
                        </a:lnSpc>
                        <a:spcAft>
                          <a:spcPts val="0"/>
                        </a:spcAft>
                      </a:pPr>
                      <a:r>
                        <a:rPr lang="en-ZW" sz="1400" b="0" kern="1200" dirty="0">
                          <a:solidFill>
                            <a:schemeClr val="tx1"/>
                          </a:solidFill>
                          <a:effectLst/>
                          <a:latin typeface="Calibri" panose="020F0502020204030204"/>
                          <a:ea typeface="+mn-ea"/>
                          <a:cs typeface="+mn-cs"/>
                        </a:rPr>
                        <a:t>198%</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extLst>
                  <a:ext uri="{0D108BD9-81ED-4DB2-BD59-A6C34878D82A}">
                    <a16:rowId xmlns:a16="http://schemas.microsoft.com/office/drawing/2014/main" val="1818277840"/>
                  </a:ext>
                </a:extLst>
              </a:tr>
              <a:tr h="244023">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a:lnSpc>
                          <a:spcPct val="107000"/>
                        </a:lnSpc>
                        <a:spcAft>
                          <a:spcPts val="0"/>
                        </a:spcAft>
                      </a:pPr>
                      <a:r>
                        <a:rPr lang="en-ZW" sz="1400" b="0" dirty="0">
                          <a:effectLst/>
                        </a:rPr>
                        <a:t>Women Affairs, Community, Small and Medium Enterprises Development</a:t>
                      </a:r>
                      <a:endParaRPr lang="en-ZW"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54418" marR="54418" marT="0" marB="0">
                    <a:lnL w="12700" cmpd="sng">
                      <a:solidFill>
                        <a:srgbClr val="5B9BD5"/>
                      </a:solidFill>
                    </a:lnL>
                    <a:lnR w="12700" cap="flat" cmpd="sng" algn="ctr">
                      <a:solidFill>
                        <a:srgbClr val="5B9BD5"/>
                      </a:solidFill>
                      <a:prstDash val="solid"/>
                      <a:round/>
                      <a:headEnd type="none" w="med" len="med"/>
                      <a:tailEnd type="none" w="med" len="med"/>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18.5</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18.5</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34.7</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tc>
                  <a:txBody>
                    <a:bodyPr/>
                    <a:lstStyle/>
                    <a:p>
                      <a:pPr marL="0" algn="r" defTabSz="914400" rtl="0" eaLnBrk="1" fontAlgn="b" latinLnBrk="0" hangingPunct="1">
                        <a:lnSpc>
                          <a:spcPct val="107000"/>
                        </a:lnSpc>
                        <a:spcAft>
                          <a:spcPts val="0"/>
                        </a:spcAft>
                      </a:pPr>
                      <a:r>
                        <a:rPr lang="en-ZW" sz="1400" b="0" kern="1200" dirty="0">
                          <a:solidFill>
                            <a:schemeClr val="tx1"/>
                          </a:solidFill>
                          <a:effectLst/>
                          <a:latin typeface="Calibri" panose="020F0502020204030204"/>
                          <a:ea typeface="+mn-ea"/>
                          <a:cs typeface="+mn-cs"/>
                        </a:rPr>
                        <a:t>187%</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extLst>
                  <a:ext uri="{0D108BD9-81ED-4DB2-BD59-A6C34878D82A}">
                    <a16:rowId xmlns:a16="http://schemas.microsoft.com/office/drawing/2014/main" val="3236352819"/>
                  </a:ext>
                </a:extLst>
              </a:tr>
              <a:tr h="230767">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a:lnSpc>
                          <a:spcPct val="107000"/>
                        </a:lnSpc>
                        <a:spcAft>
                          <a:spcPts val="0"/>
                        </a:spcAft>
                      </a:pPr>
                      <a:r>
                        <a:rPr lang="en-ZW" sz="1400" b="0" dirty="0">
                          <a:effectLst/>
                        </a:rPr>
                        <a:t>Home Affairs and Cultural Heritage</a:t>
                      </a:r>
                      <a:endParaRPr lang="en-ZW"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54418" marR="54418" marT="0" marB="0">
                    <a:lnL w="12700" cmpd="sng">
                      <a:solidFill>
                        <a:srgbClr val="5B9BD5"/>
                      </a:solidFill>
                    </a:lnL>
                    <a:lnR w="12700" cap="flat" cmpd="sng" algn="ctr">
                      <a:solidFill>
                        <a:srgbClr val="5B9BD5"/>
                      </a:solidFill>
                      <a:prstDash val="solid"/>
                      <a:round/>
                      <a:headEnd type="none" w="med" len="med"/>
                      <a:tailEnd type="none" w="med" len="med"/>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tc>
                  <a:txBody>
                    <a:bodyPr/>
                    <a:lstStyle/>
                    <a:p>
                      <a:pPr marL="0" algn="r" defTabSz="914400" rtl="0" eaLnBrk="1" fontAlgn="b" latinLnBrk="0" hangingPunct="1">
                        <a:lnSpc>
                          <a:spcPct val="107000"/>
                        </a:lnSpc>
                        <a:spcAft>
                          <a:spcPts val="0"/>
                        </a:spcAft>
                      </a:pPr>
                      <a:r>
                        <a:rPr lang="en-ZW" sz="1400" b="0" kern="1200" dirty="0">
                          <a:solidFill>
                            <a:schemeClr val="tx1"/>
                          </a:solidFill>
                          <a:effectLst/>
                          <a:latin typeface="Calibri" panose="020F0502020204030204"/>
                          <a:ea typeface="+mn-ea"/>
                          <a:cs typeface="+mn-cs"/>
                        </a:rPr>
                        <a:t>293.0</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tc>
                  <a:txBody>
                    <a:bodyPr/>
                    <a:lstStyle/>
                    <a:p>
                      <a:pPr marL="0" algn="r" defTabSz="914400" rtl="0" eaLnBrk="1" fontAlgn="b" latinLnBrk="0" hangingPunct="1">
                        <a:lnSpc>
                          <a:spcPct val="107000"/>
                        </a:lnSpc>
                        <a:spcAft>
                          <a:spcPts val="0"/>
                        </a:spcAft>
                      </a:pPr>
                      <a:r>
                        <a:rPr lang="en-ZW" sz="1400" b="0" kern="1200" dirty="0">
                          <a:solidFill>
                            <a:schemeClr val="tx1"/>
                          </a:solidFill>
                          <a:effectLst/>
                          <a:latin typeface="Calibri" panose="020F0502020204030204"/>
                          <a:ea typeface="+mn-ea"/>
                          <a:cs typeface="+mn-cs"/>
                        </a:rPr>
                        <a:t>294.8</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672.9</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tc>
                  <a:txBody>
                    <a:bodyPr/>
                    <a:lstStyle/>
                    <a:p>
                      <a:pPr marL="0" algn="r" defTabSz="914400" rtl="0" eaLnBrk="1" fontAlgn="b" latinLnBrk="0" hangingPunct="1">
                        <a:lnSpc>
                          <a:spcPct val="107000"/>
                        </a:lnSpc>
                        <a:spcAft>
                          <a:spcPts val="0"/>
                        </a:spcAft>
                      </a:pPr>
                      <a:r>
                        <a:rPr lang="en-ZW" sz="1400" b="0" kern="1200" dirty="0">
                          <a:solidFill>
                            <a:schemeClr val="tx1"/>
                          </a:solidFill>
                          <a:effectLst/>
                          <a:latin typeface="Calibri" panose="020F0502020204030204"/>
                          <a:ea typeface="+mn-ea"/>
                          <a:cs typeface="+mn-cs"/>
                        </a:rPr>
                        <a:t>228%</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extLst>
                  <a:ext uri="{0D108BD9-81ED-4DB2-BD59-A6C34878D82A}">
                    <a16:rowId xmlns:a16="http://schemas.microsoft.com/office/drawing/2014/main" val="4179406718"/>
                  </a:ext>
                </a:extLst>
              </a:tr>
              <a:tr h="230767">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a:lnSpc>
                          <a:spcPct val="107000"/>
                        </a:lnSpc>
                        <a:spcAft>
                          <a:spcPts val="0"/>
                        </a:spcAft>
                      </a:pPr>
                      <a:r>
                        <a:rPr lang="en-ZW" sz="1400" b="0" dirty="0">
                          <a:effectLst/>
                        </a:rPr>
                        <a:t>Justice, Legal and Parliamentary Affairs</a:t>
                      </a:r>
                      <a:endParaRPr lang="en-ZW"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54418" marR="54418" marT="0" marB="0">
                    <a:lnL w="12700" cmpd="sng">
                      <a:solidFill>
                        <a:srgbClr val="5B9BD5"/>
                      </a:solidFill>
                    </a:lnL>
                    <a:lnR w="12700" cap="flat" cmpd="sng" algn="ctr">
                      <a:solidFill>
                        <a:srgbClr val="5B9BD5"/>
                      </a:solidFill>
                      <a:prstDash val="solid"/>
                      <a:round/>
                      <a:headEnd type="none" w="med" len="med"/>
                      <a:tailEnd type="none" w="med" len="med"/>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120.8</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120.8</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tc>
                  <a:txBody>
                    <a:bodyPr/>
                    <a:lstStyle/>
                    <a:p>
                      <a:pPr marL="0" algn="r" defTabSz="914400" rtl="0" eaLnBrk="1" fontAlgn="b" latinLnBrk="0" hangingPunct="1">
                        <a:lnSpc>
                          <a:spcPct val="107000"/>
                        </a:lnSpc>
                        <a:spcAft>
                          <a:spcPts val="0"/>
                        </a:spcAft>
                      </a:pPr>
                      <a:r>
                        <a:rPr lang="en-ZW" sz="1400" b="0" kern="1200" dirty="0">
                          <a:solidFill>
                            <a:schemeClr val="tx1"/>
                          </a:solidFill>
                          <a:effectLst/>
                          <a:latin typeface="Calibri" panose="020F0502020204030204"/>
                          <a:ea typeface="+mn-ea"/>
                          <a:cs typeface="+mn-cs"/>
                        </a:rPr>
                        <a:t>195.6</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tc>
                  <a:txBody>
                    <a:bodyPr/>
                    <a:lstStyle/>
                    <a:p>
                      <a:pPr marL="0" algn="r" defTabSz="914400" rtl="0" eaLnBrk="1" fontAlgn="b" latinLnBrk="0" hangingPunct="1">
                        <a:lnSpc>
                          <a:spcPct val="107000"/>
                        </a:lnSpc>
                        <a:spcAft>
                          <a:spcPts val="0"/>
                        </a:spcAft>
                      </a:pPr>
                      <a:r>
                        <a:rPr lang="en-ZW" sz="1400" b="0" kern="1200" dirty="0">
                          <a:solidFill>
                            <a:schemeClr val="tx1"/>
                          </a:solidFill>
                          <a:effectLst/>
                          <a:latin typeface="Calibri" panose="020F0502020204030204"/>
                          <a:ea typeface="+mn-ea"/>
                          <a:cs typeface="+mn-cs"/>
                        </a:rPr>
                        <a:t>162%</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solidFill>
                      <a:srgbClr val="5B9BD5">
                        <a:alpha val="20000"/>
                      </a:srgbClr>
                    </a:solidFill>
                  </a:tcPr>
                </a:tc>
                <a:extLst>
                  <a:ext uri="{0D108BD9-81ED-4DB2-BD59-A6C34878D82A}">
                    <a16:rowId xmlns:a16="http://schemas.microsoft.com/office/drawing/2014/main" val="648736135"/>
                  </a:ext>
                </a:extLst>
              </a:tr>
              <a:tr h="230767">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a:lnSpc>
                          <a:spcPct val="107000"/>
                        </a:lnSpc>
                        <a:spcAft>
                          <a:spcPts val="0"/>
                        </a:spcAft>
                      </a:pPr>
                      <a:r>
                        <a:rPr lang="en-ZW" sz="1400" b="0" dirty="0">
                          <a:effectLst/>
                        </a:rPr>
                        <a:t>Information, Publicity and Broadcasting Services</a:t>
                      </a:r>
                      <a:endParaRPr lang="en-ZW"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54418" marR="54418" marT="0" marB="0">
                    <a:lnL w="12700" cmpd="sng">
                      <a:solidFill>
                        <a:srgbClr val="5B9BD5"/>
                      </a:solidFill>
                    </a:lnL>
                    <a:lnR w="12700" cap="flat" cmpd="sng" algn="ctr">
                      <a:solidFill>
                        <a:srgbClr val="5B9BD5"/>
                      </a:solidFill>
                      <a:prstDash val="solid"/>
                      <a:round/>
                      <a:headEnd type="none" w="med" len="med"/>
                      <a:tailEnd type="none" w="med" len="med"/>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10.1</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10.1</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tc>
                  <a:txBody>
                    <a:bodyPr/>
                    <a:lstStyle/>
                    <a:p>
                      <a:pPr marL="0" algn="r" defTabSz="914400" rtl="0" eaLnBrk="1" fontAlgn="b" latinLnBrk="0" hangingPunct="1">
                        <a:lnSpc>
                          <a:spcPct val="107000"/>
                        </a:lnSpc>
                        <a:spcAft>
                          <a:spcPts val="0"/>
                        </a:spcAft>
                      </a:pPr>
                      <a:r>
                        <a:rPr lang="en-ZW" sz="1400" b="0" kern="1200">
                          <a:solidFill>
                            <a:schemeClr val="tx1"/>
                          </a:solidFill>
                          <a:effectLst/>
                          <a:latin typeface="Calibri" panose="020F0502020204030204"/>
                          <a:ea typeface="+mn-ea"/>
                          <a:cs typeface="+mn-cs"/>
                        </a:rPr>
                        <a:t>46.9</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tc>
                  <a:txBody>
                    <a:bodyPr/>
                    <a:lstStyle/>
                    <a:p>
                      <a:pPr marL="0" algn="r" defTabSz="914400" rtl="0" eaLnBrk="1" fontAlgn="b" latinLnBrk="0" hangingPunct="1">
                        <a:lnSpc>
                          <a:spcPct val="107000"/>
                        </a:lnSpc>
                        <a:spcAft>
                          <a:spcPts val="0"/>
                        </a:spcAft>
                      </a:pPr>
                      <a:r>
                        <a:rPr lang="en-ZW" sz="1400" b="0" kern="1200" dirty="0">
                          <a:solidFill>
                            <a:schemeClr val="tx1"/>
                          </a:solidFill>
                          <a:effectLst/>
                          <a:latin typeface="Calibri" panose="020F0502020204030204"/>
                          <a:ea typeface="+mn-ea"/>
                          <a:cs typeface="+mn-cs"/>
                        </a:rPr>
                        <a:t>464%</a:t>
                      </a:r>
                    </a:p>
                  </a:txBody>
                  <a:tcPr marL="6350" marR="6350" marT="6350" marB="0" anchor="b">
                    <a:lnL w="12700" cmpd="sng">
                      <a:solidFill>
                        <a:srgbClr val="5B9BD5"/>
                      </a:solidFill>
                    </a:lnL>
                    <a:lnR w="12700" cmpd="sng">
                      <a:solidFill>
                        <a:srgbClr val="5B9BD5"/>
                      </a:solidFill>
                    </a:lnR>
                    <a:lnT w="12700" cmpd="sng">
                      <a:solidFill>
                        <a:srgbClr val="5B9BD5"/>
                      </a:solidFill>
                    </a:lnT>
                    <a:lnB w="12700" cmpd="sng">
                      <a:solidFill>
                        <a:srgbClr val="5B9BD5"/>
                      </a:solidFill>
                    </a:lnB>
                    <a:lnTlToBr w="12700" cmpd="sng">
                      <a:noFill/>
                      <a:prstDash val="solid"/>
                    </a:lnTlToBr>
                    <a:lnBlToTr w="12700" cmpd="sng">
                      <a:noFill/>
                      <a:prstDash val="solid"/>
                    </a:lnBlToTr>
                    <a:noFill/>
                  </a:tcPr>
                </a:tc>
                <a:extLst>
                  <a:ext uri="{0D108BD9-81ED-4DB2-BD59-A6C34878D82A}">
                    <a16:rowId xmlns:a16="http://schemas.microsoft.com/office/drawing/2014/main" val="3378946403"/>
                  </a:ext>
                </a:extLst>
              </a:tr>
            </a:tbl>
          </a:graphicData>
        </a:graphic>
      </p:graphicFrame>
    </p:spTree>
    <p:extLst>
      <p:ext uri="{BB962C8B-B14F-4D97-AF65-F5344CB8AC3E}">
        <p14:creationId xmlns:p14="http://schemas.microsoft.com/office/powerpoint/2010/main" val="28760604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C2F0A-03DC-9572-0BAD-A2F3B61203CB}"/>
              </a:ext>
            </a:extLst>
          </p:cNvPr>
          <p:cNvSpPr>
            <a:spLocks noGrp="1"/>
          </p:cNvSpPr>
          <p:nvPr>
            <p:ph type="title"/>
          </p:nvPr>
        </p:nvSpPr>
        <p:spPr>
          <a:xfrm>
            <a:off x="114300" y="687237"/>
            <a:ext cx="10760177" cy="605665"/>
          </a:xfrm>
        </p:spPr>
        <p:txBody>
          <a:bodyPr/>
          <a:lstStyle/>
          <a:p>
            <a:pPr algn="ctr"/>
            <a:r>
              <a:rPr lang="en-ZW" sz="4000" dirty="0">
                <a:latin typeface="Montserrat" panose="00000500000000000000" pitchFamily="2" charset="0"/>
              </a:rPr>
              <a:t>Cumulative Disbursements to MDAs: Jan to Sept 2023: (ZW$B)</a:t>
            </a:r>
          </a:p>
        </p:txBody>
      </p:sp>
      <p:graphicFrame>
        <p:nvGraphicFramePr>
          <p:cNvPr id="4" name="Content Placeholder 3">
            <a:extLst>
              <a:ext uri="{FF2B5EF4-FFF2-40B4-BE49-F238E27FC236}">
                <a16:creationId xmlns:a16="http://schemas.microsoft.com/office/drawing/2014/main" id="{7BAF9468-7299-DF94-530D-9D96E663CE44}"/>
              </a:ext>
            </a:extLst>
          </p:cNvPr>
          <p:cNvGraphicFramePr>
            <a:graphicFrameLocks/>
          </p:cNvGraphicFramePr>
          <p:nvPr>
            <p:extLst>
              <p:ext uri="{D42A27DB-BD31-4B8C-83A1-F6EECF244321}">
                <p14:modId xmlns:p14="http://schemas.microsoft.com/office/powerpoint/2010/main" val="3376222073"/>
              </p:ext>
            </p:extLst>
          </p:nvPr>
        </p:nvGraphicFramePr>
        <p:xfrm>
          <a:off x="0" y="1894062"/>
          <a:ext cx="12192000" cy="4963925"/>
        </p:xfrm>
        <a:graphic>
          <a:graphicData uri="http://schemas.openxmlformats.org/drawingml/2006/table">
            <a:tbl>
              <a:tblPr firstCol="1" bandRow="1"/>
              <a:tblGrid>
                <a:gridCol w="5708294">
                  <a:extLst>
                    <a:ext uri="{9D8B030D-6E8A-4147-A177-3AD203B41FA5}">
                      <a16:colId xmlns:a16="http://schemas.microsoft.com/office/drawing/2014/main" val="2611564282"/>
                    </a:ext>
                  </a:extLst>
                </a:gridCol>
                <a:gridCol w="1543507">
                  <a:extLst>
                    <a:ext uri="{9D8B030D-6E8A-4147-A177-3AD203B41FA5}">
                      <a16:colId xmlns:a16="http://schemas.microsoft.com/office/drawing/2014/main" val="2646201299"/>
                    </a:ext>
                  </a:extLst>
                </a:gridCol>
                <a:gridCol w="1543507">
                  <a:extLst>
                    <a:ext uri="{9D8B030D-6E8A-4147-A177-3AD203B41FA5}">
                      <a16:colId xmlns:a16="http://schemas.microsoft.com/office/drawing/2014/main" val="3415205424"/>
                    </a:ext>
                  </a:extLst>
                </a:gridCol>
                <a:gridCol w="1706880">
                  <a:extLst>
                    <a:ext uri="{9D8B030D-6E8A-4147-A177-3AD203B41FA5}">
                      <a16:colId xmlns:a16="http://schemas.microsoft.com/office/drawing/2014/main" val="3624873651"/>
                    </a:ext>
                  </a:extLst>
                </a:gridCol>
                <a:gridCol w="1689812">
                  <a:extLst>
                    <a:ext uri="{9D8B030D-6E8A-4147-A177-3AD203B41FA5}">
                      <a16:colId xmlns:a16="http://schemas.microsoft.com/office/drawing/2014/main" val="776820735"/>
                    </a:ext>
                  </a:extLst>
                </a:gridCol>
              </a:tblGrid>
              <a:tr h="198557">
                <a:tc>
                  <a:txBody>
                    <a:bodyPr/>
                    <a:lstStyle/>
                    <a:p>
                      <a:pPr>
                        <a:lnSpc>
                          <a:spcPct val="107000"/>
                        </a:lnSpc>
                        <a:spcAft>
                          <a:spcPts val="0"/>
                        </a:spcAft>
                      </a:pPr>
                      <a:r>
                        <a:rPr lang="en-ZW" sz="1200" b="1" dirty="0">
                          <a:solidFill>
                            <a:schemeClr val="bg1"/>
                          </a:solidFill>
                          <a:effectLst/>
                        </a:rPr>
                        <a:t>Vote Appropriations </a:t>
                      </a:r>
                      <a:endParaRPr lang="en-ZW" sz="1200" b="1"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418" marR="54418" marT="0" marB="0">
                    <a:lnL w="12700" cap="flat" cmpd="sng" algn="ctr">
                      <a:solidFill>
                        <a:srgbClr val="5B9BD5"/>
                      </a:solidFill>
                      <a:prstDash val="solid"/>
                      <a:round/>
                      <a:headEnd type="none" w="med" len="med"/>
                      <a:tailEnd type="none" w="med" len="med"/>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5B9BD5"/>
                    </a:solidFill>
                  </a:tcPr>
                </a:tc>
                <a:tc>
                  <a:txBody>
                    <a:bodyPr/>
                    <a:lstStyle/>
                    <a:p>
                      <a:pPr>
                        <a:lnSpc>
                          <a:spcPct val="107000"/>
                        </a:lnSpc>
                        <a:spcAft>
                          <a:spcPts val="0"/>
                        </a:spcAft>
                      </a:pPr>
                      <a:r>
                        <a:rPr lang="en-ZW" sz="1200" b="1" dirty="0">
                          <a:solidFill>
                            <a:schemeClr val="bg1"/>
                          </a:solidFill>
                          <a:effectLst/>
                        </a:rPr>
                        <a:t>Original Estimate</a:t>
                      </a:r>
                      <a:endParaRPr lang="en-ZW" sz="1200" b="1"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418" marR="54418" marT="0" marB="0">
                    <a:lnL>
                      <a:noFill/>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5B9BD5"/>
                    </a:solidFill>
                  </a:tcPr>
                </a:tc>
                <a:tc>
                  <a:txBody>
                    <a:bodyPr/>
                    <a:lstStyle/>
                    <a:p>
                      <a:pPr>
                        <a:lnSpc>
                          <a:spcPct val="107000"/>
                        </a:lnSpc>
                        <a:spcAft>
                          <a:spcPts val="0"/>
                        </a:spcAft>
                      </a:pPr>
                      <a:r>
                        <a:rPr lang="en-ZW" sz="1200" b="1" dirty="0">
                          <a:solidFill>
                            <a:schemeClr val="bg1"/>
                          </a:solidFill>
                          <a:effectLst/>
                        </a:rPr>
                        <a:t>Revised Estimate</a:t>
                      </a:r>
                      <a:endParaRPr lang="en-ZW" sz="1200" b="1"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418" marR="54418" marT="0" marB="0">
                    <a:lnL>
                      <a:noFill/>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5B9BD5"/>
                    </a:solidFill>
                  </a:tcPr>
                </a:tc>
                <a:tc>
                  <a:txBody>
                    <a:bodyPr/>
                    <a:lstStyle/>
                    <a:p>
                      <a:pPr>
                        <a:lnSpc>
                          <a:spcPct val="107000"/>
                        </a:lnSpc>
                        <a:spcAft>
                          <a:spcPts val="0"/>
                        </a:spcAft>
                      </a:pPr>
                      <a:r>
                        <a:rPr lang="en-ZW" sz="1200" b="1" dirty="0">
                          <a:solidFill>
                            <a:schemeClr val="bg1"/>
                          </a:solidFill>
                          <a:effectLst/>
                        </a:rPr>
                        <a:t>Expenditures to Sept</a:t>
                      </a:r>
                      <a:endParaRPr lang="en-ZW" sz="1200" b="1"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418" marR="54418" marT="0" marB="0">
                    <a:lnL>
                      <a:noFill/>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5B9BD5"/>
                    </a:solidFill>
                  </a:tcPr>
                </a:tc>
                <a:tc>
                  <a:txBody>
                    <a:bodyPr/>
                    <a:lstStyle/>
                    <a:p>
                      <a:pPr>
                        <a:lnSpc>
                          <a:spcPct val="107000"/>
                        </a:lnSpc>
                        <a:spcAft>
                          <a:spcPts val="0"/>
                        </a:spcAft>
                      </a:pPr>
                      <a:r>
                        <a:rPr lang="en-ZW" sz="1200" b="1" dirty="0">
                          <a:solidFill>
                            <a:schemeClr val="bg1"/>
                          </a:solidFill>
                          <a:effectLst/>
                        </a:rPr>
                        <a:t>Budget Performance</a:t>
                      </a:r>
                      <a:endParaRPr lang="en-ZW" sz="1200" b="1"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4418" marR="54418" marT="0" marB="0">
                    <a:lnL>
                      <a:noFill/>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5B9BD5"/>
                    </a:solidFill>
                  </a:tcPr>
                </a:tc>
                <a:extLst>
                  <a:ext uri="{0D108BD9-81ED-4DB2-BD59-A6C34878D82A}">
                    <a16:rowId xmlns:a16="http://schemas.microsoft.com/office/drawing/2014/main" val="4211279649"/>
                  </a:ext>
                </a:extLst>
              </a:tr>
              <a:tr h="198557">
                <a:tc>
                  <a:txBody>
                    <a:bodyPr/>
                    <a:lstStyle/>
                    <a:p>
                      <a:pPr>
                        <a:lnSpc>
                          <a:spcPct val="107000"/>
                        </a:lnSpc>
                        <a:spcAft>
                          <a:spcPts val="0"/>
                        </a:spcAft>
                      </a:pPr>
                      <a:r>
                        <a:rPr lang="en-ZW" sz="1200">
                          <a:effectLst/>
                          <a:latin typeface="Arial" panose="020B0604020202020204" pitchFamily="34" charset="0"/>
                          <a:ea typeface="Times New Roman" panose="02020603050405020304" pitchFamily="18" charset="0"/>
                          <a:cs typeface="Times New Roman" panose="02020603050405020304" pitchFamily="18" charset="0"/>
                        </a:rPr>
                        <a:t>Youth, Sport, Arts and Recreation</a:t>
                      </a:r>
                      <a:endParaRPr lang="en-ZW" sz="12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dirty="0">
                          <a:solidFill>
                            <a:srgbClr val="000000"/>
                          </a:solidFill>
                          <a:effectLst/>
                          <a:latin typeface="Calibri" panose="020F0502020204030204" pitchFamily="34" charset="0"/>
                          <a:cs typeface="Times New Roman" panose="02020603050405020304" pitchFamily="18" charset="0"/>
                        </a:rPr>
                        <a:t>27.7</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cs typeface="Times New Roman" panose="02020603050405020304" pitchFamily="18" charset="0"/>
                        </a:rPr>
                        <a:t>37.9</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cs typeface="Times New Roman" panose="02020603050405020304" pitchFamily="18" charset="0"/>
                        </a:rPr>
                        <a:t>195.6</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cs typeface="Times New Roman" panose="02020603050405020304" pitchFamily="18" charset="0"/>
                        </a:rPr>
                        <a:t>517%</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DEEAF6"/>
                    </a:solidFill>
                  </a:tcPr>
                </a:tc>
                <a:extLst>
                  <a:ext uri="{0D108BD9-81ED-4DB2-BD59-A6C34878D82A}">
                    <a16:rowId xmlns:a16="http://schemas.microsoft.com/office/drawing/2014/main" val="859470086"/>
                  </a:ext>
                </a:extLst>
              </a:tr>
              <a:tr h="198557">
                <a:tc>
                  <a:txBody>
                    <a:bodyPr/>
                    <a:lstStyle/>
                    <a:p>
                      <a:pPr>
                        <a:lnSpc>
                          <a:spcPct val="107000"/>
                        </a:lnSpc>
                        <a:spcAft>
                          <a:spcPts val="0"/>
                        </a:spcAft>
                      </a:pPr>
                      <a:r>
                        <a:rPr lang="en-ZW"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Energy and Power  Development</a:t>
                      </a:r>
                      <a:endParaRPr lang="en-ZW" sz="12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54757" marR="5475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cs typeface="Times New Roman" panose="02020603050405020304" pitchFamily="18" charset="0"/>
                        </a:rPr>
                        <a:t>37.9</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dirty="0">
                          <a:solidFill>
                            <a:srgbClr val="000000"/>
                          </a:solidFill>
                          <a:effectLst/>
                          <a:latin typeface="Calibri" panose="020F0502020204030204" pitchFamily="34" charset="0"/>
                          <a:cs typeface="Times New Roman" panose="02020603050405020304" pitchFamily="18" charset="0"/>
                        </a:rPr>
                        <a:t>37.9</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cs typeface="Times New Roman" panose="02020603050405020304" pitchFamily="18" charset="0"/>
                        </a:rPr>
                        <a:t>65.9</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cs typeface="Times New Roman" panose="02020603050405020304" pitchFamily="18" charset="0"/>
                        </a:rPr>
                        <a:t>174%</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extLst>
                  <a:ext uri="{0D108BD9-81ED-4DB2-BD59-A6C34878D82A}">
                    <a16:rowId xmlns:a16="http://schemas.microsoft.com/office/drawing/2014/main" val="782302316"/>
                  </a:ext>
                </a:extLst>
              </a:tr>
              <a:tr h="198557">
                <a:tc>
                  <a:txBody>
                    <a:bodyPr/>
                    <a:lstStyle/>
                    <a:p>
                      <a:pPr>
                        <a:lnSpc>
                          <a:spcPct val="107000"/>
                        </a:lnSpc>
                        <a:spcAft>
                          <a:spcPts val="0"/>
                        </a:spcAft>
                      </a:pPr>
                      <a:r>
                        <a:rPr lang="en-ZW"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Information Communication Technology and Courier Services</a:t>
                      </a:r>
                      <a:endParaRPr lang="en-ZW" sz="12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54757" marR="5475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cs typeface="Times New Roman" panose="02020603050405020304" pitchFamily="18" charset="0"/>
                        </a:rPr>
                        <a:t>79.5</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dirty="0">
                          <a:solidFill>
                            <a:srgbClr val="000000"/>
                          </a:solidFill>
                          <a:effectLst/>
                          <a:latin typeface="Calibri" panose="020F0502020204030204" pitchFamily="34" charset="0"/>
                          <a:cs typeface="Times New Roman" panose="02020603050405020304" pitchFamily="18" charset="0"/>
                        </a:rPr>
                        <a:t>79.5</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dirty="0">
                          <a:solidFill>
                            <a:srgbClr val="000000"/>
                          </a:solidFill>
                          <a:effectLst/>
                          <a:latin typeface="Calibri" panose="020F0502020204030204" pitchFamily="34" charset="0"/>
                          <a:cs typeface="Times New Roman" panose="02020603050405020304" pitchFamily="18" charset="0"/>
                        </a:rPr>
                        <a:t>177.2</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cs typeface="Times New Roman" panose="02020603050405020304" pitchFamily="18" charset="0"/>
                        </a:rPr>
                        <a:t>223%</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3099305086"/>
                  </a:ext>
                </a:extLst>
              </a:tr>
              <a:tr h="198557">
                <a:tc>
                  <a:txBody>
                    <a:bodyPr/>
                    <a:lstStyle/>
                    <a:p>
                      <a:pPr>
                        <a:lnSpc>
                          <a:spcPct val="107000"/>
                        </a:lnSpc>
                        <a:spcAft>
                          <a:spcPts val="0"/>
                        </a:spcAft>
                      </a:pPr>
                      <a:r>
                        <a:rPr lang="en-ZW"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National Housing and Social Amenities</a:t>
                      </a:r>
                      <a:endParaRPr lang="en-ZW" sz="12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54757" marR="5475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cs typeface="Times New Roman" panose="02020603050405020304" pitchFamily="18" charset="0"/>
                        </a:rPr>
                        <a:t>4.2</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dirty="0">
                          <a:solidFill>
                            <a:srgbClr val="000000"/>
                          </a:solidFill>
                          <a:effectLst/>
                          <a:latin typeface="Calibri" panose="020F0502020204030204" pitchFamily="34" charset="0"/>
                          <a:cs typeface="Times New Roman" panose="02020603050405020304" pitchFamily="18" charset="0"/>
                        </a:rPr>
                        <a:t>4.2</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cs typeface="Times New Roman" panose="02020603050405020304" pitchFamily="18" charset="0"/>
                        </a:rPr>
                        <a:t>34.9</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dirty="0">
                          <a:solidFill>
                            <a:srgbClr val="000000"/>
                          </a:solidFill>
                          <a:effectLst/>
                          <a:latin typeface="Calibri" panose="020F0502020204030204" pitchFamily="34" charset="0"/>
                          <a:cs typeface="Times New Roman" panose="02020603050405020304" pitchFamily="18" charset="0"/>
                        </a:rPr>
                        <a:t>840%</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extLst>
                  <a:ext uri="{0D108BD9-81ED-4DB2-BD59-A6C34878D82A}">
                    <a16:rowId xmlns:a16="http://schemas.microsoft.com/office/drawing/2014/main" val="3658255939"/>
                  </a:ext>
                </a:extLst>
              </a:tr>
              <a:tr h="198557">
                <a:tc>
                  <a:txBody>
                    <a:bodyPr/>
                    <a:lstStyle/>
                    <a:p>
                      <a:pPr>
                        <a:lnSpc>
                          <a:spcPct val="107000"/>
                        </a:lnSpc>
                        <a:spcAft>
                          <a:spcPts val="0"/>
                        </a:spcAft>
                      </a:pPr>
                      <a:r>
                        <a:rPr lang="en-ZW"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Judicial Services Commission</a:t>
                      </a:r>
                      <a:endParaRPr lang="en-ZW" sz="1200">
                        <a:effectLst/>
                        <a:latin typeface="Arial Narrow" panose="020B0606020202030204" pitchFamily="34" charset="0"/>
                        <a:ea typeface="Calibri" panose="020F0502020204030204" pitchFamily="34" charset="0"/>
                        <a:cs typeface="Times New Roman" panose="02020603050405020304" pitchFamily="18" charset="0"/>
                      </a:endParaRPr>
                    </a:p>
                  </a:txBody>
                  <a:tcPr marL="54757" marR="5475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cs typeface="Times New Roman" panose="02020603050405020304" pitchFamily="18" charset="0"/>
                        </a:rPr>
                        <a:t>4.7</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cs typeface="Times New Roman" panose="02020603050405020304" pitchFamily="18" charset="0"/>
                        </a:rPr>
                        <a:t>4.7</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cs typeface="Times New Roman" panose="02020603050405020304" pitchFamily="18" charset="0"/>
                        </a:rPr>
                        <a:t>7.6</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dirty="0">
                          <a:solidFill>
                            <a:srgbClr val="000000"/>
                          </a:solidFill>
                          <a:effectLst/>
                          <a:latin typeface="Calibri" panose="020F0502020204030204" pitchFamily="34" charset="0"/>
                          <a:cs typeface="Times New Roman" panose="02020603050405020304" pitchFamily="18" charset="0"/>
                        </a:rPr>
                        <a:t>160%</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1769598021"/>
                  </a:ext>
                </a:extLst>
              </a:tr>
              <a:tr h="198557">
                <a:tc>
                  <a:txBody>
                    <a:bodyPr/>
                    <a:lstStyle/>
                    <a:p>
                      <a:pPr>
                        <a:lnSpc>
                          <a:spcPct val="107000"/>
                        </a:lnSpc>
                        <a:spcAft>
                          <a:spcPts val="0"/>
                        </a:spcAft>
                      </a:pPr>
                      <a:r>
                        <a:rPr lang="en-ZW"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Public Service Commission</a:t>
                      </a:r>
                      <a:endParaRPr lang="en-ZW" sz="1200">
                        <a:effectLst/>
                        <a:latin typeface="Arial Narrow" panose="020B0606020202030204" pitchFamily="34" charset="0"/>
                        <a:ea typeface="Calibri" panose="020F0502020204030204" pitchFamily="34" charset="0"/>
                        <a:cs typeface="Times New Roman" panose="02020603050405020304" pitchFamily="18" charset="0"/>
                      </a:endParaRPr>
                    </a:p>
                  </a:txBody>
                  <a:tcPr marL="54757" marR="5475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cs typeface="Times New Roman" panose="02020603050405020304" pitchFamily="18" charset="0"/>
                        </a:rPr>
                        <a:t>3.0</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cs typeface="Times New Roman" panose="02020603050405020304" pitchFamily="18" charset="0"/>
                        </a:rPr>
                        <a:t>3.0</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dirty="0">
                          <a:solidFill>
                            <a:srgbClr val="000000"/>
                          </a:solidFill>
                          <a:effectLst/>
                          <a:latin typeface="Calibri" panose="020F0502020204030204" pitchFamily="34" charset="0"/>
                          <a:cs typeface="Times New Roman" panose="02020603050405020304" pitchFamily="18" charset="0"/>
                        </a:rPr>
                        <a:t>6.5</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dirty="0">
                          <a:solidFill>
                            <a:srgbClr val="000000"/>
                          </a:solidFill>
                          <a:effectLst/>
                          <a:latin typeface="Calibri" panose="020F0502020204030204" pitchFamily="34" charset="0"/>
                          <a:cs typeface="Times New Roman" panose="02020603050405020304" pitchFamily="18" charset="0"/>
                        </a:rPr>
                        <a:t>221%</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extLst>
                  <a:ext uri="{0D108BD9-81ED-4DB2-BD59-A6C34878D82A}">
                    <a16:rowId xmlns:a16="http://schemas.microsoft.com/office/drawing/2014/main" val="893435738"/>
                  </a:ext>
                </a:extLst>
              </a:tr>
              <a:tr h="198557">
                <a:tc>
                  <a:txBody>
                    <a:bodyPr/>
                    <a:lstStyle/>
                    <a:p>
                      <a:pPr>
                        <a:lnSpc>
                          <a:spcPct val="107000"/>
                        </a:lnSpc>
                        <a:spcAft>
                          <a:spcPts val="0"/>
                        </a:spcAft>
                      </a:pPr>
                      <a:r>
                        <a:rPr lang="en-ZW"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Council of Chiefs</a:t>
                      </a:r>
                      <a:endParaRPr lang="en-ZW" sz="1200">
                        <a:effectLst/>
                        <a:latin typeface="Arial Narrow" panose="020B0606020202030204" pitchFamily="34" charset="0"/>
                        <a:ea typeface="Calibri" panose="020F0502020204030204" pitchFamily="34" charset="0"/>
                        <a:cs typeface="Times New Roman" panose="02020603050405020304" pitchFamily="18" charset="0"/>
                      </a:endParaRPr>
                    </a:p>
                  </a:txBody>
                  <a:tcPr marL="54757" marR="5475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cs typeface="Times New Roman" panose="02020603050405020304" pitchFamily="18" charset="0"/>
                        </a:rPr>
                        <a:t>11.3</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cs typeface="Times New Roman" panose="02020603050405020304" pitchFamily="18" charset="0"/>
                        </a:rPr>
                        <a:t>11.3</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cs typeface="Times New Roman" panose="02020603050405020304" pitchFamily="18" charset="0"/>
                        </a:rPr>
                        <a:t>17.2</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cs typeface="Times New Roman" panose="02020603050405020304" pitchFamily="18" charset="0"/>
                        </a:rPr>
                        <a:t>152%</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285911239"/>
                  </a:ext>
                </a:extLst>
              </a:tr>
              <a:tr h="198557">
                <a:tc>
                  <a:txBody>
                    <a:bodyPr/>
                    <a:lstStyle/>
                    <a:p>
                      <a:pPr>
                        <a:lnSpc>
                          <a:spcPct val="107000"/>
                        </a:lnSpc>
                        <a:spcAft>
                          <a:spcPts val="0"/>
                        </a:spcAft>
                      </a:pPr>
                      <a:r>
                        <a:rPr lang="en-ZW"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Human Rights Commission</a:t>
                      </a:r>
                      <a:endParaRPr lang="en-ZW" sz="12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54757" marR="5475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cs typeface="Times New Roman" panose="02020603050405020304" pitchFamily="18" charset="0"/>
                        </a:rPr>
                        <a:t>7.4</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cs typeface="Times New Roman" panose="02020603050405020304" pitchFamily="18" charset="0"/>
                        </a:rPr>
                        <a:t>7.4</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dirty="0">
                          <a:solidFill>
                            <a:srgbClr val="000000"/>
                          </a:solidFill>
                          <a:effectLst/>
                          <a:latin typeface="Calibri" panose="020F0502020204030204" pitchFamily="34" charset="0"/>
                          <a:cs typeface="Times New Roman" panose="02020603050405020304" pitchFamily="18" charset="0"/>
                        </a:rPr>
                        <a:t>8.4</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dirty="0">
                          <a:solidFill>
                            <a:srgbClr val="000000"/>
                          </a:solidFill>
                          <a:effectLst/>
                          <a:latin typeface="Calibri" panose="020F0502020204030204" pitchFamily="34" charset="0"/>
                          <a:cs typeface="Times New Roman" panose="02020603050405020304" pitchFamily="18" charset="0"/>
                        </a:rPr>
                        <a:t>114%</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extLst>
                  <a:ext uri="{0D108BD9-81ED-4DB2-BD59-A6C34878D82A}">
                    <a16:rowId xmlns:a16="http://schemas.microsoft.com/office/drawing/2014/main" val="3094339389"/>
                  </a:ext>
                </a:extLst>
              </a:tr>
              <a:tr h="198557">
                <a:tc>
                  <a:txBody>
                    <a:bodyPr/>
                    <a:lstStyle/>
                    <a:p>
                      <a:pPr>
                        <a:lnSpc>
                          <a:spcPct val="107000"/>
                        </a:lnSpc>
                        <a:spcAft>
                          <a:spcPts val="0"/>
                        </a:spcAft>
                      </a:pPr>
                      <a:r>
                        <a:rPr lang="en-ZW"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National Peace and Reconciliation Commission</a:t>
                      </a:r>
                      <a:endParaRPr lang="en-ZW" sz="1200">
                        <a:effectLst/>
                        <a:latin typeface="Arial Narrow" panose="020B0606020202030204" pitchFamily="34" charset="0"/>
                        <a:ea typeface="Calibri" panose="020F0502020204030204" pitchFamily="34" charset="0"/>
                        <a:cs typeface="Times New Roman" panose="02020603050405020304" pitchFamily="18" charset="0"/>
                      </a:endParaRPr>
                    </a:p>
                  </a:txBody>
                  <a:tcPr marL="54757" marR="5475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cs typeface="Times New Roman" panose="02020603050405020304" pitchFamily="18" charset="0"/>
                        </a:rPr>
                        <a:t>101.6</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cs typeface="Times New Roman" panose="02020603050405020304" pitchFamily="18" charset="0"/>
                        </a:rPr>
                        <a:t>102.3</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cs typeface="Times New Roman" panose="02020603050405020304" pitchFamily="18" charset="0"/>
                        </a:rPr>
                        <a:t>632.8</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cs typeface="Times New Roman" panose="02020603050405020304" pitchFamily="18" charset="0"/>
                        </a:rPr>
                        <a:t>618%</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3715187432"/>
                  </a:ext>
                </a:extLst>
              </a:tr>
              <a:tr h="198557">
                <a:tc>
                  <a:txBody>
                    <a:bodyPr/>
                    <a:lstStyle/>
                    <a:p>
                      <a:pPr>
                        <a:lnSpc>
                          <a:spcPct val="107000"/>
                        </a:lnSpc>
                        <a:spcAft>
                          <a:spcPts val="0"/>
                        </a:spcAft>
                      </a:pPr>
                      <a:r>
                        <a:rPr lang="en-ZW"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National Prosecuting Authority</a:t>
                      </a:r>
                      <a:endParaRPr lang="en-ZW" sz="1200">
                        <a:effectLst/>
                        <a:latin typeface="Arial Narrow" panose="020B0606020202030204" pitchFamily="34" charset="0"/>
                        <a:ea typeface="Calibri" panose="020F0502020204030204" pitchFamily="34" charset="0"/>
                        <a:cs typeface="Times New Roman" panose="02020603050405020304" pitchFamily="18" charset="0"/>
                      </a:endParaRPr>
                    </a:p>
                  </a:txBody>
                  <a:tcPr marL="54757" marR="5475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cs typeface="Times New Roman" panose="02020603050405020304" pitchFamily="18" charset="0"/>
                        </a:rPr>
                        <a:t>3.5</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cs typeface="Times New Roman" panose="02020603050405020304" pitchFamily="18" charset="0"/>
                        </a:rPr>
                        <a:t>3.5</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dirty="0">
                          <a:solidFill>
                            <a:srgbClr val="000000"/>
                          </a:solidFill>
                          <a:effectLst/>
                          <a:latin typeface="Calibri" panose="020F0502020204030204" pitchFamily="34" charset="0"/>
                          <a:cs typeface="Times New Roman" panose="02020603050405020304" pitchFamily="18" charset="0"/>
                        </a:rPr>
                        <a:t>3.6</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dirty="0">
                          <a:solidFill>
                            <a:srgbClr val="000000"/>
                          </a:solidFill>
                          <a:effectLst/>
                          <a:latin typeface="Calibri" panose="020F0502020204030204" pitchFamily="34" charset="0"/>
                          <a:cs typeface="Times New Roman" panose="02020603050405020304" pitchFamily="18" charset="0"/>
                        </a:rPr>
                        <a:t>104%</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extLst>
                  <a:ext uri="{0D108BD9-81ED-4DB2-BD59-A6C34878D82A}">
                    <a16:rowId xmlns:a16="http://schemas.microsoft.com/office/drawing/2014/main" val="1244381354"/>
                  </a:ext>
                </a:extLst>
              </a:tr>
              <a:tr h="198557">
                <a:tc>
                  <a:txBody>
                    <a:bodyPr/>
                    <a:lstStyle/>
                    <a:p>
                      <a:pPr>
                        <a:lnSpc>
                          <a:spcPct val="107000"/>
                        </a:lnSpc>
                        <a:spcAft>
                          <a:spcPts val="0"/>
                        </a:spcAft>
                      </a:pPr>
                      <a:r>
                        <a:rPr lang="en-ZW"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Zimbabwe Anti-Corruption Commission</a:t>
                      </a:r>
                      <a:endParaRPr lang="en-ZW" sz="1200">
                        <a:effectLst/>
                        <a:latin typeface="Arial Narrow" panose="020B0606020202030204" pitchFamily="34" charset="0"/>
                        <a:ea typeface="Calibri" panose="020F0502020204030204" pitchFamily="34" charset="0"/>
                        <a:cs typeface="Times New Roman" panose="02020603050405020304" pitchFamily="18" charset="0"/>
                      </a:endParaRPr>
                    </a:p>
                  </a:txBody>
                  <a:tcPr marL="54757" marR="5475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cs typeface="Times New Roman" panose="02020603050405020304" pitchFamily="18" charset="0"/>
                        </a:rPr>
                        <a:t>10.4</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cs typeface="Times New Roman" panose="02020603050405020304" pitchFamily="18" charset="0"/>
                        </a:rPr>
                        <a:t>10.4</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cs typeface="Times New Roman" panose="02020603050405020304" pitchFamily="18" charset="0"/>
                        </a:rPr>
                        <a:t>12.0</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dirty="0">
                          <a:solidFill>
                            <a:srgbClr val="000000"/>
                          </a:solidFill>
                          <a:effectLst/>
                          <a:latin typeface="Calibri" panose="020F0502020204030204" pitchFamily="34" charset="0"/>
                          <a:cs typeface="Times New Roman" panose="02020603050405020304" pitchFamily="18" charset="0"/>
                        </a:rPr>
                        <a:t>115%</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1757135377"/>
                  </a:ext>
                </a:extLst>
              </a:tr>
              <a:tr h="198557">
                <a:tc>
                  <a:txBody>
                    <a:bodyPr/>
                    <a:lstStyle/>
                    <a:p>
                      <a:pPr>
                        <a:lnSpc>
                          <a:spcPct val="107000"/>
                        </a:lnSpc>
                        <a:spcAft>
                          <a:spcPts val="0"/>
                        </a:spcAft>
                      </a:pPr>
                      <a:r>
                        <a:rPr lang="en-ZW"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Zimbabwe Electoral Commission</a:t>
                      </a:r>
                      <a:endParaRPr lang="en-ZW" sz="12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54757" marR="5475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cs typeface="Times New Roman" panose="02020603050405020304" pitchFamily="18" charset="0"/>
                        </a:rPr>
                        <a:t>2.6</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cs typeface="Times New Roman" panose="02020603050405020304" pitchFamily="18" charset="0"/>
                        </a:rPr>
                        <a:t>2.6</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cs typeface="Times New Roman" panose="02020603050405020304" pitchFamily="18" charset="0"/>
                        </a:rPr>
                        <a:t>9.2</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dirty="0">
                          <a:solidFill>
                            <a:srgbClr val="000000"/>
                          </a:solidFill>
                          <a:effectLst/>
                          <a:latin typeface="Calibri" panose="020F0502020204030204" pitchFamily="34" charset="0"/>
                          <a:cs typeface="Times New Roman" panose="02020603050405020304" pitchFamily="18" charset="0"/>
                        </a:rPr>
                        <a:t>352%</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extLst>
                  <a:ext uri="{0D108BD9-81ED-4DB2-BD59-A6C34878D82A}">
                    <a16:rowId xmlns:a16="http://schemas.microsoft.com/office/drawing/2014/main" val="3687993899"/>
                  </a:ext>
                </a:extLst>
              </a:tr>
              <a:tr h="198557">
                <a:tc>
                  <a:txBody>
                    <a:bodyPr/>
                    <a:lstStyle/>
                    <a:p>
                      <a:pPr>
                        <a:lnSpc>
                          <a:spcPct val="107000"/>
                        </a:lnSpc>
                        <a:spcAft>
                          <a:spcPts val="0"/>
                        </a:spcAft>
                      </a:pPr>
                      <a:r>
                        <a:rPr lang="en-ZW"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Zimbabwe Gender Commission</a:t>
                      </a:r>
                      <a:endParaRPr lang="en-ZW" sz="1200">
                        <a:effectLst/>
                        <a:latin typeface="Arial Narrow" panose="020B0606020202030204" pitchFamily="34" charset="0"/>
                        <a:ea typeface="Calibri" panose="020F0502020204030204" pitchFamily="34" charset="0"/>
                        <a:cs typeface="Times New Roman" panose="02020603050405020304" pitchFamily="18" charset="0"/>
                      </a:endParaRPr>
                    </a:p>
                  </a:txBody>
                  <a:tcPr marL="54757" marR="5475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dirty="0">
                          <a:solidFill>
                            <a:srgbClr val="000000"/>
                          </a:solidFill>
                          <a:effectLst/>
                          <a:latin typeface="Calibri" panose="020F0502020204030204" pitchFamily="34" charset="0"/>
                          <a:ea typeface="+mn-ea"/>
                          <a:cs typeface="Times New Roman" panose="02020603050405020304" pitchFamily="18" charset="0"/>
                        </a:rPr>
                        <a:t>3,686</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dirty="0">
                          <a:solidFill>
                            <a:srgbClr val="000000"/>
                          </a:solidFill>
                          <a:effectLst/>
                          <a:latin typeface="Calibri" panose="020F0502020204030204" pitchFamily="34" charset="0"/>
                          <a:ea typeface="+mn-ea"/>
                          <a:cs typeface="Times New Roman" panose="02020603050405020304" pitchFamily="18" charset="0"/>
                        </a:rPr>
                        <a:t>3,686</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ea typeface="+mn-ea"/>
                          <a:cs typeface="Times New Roman" panose="02020603050405020304" pitchFamily="18" charset="0"/>
                        </a:rPr>
                        <a:t>11,135</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dirty="0">
                          <a:solidFill>
                            <a:srgbClr val="000000"/>
                          </a:solidFill>
                          <a:effectLst/>
                          <a:latin typeface="Calibri" panose="020F0502020204030204" pitchFamily="34" charset="0"/>
                          <a:ea typeface="+mn-ea"/>
                          <a:cs typeface="Times New Roman" panose="02020603050405020304" pitchFamily="18" charset="0"/>
                        </a:rPr>
                        <a:t>302%</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3307504559"/>
                  </a:ext>
                </a:extLst>
              </a:tr>
              <a:tr h="198557">
                <a:tc>
                  <a:txBody>
                    <a:bodyPr/>
                    <a:lstStyle/>
                    <a:p>
                      <a:pPr>
                        <a:lnSpc>
                          <a:spcPct val="107000"/>
                        </a:lnSpc>
                        <a:spcAft>
                          <a:spcPts val="0"/>
                        </a:spcAft>
                      </a:pPr>
                      <a:r>
                        <a:rPr lang="en-ZW"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Zimbabwe Land Commission</a:t>
                      </a:r>
                      <a:endParaRPr lang="en-ZW" sz="1200">
                        <a:effectLst/>
                        <a:latin typeface="Arial Narrow" panose="020B0606020202030204" pitchFamily="34" charset="0"/>
                        <a:ea typeface="Calibri" panose="020F0502020204030204" pitchFamily="34" charset="0"/>
                        <a:cs typeface="Times New Roman" panose="02020603050405020304" pitchFamily="18" charset="0"/>
                      </a:endParaRPr>
                    </a:p>
                  </a:txBody>
                  <a:tcPr marL="54757" marR="5475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ea typeface="+mn-ea"/>
                          <a:cs typeface="Times New Roman" panose="02020603050405020304" pitchFamily="18" charset="0"/>
                        </a:rPr>
                        <a:t>27.7</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dirty="0">
                          <a:solidFill>
                            <a:srgbClr val="000000"/>
                          </a:solidFill>
                          <a:effectLst/>
                          <a:latin typeface="Calibri" panose="020F0502020204030204" pitchFamily="34" charset="0"/>
                          <a:ea typeface="+mn-ea"/>
                          <a:cs typeface="Times New Roman" panose="02020603050405020304" pitchFamily="18" charset="0"/>
                        </a:rPr>
                        <a:t>37.9</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dirty="0">
                          <a:solidFill>
                            <a:srgbClr val="000000"/>
                          </a:solidFill>
                          <a:effectLst/>
                          <a:latin typeface="Calibri" panose="020F0502020204030204" pitchFamily="34" charset="0"/>
                          <a:ea typeface="+mn-ea"/>
                          <a:cs typeface="Times New Roman" panose="02020603050405020304" pitchFamily="18" charset="0"/>
                        </a:rPr>
                        <a:t>195.6</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dirty="0">
                          <a:solidFill>
                            <a:srgbClr val="000000"/>
                          </a:solidFill>
                          <a:effectLst/>
                          <a:latin typeface="Calibri" panose="020F0502020204030204" pitchFamily="34" charset="0"/>
                          <a:ea typeface="+mn-ea"/>
                          <a:cs typeface="Times New Roman" panose="02020603050405020304" pitchFamily="18" charset="0"/>
                        </a:rPr>
                        <a:t>517%</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extLst>
                  <a:ext uri="{0D108BD9-81ED-4DB2-BD59-A6C34878D82A}">
                    <a16:rowId xmlns:a16="http://schemas.microsoft.com/office/drawing/2014/main" val="4069669028"/>
                  </a:ext>
                </a:extLst>
              </a:tr>
              <a:tr h="198557">
                <a:tc>
                  <a:txBody>
                    <a:bodyPr/>
                    <a:lstStyle/>
                    <a:p>
                      <a:pPr>
                        <a:lnSpc>
                          <a:spcPct val="107000"/>
                        </a:lnSpc>
                        <a:spcAft>
                          <a:spcPts val="0"/>
                        </a:spcAft>
                      </a:pPr>
                      <a:r>
                        <a:rPr lang="en-ZW"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Zimbabwe Media Commission</a:t>
                      </a:r>
                      <a:endParaRPr lang="en-ZW" sz="1200">
                        <a:effectLst/>
                        <a:latin typeface="Arial Narrow" panose="020B0606020202030204" pitchFamily="34" charset="0"/>
                        <a:ea typeface="Calibri" panose="020F0502020204030204" pitchFamily="34" charset="0"/>
                        <a:cs typeface="Times New Roman" panose="02020603050405020304" pitchFamily="18" charset="0"/>
                      </a:endParaRPr>
                    </a:p>
                  </a:txBody>
                  <a:tcPr marL="54757" marR="5475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dirty="0">
                          <a:solidFill>
                            <a:srgbClr val="000000"/>
                          </a:solidFill>
                          <a:effectLst/>
                          <a:latin typeface="Calibri" panose="020F0502020204030204" pitchFamily="34" charset="0"/>
                          <a:ea typeface="+mn-ea"/>
                          <a:cs typeface="Times New Roman" panose="02020603050405020304" pitchFamily="18" charset="0"/>
                        </a:rPr>
                        <a:t>37.9</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dirty="0">
                          <a:solidFill>
                            <a:srgbClr val="000000"/>
                          </a:solidFill>
                          <a:effectLst/>
                          <a:latin typeface="Calibri" panose="020F0502020204030204" pitchFamily="34" charset="0"/>
                          <a:ea typeface="+mn-ea"/>
                          <a:cs typeface="Times New Roman" panose="02020603050405020304" pitchFamily="18" charset="0"/>
                        </a:rPr>
                        <a:t>37.9</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dirty="0">
                          <a:solidFill>
                            <a:srgbClr val="000000"/>
                          </a:solidFill>
                          <a:effectLst/>
                          <a:latin typeface="Calibri" panose="020F0502020204030204" pitchFamily="34" charset="0"/>
                          <a:ea typeface="+mn-ea"/>
                          <a:cs typeface="Times New Roman" panose="02020603050405020304" pitchFamily="18" charset="0"/>
                        </a:rPr>
                        <a:t>65.9</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dirty="0">
                          <a:solidFill>
                            <a:srgbClr val="000000"/>
                          </a:solidFill>
                          <a:effectLst/>
                          <a:latin typeface="Calibri" panose="020F0502020204030204" pitchFamily="34" charset="0"/>
                          <a:ea typeface="+mn-ea"/>
                          <a:cs typeface="Times New Roman" panose="02020603050405020304" pitchFamily="18" charset="0"/>
                        </a:rPr>
                        <a:t>174%</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3396686842"/>
                  </a:ext>
                </a:extLst>
              </a:tr>
              <a:tr h="198557">
                <a:tc>
                  <a:txBody>
                    <a:bodyPr/>
                    <a:lstStyle/>
                    <a:p>
                      <a:pPr>
                        <a:lnSpc>
                          <a:spcPct val="107000"/>
                        </a:lnSpc>
                        <a:spcAft>
                          <a:spcPts val="0"/>
                        </a:spcAft>
                      </a:pPr>
                      <a:r>
                        <a:rPr lang="en-ZW" sz="12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TOTAL</a:t>
                      </a:r>
                      <a:endParaRPr lang="en-ZW" sz="12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54757" marR="5475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b="1" kern="1200">
                          <a:solidFill>
                            <a:srgbClr val="000000"/>
                          </a:solidFill>
                          <a:effectLst/>
                          <a:latin typeface="Calibri" panose="020F0502020204030204" pitchFamily="34" charset="0"/>
                          <a:ea typeface="+mn-ea"/>
                          <a:cs typeface="Times New Roman" panose="02020603050405020304" pitchFamily="18" charset="0"/>
                        </a:rPr>
                        <a:t>79.5</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b="1" kern="1200">
                          <a:solidFill>
                            <a:srgbClr val="000000"/>
                          </a:solidFill>
                          <a:effectLst/>
                          <a:latin typeface="Calibri" panose="020F0502020204030204" pitchFamily="34" charset="0"/>
                          <a:ea typeface="+mn-ea"/>
                          <a:cs typeface="Times New Roman" panose="02020603050405020304" pitchFamily="18" charset="0"/>
                        </a:rPr>
                        <a:t>79.5</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b="1" kern="1200">
                          <a:solidFill>
                            <a:srgbClr val="000000"/>
                          </a:solidFill>
                          <a:effectLst/>
                          <a:latin typeface="Calibri" panose="020F0502020204030204" pitchFamily="34" charset="0"/>
                          <a:ea typeface="+mn-ea"/>
                          <a:cs typeface="Times New Roman" panose="02020603050405020304" pitchFamily="18" charset="0"/>
                        </a:rPr>
                        <a:t>177.2</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b="1" kern="1200" dirty="0">
                          <a:solidFill>
                            <a:srgbClr val="000000"/>
                          </a:solidFill>
                          <a:effectLst/>
                          <a:latin typeface="Calibri" panose="020F0502020204030204" pitchFamily="34" charset="0"/>
                          <a:ea typeface="+mn-ea"/>
                          <a:cs typeface="Times New Roman" panose="02020603050405020304" pitchFamily="18" charset="0"/>
                        </a:rPr>
                        <a:t>223%</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extLst>
                  <a:ext uri="{0D108BD9-81ED-4DB2-BD59-A6C34878D82A}">
                    <a16:rowId xmlns:a16="http://schemas.microsoft.com/office/drawing/2014/main" val="251898675"/>
                  </a:ext>
                </a:extLst>
              </a:tr>
              <a:tr h="198557">
                <a:tc>
                  <a:txBody>
                    <a:bodyPr/>
                    <a:lstStyle/>
                    <a:p>
                      <a:pPr>
                        <a:lnSpc>
                          <a:spcPct val="107000"/>
                        </a:lnSpc>
                        <a:spcAft>
                          <a:spcPts val="0"/>
                        </a:spcAft>
                      </a:pPr>
                      <a:r>
                        <a:rPr lang="en-ZW"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Debt Service: Interest Bill</a:t>
                      </a:r>
                      <a:endParaRPr lang="en-ZW" sz="12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54757" marR="5475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dirty="0">
                          <a:solidFill>
                            <a:srgbClr val="000000"/>
                          </a:solidFill>
                          <a:effectLst/>
                          <a:latin typeface="Calibri" panose="020F0502020204030204" pitchFamily="34" charset="0"/>
                          <a:ea typeface="+mn-ea"/>
                          <a:cs typeface="Times New Roman" panose="02020603050405020304" pitchFamily="18" charset="0"/>
                        </a:rPr>
                        <a:t>25.0</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ea typeface="+mn-ea"/>
                          <a:cs typeface="Times New Roman" panose="02020603050405020304" pitchFamily="18" charset="0"/>
                        </a:rPr>
                        <a:t>25.0</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ea typeface="+mn-ea"/>
                          <a:cs typeface="Times New Roman" panose="02020603050405020304" pitchFamily="18" charset="0"/>
                        </a:rPr>
                        <a:t>51.8</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ea typeface="+mn-ea"/>
                          <a:cs typeface="Times New Roman" panose="02020603050405020304" pitchFamily="18" charset="0"/>
                        </a:rPr>
                        <a:t>25.0</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3509745574"/>
                  </a:ext>
                </a:extLst>
              </a:tr>
              <a:tr h="198557">
                <a:tc>
                  <a:txBody>
                    <a:bodyPr/>
                    <a:lstStyle/>
                    <a:p>
                      <a:pPr>
                        <a:lnSpc>
                          <a:spcPct val="107000"/>
                        </a:lnSpc>
                        <a:spcAft>
                          <a:spcPts val="0"/>
                        </a:spcAft>
                      </a:pPr>
                      <a:r>
                        <a:rPr lang="en-ZW"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Pension</a:t>
                      </a:r>
                      <a:endParaRPr lang="en-ZW" sz="12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54757" marR="5475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ea typeface="+mn-ea"/>
                          <a:cs typeface="Times New Roman" panose="02020603050405020304" pitchFamily="18" charset="0"/>
                        </a:rPr>
                        <a:t>277.5</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dirty="0">
                          <a:solidFill>
                            <a:srgbClr val="000000"/>
                          </a:solidFill>
                          <a:effectLst/>
                          <a:latin typeface="Calibri" panose="020F0502020204030204" pitchFamily="34" charset="0"/>
                          <a:ea typeface="+mn-ea"/>
                          <a:cs typeface="Times New Roman" panose="02020603050405020304" pitchFamily="18" charset="0"/>
                        </a:rPr>
                        <a:t>277.5</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ea typeface="+mn-ea"/>
                          <a:cs typeface="Times New Roman" panose="02020603050405020304" pitchFamily="18" charset="0"/>
                        </a:rPr>
                        <a:t>549.1</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ea typeface="+mn-ea"/>
                          <a:cs typeface="Times New Roman" panose="02020603050405020304" pitchFamily="18" charset="0"/>
                        </a:rPr>
                        <a:t>277.5</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extLst>
                  <a:ext uri="{0D108BD9-81ED-4DB2-BD59-A6C34878D82A}">
                    <a16:rowId xmlns:a16="http://schemas.microsoft.com/office/drawing/2014/main" val="4261549903"/>
                  </a:ext>
                </a:extLst>
              </a:tr>
              <a:tr h="198557">
                <a:tc>
                  <a:txBody>
                    <a:bodyPr/>
                    <a:lstStyle/>
                    <a:p>
                      <a:pPr>
                        <a:lnSpc>
                          <a:spcPct val="107000"/>
                        </a:lnSpc>
                        <a:spcAft>
                          <a:spcPts val="0"/>
                        </a:spcAft>
                      </a:pPr>
                      <a:r>
                        <a:rPr lang="en-ZW"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Public Service Pension Scheme</a:t>
                      </a:r>
                      <a:endParaRPr lang="en-ZW" sz="12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54757" marR="5475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ea typeface="+mn-ea"/>
                          <a:cs typeface="Times New Roman" panose="02020603050405020304" pitchFamily="18" charset="0"/>
                        </a:rPr>
                        <a:t>27.9</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ea typeface="+mn-ea"/>
                          <a:cs typeface="Times New Roman" panose="02020603050405020304" pitchFamily="18" charset="0"/>
                        </a:rPr>
                        <a:t>27.9</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dirty="0">
                          <a:solidFill>
                            <a:srgbClr val="000000"/>
                          </a:solidFill>
                          <a:effectLst/>
                          <a:latin typeface="Calibri" panose="020F0502020204030204" pitchFamily="34" charset="0"/>
                          <a:ea typeface="+mn-ea"/>
                          <a:cs typeface="Times New Roman" panose="02020603050405020304" pitchFamily="18" charset="0"/>
                        </a:rPr>
                        <a:t>37.4</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ea typeface="+mn-ea"/>
                          <a:cs typeface="Times New Roman" panose="02020603050405020304" pitchFamily="18" charset="0"/>
                        </a:rPr>
                        <a:t>27.9</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1735508582"/>
                  </a:ext>
                </a:extLst>
              </a:tr>
              <a:tr h="198557">
                <a:tc>
                  <a:txBody>
                    <a:bodyPr/>
                    <a:lstStyle/>
                    <a:p>
                      <a:pPr>
                        <a:lnSpc>
                          <a:spcPct val="107000"/>
                        </a:lnSpc>
                        <a:spcAft>
                          <a:spcPts val="0"/>
                        </a:spcAft>
                      </a:pPr>
                      <a:r>
                        <a:rPr lang="en-ZW"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Transfers to Provincial Councils and Local Authorities</a:t>
                      </a:r>
                      <a:endParaRPr lang="en-ZW" sz="12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54757" marR="5475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ea typeface="+mn-ea"/>
                          <a:cs typeface="Times New Roman" panose="02020603050405020304" pitchFamily="18" charset="0"/>
                        </a:rPr>
                        <a:t>195.5</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ea typeface="+mn-ea"/>
                          <a:cs typeface="Times New Roman" panose="02020603050405020304" pitchFamily="18" charset="0"/>
                        </a:rPr>
                        <a:t>195.5</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ea typeface="+mn-ea"/>
                          <a:cs typeface="Times New Roman" panose="02020603050405020304" pitchFamily="18" charset="0"/>
                        </a:rPr>
                        <a:t>112.2</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dirty="0">
                          <a:solidFill>
                            <a:srgbClr val="000000"/>
                          </a:solidFill>
                          <a:effectLst/>
                          <a:latin typeface="Calibri" panose="020F0502020204030204" pitchFamily="34" charset="0"/>
                          <a:ea typeface="+mn-ea"/>
                          <a:cs typeface="Times New Roman" panose="02020603050405020304" pitchFamily="18" charset="0"/>
                        </a:rPr>
                        <a:t>195.5</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extLst>
                  <a:ext uri="{0D108BD9-81ED-4DB2-BD59-A6C34878D82A}">
                    <a16:rowId xmlns:a16="http://schemas.microsoft.com/office/drawing/2014/main" val="2317107276"/>
                  </a:ext>
                </a:extLst>
              </a:tr>
              <a:tr h="198557">
                <a:tc>
                  <a:txBody>
                    <a:bodyPr/>
                    <a:lstStyle/>
                    <a:p>
                      <a:pPr>
                        <a:lnSpc>
                          <a:spcPct val="107000"/>
                        </a:lnSpc>
                        <a:spcAft>
                          <a:spcPts val="0"/>
                        </a:spcAft>
                      </a:pPr>
                      <a:r>
                        <a:rPr lang="en-ZW"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Other Constitutional &amp; Statutory Appropriations</a:t>
                      </a:r>
                      <a:endParaRPr lang="en-ZW" sz="1200">
                        <a:effectLst/>
                        <a:latin typeface="Arial Narrow" panose="020B0606020202030204" pitchFamily="34" charset="0"/>
                        <a:ea typeface="Calibri" panose="020F0502020204030204" pitchFamily="34" charset="0"/>
                        <a:cs typeface="Times New Roman" panose="02020603050405020304" pitchFamily="18" charset="0"/>
                      </a:endParaRPr>
                    </a:p>
                  </a:txBody>
                  <a:tcPr marL="54757" marR="5475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ea typeface="+mn-ea"/>
                          <a:cs typeface="Times New Roman" panose="02020603050405020304" pitchFamily="18" charset="0"/>
                        </a:rPr>
                        <a:t>34.7</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ea typeface="+mn-ea"/>
                          <a:cs typeface="Times New Roman" panose="02020603050405020304" pitchFamily="18" charset="0"/>
                        </a:rPr>
                        <a:t>34.7</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ea typeface="+mn-ea"/>
                          <a:cs typeface="Times New Roman" panose="02020603050405020304" pitchFamily="18" charset="0"/>
                        </a:rPr>
                        <a:t>329.0</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dirty="0">
                          <a:solidFill>
                            <a:srgbClr val="000000"/>
                          </a:solidFill>
                          <a:effectLst/>
                          <a:latin typeface="Calibri" panose="020F0502020204030204" pitchFamily="34" charset="0"/>
                          <a:ea typeface="+mn-ea"/>
                          <a:cs typeface="Times New Roman" panose="02020603050405020304" pitchFamily="18" charset="0"/>
                        </a:rPr>
                        <a:t>34.7</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3155561970"/>
                  </a:ext>
                </a:extLst>
              </a:tr>
              <a:tr h="198557">
                <a:tc>
                  <a:txBody>
                    <a:bodyPr/>
                    <a:lstStyle/>
                    <a:p>
                      <a:pPr>
                        <a:lnSpc>
                          <a:spcPct val="107000"/>
                        </a:lnSpc>
                        <a:spcAft>
                          <a:spcPts val="0"/>
                        </a:spcAft>
                      </a:pPr>
                      <a:r>
                        <a:rPr lang="en-ZW"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Total Expenditure &amp; Net Lending</a:t>
                      </a:r>
                      <a:endParaRPr lang="en-ZW" sz="12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54757" marR="5475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dirty="0">
                          <a:solidFill>
                            <a:srgbClr val="000000"/>
                          </a:solidFill>
                          <a:effectLst/>
                          <a:latin typeface="Calibri" panose="020F0502020204030204" pitchFamily="34" charset="0"/>
                          <a:ea typeface="+mn-ea"/>
                          <a:cs typeface="Times New Roman" panose="02020603050405020304" pitchFamily="18" charset="0"/>
                        </a:rPr>
                        <a:t>560.6</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dirty="0">
                          <a:solidFill>
                            <a:srgbClr val="000000"/>
                          </a:solidFill>
                          <a:effectLst/>
                          <a:latin typeface="Calibri" panose="020F0502020204030204" pitchFamily="34" charset="0"/>
                          <a:ea typeface="+mn-ea"/>
                          <a:cs typeface="Times New Roman" panose="02020603050405020304" pitchFamily="18" charset="0"/>
                        </a:rPr>
                        <a:t>560.6</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ea typeface="+mn-ea"/>
                          <a:cs typeface="Times New Roman" panose="02020603050405020304" pitchFamily="18" charset="0"/>
                        </a:rPr>
                        <a:t>1079.6</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ea typeface="+mn-ea"/>
                          <a:cs typeface="Times New Roman" panose="02020603050405020304" pitchFamily="18" charset="0"/>
                        </a:rPr>
                        <a:t>560.6</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extLst>
                  <a:ext uri="{0D108BD9-81ED-4DB2-BD59-A6C34878D82A}">
                    <a16:rowId xmlns:a16="http://schemas.microsoft.com/office/drawing/2014/main" val="1526296855"/>
                  </a:ext>
                </a:extLst>
              </a:tr>
              <a:tr h="198557">
                <a:tc>
                  <a:txBody>
                    <a:bodyPr/>
                    <a:lstStyle/>
                    <a:p>
                      <a:pPr>
                        <a:lnSpc>
                          <a:spcPct val="107000"/>
                        </a:lnSpc>
                        <a:spcAft>
                          <a:spcPts val="0"/>
                        </a:spcAft>
                      </a:pPr>
                      <a:r>
                        <a:rPr lang="en-ZW"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Repayment of Loans</a:t>
                      </a:r>
                      <a:endParaRPr lang="en-ZW" sz="12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54757" marR="5475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ea typeface="+mn-ea"/>
                          <a:cs typeface="Times New Roman" panose="02020603050405020304" pitchFamily="18" charset="0"/>
                        </a:rPr>
                        <a:t>248.6</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ea typeface="+mn-ea"/>
                          <a:cs typeface="Times New Roman" panose="02020603050405020304" pitchFamily="18" charset="0"/>
                        </a:rPr>
                        <a:t>248.6</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dirty="0">
                          <a:solidFill>
                            <a:srgbClr val="000000"/>
                          </a:solidFill>
                          <a:effectLst/>
                          <a:latin typeface="Calibri" panose="020F0502020204030204" pitchFamily="34" charset="0"/>
                          <a:ea typeface="+mn-ea"/>
                          <a:cs typeface="Times New Roman" panose="02020603050405020304" pitchFamily="18" charset="0"/>
                        </a:rPr>
                        <a:t>103.4</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algn="r" defTabSz="914400" rtl="0" eaLnBrk="1" fontAlgn="b" latinLnBrk="0" hangingPunct="1">
                        <a:lnSpc>
                          <a:spcPct val="107000"/>
                        </a:lnSpc>
                        <a:spcAft>
                          <a:spcPts val="0"/>
                        </a:spcAft>
                      </a:pPr>
                      <a:r>
                        <a:rPr lang="en-ZW" sz="1200" kern="1200">
                          <a:solidFill>
                            <a:srgbClr val="000000"/>
                          </a:solidFill>
                          <a:effectLst/>
                          <a:latin typeface="Calibri" panose="020F0502020204030204" pitchFamily="34" charset="0"/>
                          <a:ea typeface="+mn-ea"/>
                          <a:cs typeface="Times New Roman" panose="02020603050405020304" pitchFamily="18" charset="0"/>
                        </a:rPr>
                        <a:t>248.6</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3605558759"/>
                  </a:ext>
                </a:extLst>
              </a:tr>
              <a:tr h="198557">
                <a:tc>
                  <a:txBody>
                    <a:bodyPr/>
                    <a:lstStyle/>
                    <a:p>
                      <a:pPr>
                        <a:lnSpc>
                          <a:spcPct val="107000"/>
                        </a:lnSpc>
                        <a:spcAft>
                          <a:spcPts val="0"/>
                        </a:spcAft>
                      </a:pPr>
                      <a:r>
                        <a:rPr lang="en-ZW" sz="12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Total Expenditure &amp; Net Lending Including Loan Repayments</a:t>
                      </a:r>
                      <a:endParaRPr lang="en-ZW" sz="12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54757" marR="5475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b="1" kern="1200" dirty="0">
                          <a:solidFill>
                            <a:srgbClr val="000000"/>
                          </a:solidFill>
                          <a:effectLst/>
                          <a:latin typeface="Calibri" panose="020F0502020204030204" pitchFamily="34" charset="0"/>
                          <a:ea typeface="+mn-ea"/>
                          <a:cs typeface="Times New Roman" panose="02020603050405020304" pitchFamily="18" charset="0"/>
                        </a:rPr>
                        <a:t>809.2</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b="1" kern="1200" dirty="0">
                          <a:solidFill>
                            <a:srgbClr val="000000"/>
                          </a:solidFill>
                          <a:effectLst/>
                          <a:latin typeface="Calibri" panose="020F0502020204030204" pitchFamily="34" charset="0"/>
                          <a:ea typeface="+mn-ea"/>
                          <a:cs typeface="Times New Roman" panose="02020603050405020304" pitchFamily="18" charset="0"/>
                        </a:rPr>
                        <a:t>809.2</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b="1" kern="1200" dirty="0">
                          <a:solidFill>
                            <a:srgbClr val="000000"/>
                          </a:solidFill>
                          <a:effectLst/>
                          <a:latin typeface="Calibri" panose="020F0502020204030204" pitchFamily="34" charset="0"/>
                          <a:ea typeface="+mn-ea"/>
                          <a:cs typeface="Times New Roman" panose="02020603050405020304" pitchFamily="18" charset="0"/>
                        </a:rPr>
                        <a:t>1183.1</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algn="r" defTabSz="914400" rtl="0" eaLnBrk="1" fontAlgn="b" latinLnBrk="0" hangingPunct="1">
                        <a:lnSpc>
                          <a:spcPct val="107000"/>
                        </a:lnSpc>
                        <a:spcAft>
                          <a:spcPts val="0"/>
                        </a:spcAft>
                      </a:pPr>
                      <a:r>
                        <a:rPr lang="en-ZW" sz="1200" b="1" kern="1200" dirty="0">
                          <a:solidFill>
                            <a:srgbClr val="000000"/>
                          </a:solidFill>
                          <a:effectLst/>
                          <a:latin typeface="Calibri" panose="020F0502020204030204" pitchFamily="34" charset="0"/>
                          <a:ea typeface="+mn-ea"/>
                          <a:cs typeface="Times New Roman" panose="02020603050405020304" pitchFamily="18" charset="0"/>
                        </a:rPr>
                        <a:t>809.2</a:t>
                      </a:r>
                    </a:p>
                  </a:txBody>
                  <a:tcPr marL="6350" marR="6350" marT="6350" marB="0" anchor="b">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extLst>
                  <a:ext uri="{0D108BD9-81ED-4DB2-BD59-A6C34878D82A}">
                    <a16:rowId xmlns:a16="http://schemas.microsoft.com/office/drawing/2014/main" val="576862439"/>
                  </a:ext>
                </a:extLst>
              </a:tr>
            </a:tbl>
          </a:graphicData>
        </a:graphic>
      </p:graphicFrame>
    </p:spTree>
    <p:extLst>
      <p:ext uri="{BB962C8B-B14F-4D97-AF65-F5344CB8AC3E}">
        <p14:creationId xmlns:p14="http://schemas.microsoft.com/office/powerpoint/2010/main" val="41058628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DA06B-BB88-47D6-87C0-0CECED3D9068}"/>
              </a:ext>
            </a:extLst>
          </p:cNvPr>
          <p:cNvSpPr>
            <a:spLocks noGrp="1"/>
          </p:cNvSpPr>
          <p:nvPr>
            <p:ph type="title"/>
          </p:nvPr>
        </p:nvSpPr>
        <p:spPr>
          <a:xfrm>
            <a:off x="323850" y="687237"/>
            <a:ext cx="10934700" cy="605665"/>
          </a:xfrm>
        </p:spPr>
        <p:txBody>
          <a:bodyPr>
            <a:noAutofit/>
          </a:bodyPr>
          <a:lstStyle/>
          <a:p>
            <a:pPr algn="ctr"/>
            <a:r>
              <a:rPr lang="en-US" sz="4400" b="1" dirty="0">
                <a:latin typeface="Montserrat" panose="00000500000000000000" pitchFamily="2" charset="0"/>
              </a:rPr>
              <a:t>Value for Money in Public Spending</a:t>
            </a:r>
            <a:endParaRPr lang="en-ZW" sz="4400" dirty="0">
              <a:latin typeface="Montserrat" panose="00000500000000000000" pitchFamily="2" charset="0"/>
            </a:endParaRPr>
          </a:p>
        </p:txBody>
      </p:sp>
      <p:sp>
        <p:nvSpPr>
          <p:cNvPr id="3" name="Content Placeholder 2">
            <a:extLst>
              <a:ext uri="{FF2B5EF4-FFF2-40B4-BE49-F238E27FC236}">
                <a16:creationId xmlns:a16="http://schemas.microsoft.com/office/drawing/2014/main" id="{CE78B999-FF38-4E26-890E-6EF761934BC9}"/>
              </a:ext>
            </a:extLst>
          </p:cNvPr>
          <p:cNvSpPr>
            <a:spLocks noGrp="1"/>
          </p:cNvSpPr>
          <p:nvPr>
            <p:ph type="body" sz="quarter" idx="12"/>
          </p:nvPr>
        </p:nvSpPr>
        <p:spPr>
          <a:xfrm>
            <a:off x="172720" y="2016760"/>
            <a:ext cx="11549888" cy="4272280"/>
          </a:xfrm>
        </p:spPr>
        <p:txBody>
          <a:bodyPr>
            <a:noAutofit/>
          </a:bodyPr>
          <a:lstStyle/>
          <a:p>
            <a:pPr algn="just">
              <a:lnSpc>
                <a:spcPct val="100000"/>
              </a:lnSpc>
              <a:spcAft>
                <a:spcPts val="800"/>
              </a:spcAft>
            </a:pPr>
            <a:r>
              <a:rPr lang="en-US" sz="2800" dirty="0">
                <a:latin typeface="Arial Narrow" panose="020B0606020202030204" pitchFamily="34" charset="0"/>
                <a:ea typeface="Tahoma" panose="020B0604030504040204" pitchFamily="34" charset="0"/>
                <a:cs typeface="Tahoma" panose="020B0604030504040204" pitchFamily="34" charset="0"/>
              </a:rPr>
              <a:t>Since August 2022, Government is making substantial savings, approximately 30%, through implementation of value for money on procurement of public goods and services.</a:t>
            </a:r>
          </a:p>
          <a:p>
            <a:pPr algn="just">
              <a:lnSpc>
                <a:spcPct val="100000"/>
              </a:lnSpc>
              <a:spcAft>
                <a:spcPts val="800"/>
              </a:spcAft>
            </a:pPr>
            <a:r>
              <a:rPr lang="en-US" sz="2800" dirty="0">
                <a:latin typeface="Arial Narrow" panose="020B0606020202030204" pitchFamily="34" charset="0"/>
                <a:ea typeface="Tahoma" panose="020B0604030504040204" pitchFamily="34" charset="0"/>
                <a:cs typeface="Tahoma" panose="020B0604030504040204" pitchFamily="34" charset="0"/>
              </a:rPr>
              <a:t>This is being achieved through the review of the procurement processes, including requirement to exercise due diligence to avoid paying for overpriced products. </a:t>
            </a:r>
          </a:p>
          <a:p>
            <a:pPr algn="just">
              <a:lnSpc>
                <a:spcPct val="100000"/>
              </a:lnSpc>
              <a:spcAft>
                <a:spcPts val="800"/>
              </a:spcAft>
            </a:pPr>
            <a:r>
              <a:rPr lang="en-US" sz="2800" dirty="0">
                <a:latin typeface="Arial Narrow" panose="020B0606020202030204" pitchFamily="34" charset="0"/>
                <a:ea typeface="Tahoma" panose="020B0604030504040204" pitchFamily="34" charset="0"/>
                <a:cs typeface="Tahoma" panose="020B0604030504040204" pitchFamily="34" charset="0"/>
              </a:rPr>
              <a:t>Government is currently working on strengthening the Public Procurement Act, and relevant regulations, including the introduction of the e-procurement system. </a:t>
            </a:r>
          </a:p>
          <a:p>
            <a:pPr algn="just">
              <a:lnSpc>
                <a:spcPct val="100000"/>
              </a:lnSpc>
              <a:spcAft>
                <a:spcPts val="800"/>
              </a:spcAft>
            </a:pPr>
            <a:r>
              <a:rPr lang="en-US" sz="2800" dirty="0">
                <a:latin typeface="Arial Narrow" panose="020B0606020202030204" pitchFamily="34" charset="0"/>
                <a:ea typeface="Tahoma" panose="020B0604030504040204" pitchFamily="34" charset="0"/>
                <a:cs typeface="Tahoma" panose="020B0604030504040204" pitchFamily="34" charset="0"/>
              </a:rPr>
              <a:t>Already, the Government has set standardization of prices of goods supplied to all Government Departments.</a:t>
            </a:r>
          </a:p>
        </p:txBody>
      </p:sp>
      <p:sp>
        <p:nvSpPr>
          <p:cNvPr id="4" name="Slide Number Placeholder 3">
            <a:extLst>
              <a:ext uri="{FF2B5EF4-FFF2-40B4-BE49-F238E27FC236}">
                <a16:creationId xmlns:a16="http://schemas.microsoft.com/office/drawing/2014/main" id="{5D6D7C1A-F2E8-4CB9-9084-4814B3E5FB73}"/>
              </a:ext>
            </a:extLst>
          </p:cNvPr>
          <p:cNvSpPr>
            <a:spLocks noGrp="1"/>
          </p:cNvSpPr>
          <p:nvPr>
            <p:ph type="sldNum" sz="quarter" idx="4294967295"/>
          </p:nvPr>
        </p:nvSpPr>
        <p:spPr>
          <a:xfrm>
            <a:off x="9448800" y="6356350"/>
            <a:ext cx="2743200" cy="365125"/>
          </a:xfrm>
        </p:spPr>
        <p:txBody>
          <a:bodyPr/>
          <a:lstStyle/>
          <a:p>
            <a:fld id="{464EB435-050E-4225-A9AC-B4896819FB51}" type="slidenum">
              <a:rPr lang="en-GB" smtClean="0">
                <a:solidFill>
                  <a:prstClr val="black"/>
                </a:solidFill>
              </a:rPr>
              <a:t>42</a:t>
            </a:fld>
            <a:endParaRPr lang="en-GB" dirty="0">
              <a:solidFill>
                <a:prstClr val="black"/>
              </a:solidFill>
            </a:endParaRPr>
          </a:p>
        </p:txBody>
      </p:sp>
    </p:spTree>
    <p:extLst>
      <p:ext uri="{BB962C8B-B14F-4D97-AF65-F5344CB8AC3E}">
        <p14:creationId xmlns:p14="http://schemas.microsoft.com/office/powerpoint/2010/main" val="3981272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E1B40-B280-4F52-8E92-BB6BC5C38271}"/>
              </a:ext>
            </a:extLst>
          </p:cNvPr>
          <p:cNvSpPr>
            <a:spLocks noGrp="1"/>
          </p:cNvSpPr>
          <p:nvPr>
            <p:ph type="title"/>
          </p:nvPr>
        </p:nvSpPr>
        <p:spPr/>
        <p:txBody>
          <a:bodyPr>
            <a:noAutofit/>
          </a:bodyPr>
          <a:lstStyle/>
          <a:p>
            <a:pPr algn="ctr"/>
            <a:r>
              <a:rPr lang="en-US" sz="4400" b="1" dirty="0">
                <a:latin typeface="Montserrat" panose="00000500000000000000" pitchFamily="2" charset="0"/>
              </a:rPr>
              <a:t>Public Debt</a:t>
            </a:r>
            <a:endParaRPr lang="en-ZW" sz="4400" dirty="0">
              <a:latin typeface="Montserrat" panose="00000500000000000000" pitchFamily="2" charset="0"/>
            </a:endParaRPr>
          </a:p>
        </p:txBody>
      </p:sp>
      <p:sp>
        <p:nvSpPr>
          <p:cNvPr id="3" name="Content Placeholder 2">
            <a:extLst>
              <a:ext uri="{FF2B5EF4-FFF2-40B4-BE49-F238E27FC236}">
                <a16:creationId xmlns:a16="http://schemas.microsoft.com/office/drawing/2014/main" id="{CED510E5-78DA-43D5-9794-CF002E8193CB}"/>
              </a:ext>
            </a:extLst>
          </p:cNvPr>
          <p:cNvSpPr>
            <a:spLocks noGrp="1"/>
          </p:cNvSpPr>
          <p:nvPr>
            <p:ph type="body" sz="quarter" idx="12"/>
          </p:nvPr>
        </p:nvSpPr>
        <p:spPr>
          <a:xfrm>
            <a:off x="0" y="1899920"/>
            <a:ext cx="6029325" cy="4958080"/>
          </a:xfrm>
        </p:spPr>
        <p:txBody>
          <a:bodyPr>
            <a:normAutofit lnSpcReduction="10000"/>
          </a:bodyPr>
          <a:lstStyle/>
          <a:p>
            <a:pPr algn="just">
              <a:buFont typeface="Wingdings" panose="05000000000000000000" pitchFamily="2" charset="2"/>
              <a:buChar char="§"/>
            </a:pPr>
            <a:r>
              <a:rPr lang="en-US" dirty="0">
                <a:solidFill>
                  <a:schemeClr val="tx1"/>
                </a:solidFill>
                <a:latin typeface="Arial Narrow" panose="020B0606020202030204" pitchFamily="34" charset="0"/>
                <a:cs typeface="Times New Roman" panose="02020603050405020304" pitchFamily="18" charset="0"/>
              </a:rPr>
              <a:t>Total public debt is estimated as at US$18 billion as at 31 December 2022.</a:t>
            </a:r>
          </a:p>
          <a:p>
            <a:pPr marL="946150" lvl="2" indent="-342900" algn="just">
              <a:buSzPts val="1300"/>
              <a:buFont typeface="Wingdings" panose="05000000000000000000" pitchFamily="2" charset="2"/>
              <a:buChar char="§"/>
            </a:pPr>
            <a:r>
              <a:rPr lang="en-US" sz="2400" dirty="0">
                <a:latin typeface="Arial Narrow" panose="020B0606020202030204" pitchFamily="34" charset="0"/>
                <a:cs typeface="Times New Roman" panose="02020603050405020304" pitchFamily="18" charset="0"/>
              </a:rPr>
              <a:t>External debt is at US$12 billion.</a:t>
            </a:r>
          </a:p>
          <a:p>
            <a:pPr marL="946150" lvl="2" indent="-342900" algn="just">
              <a:buSzPts val="1300"/>
              <a:buFont typeface="Wingdings" panose="05000000000000000000" pitchFamily="2" charset="2"/>
              <a:buChar char="§"/>
            </a:pPr>
            <a:r>
              <a:rPr lang="en-US" sz="2400" dirty="0">
                <a:latin typeface="Arial Narrow" panose="020B0606020202030204" pitchFamily="34" charset="0"/>
                <a:cs typeface="Times New Roman" panose="02020603050405020304" pitchFamily="18" charset="0"/>
              </a:rPr>
              <a:t>Domestic debt at US$5 billion.</a:t>
            </a:r>
          </a:p>
          <a:p>
            <a:pPr algn="just">
              <a:buFont typeface="Wingdings" panose="05000000000000000000" pitchFamily="2" charset="2"/>
              <a:buChar char="§"/>
            </a:pPr>
            <a:r>
              <a:rPr lang="en-ZW" dirty="0">
                <a:solidFill>
                  <a:schemeClr val="tx1"/>
                </a:solidFill>
                <a:latin typeface="Arial Narrow" panose="020B0606020202030204" pitchFamily="34" charset="0"/>
                <a:cs typeface="Times New Roman" panose="02020603050405020304" pitchFamily="18" charset="0"/>
              </a:rPr>
              <a:t>Arrears are about US$6.6 billion.</a:t>
            </a:r>
          </a:p>
          <a:p>
            <a:pPr algn="just">
              <a:buFont typeface="Wingdings" panose="05000000000000000000" pitchFamily="2" charset="2"/>
              <a:buChar char="§"/>
            </a:pPr>
            <a:r>
              <a:rPr lang="en-ZW" dirty="0">
                <a:solidFill>
                  <a:schemeClr val="tx1"/>
                </a:solidFill>
                <a:latin typeface="Arial Narrow" panose="020B0606020202030204" pitchFamily="34" charset="0"/>
                <a:cs typeface="Times New Roman" panose="02020603050405020304" pitchFamily="18" charset="0"/>
              </a:rPr>
              <a:t>This debt overhang is constraining the country to access reasonable cost of capital critical for financing infrastructure projects.</a:t>
            </a:r>
          </a:p>
          <a:p>
            <a:pPr algn="just">
              <a:buFont typeface="Wingdings" panose="05000000000000000000" pitchFamily="2" charset="2"/>
              <a:buChar char="§"/>
            </a:pPr>
            <a:r>
              <a:rPr lang="en-ZW" dirty="0">
                <a:solidFill>
                  <a:schemeClr val="tx1"/>
                </a:solidFill>
                <a:latin typeface="Arial Narrow" panose="020B0606020202030204" pitchFamily="34" charset="0"/>
                <a:ea typeface="Calibri" panose="020F0502020204030204" pitchFamily="34" charset="0"/>
                <a:cs typeface="Times New Roman" panose="02020603050405020304" pitchFamily="18" charset="0"/>
              </a:rPr>
              <a:t>To address this, Government is implementing an Arrears Clearance, Debt Relief and Restructuring Strategy.</a:t>
            </a:r>
          </a:p>
          <a:p>
            <a:pPr algn="just">
              <a:buFont typeface="Wingdings" panose="05000000000000000000" pitchFamily="2" charset="2"/>
              <a:buChar char="§"/>
            </a:pPr>
            <a:r>
              <a:rPr lang="en-ZW" dirty="0">
                <a:solidFill>
                  <a:schemeClr val="tx1"/>
                </a:solidFill>
                <a:latin typeface="Arial Narrow" panose="020B0606020202030204" pitchFamily="34" charset="0"/>
                <a:ea typeface="Calibri" panose="020F0502020204030204" pitchFamily="34" charset="0"/>
                <a:cs typeface="Times New Roman" panose="02020603050405020304" pitchFamily="18" charset="0"/>
              </a:rPr>
              <a:t>Already,  Government has established a Structured Dialogue Platform with all creditors with a view to resolve the debt overhang situation. </a:t>
            </a:r>
            <a:endParaRPr lang="en-ZW" sz="3600" dirty="0">
              <a:solidFill>
                <a:schemeClr val="tx1"/>
              </a:solidFill>
            </a:endParaRPr>
          </a:p>
        </p:txBody>
      </p:sp>
      <p:sp>
        <p:nvSpPr>
          <p:cNvPr id="13" name="Slide Number Placeholder 4">
            <a:extLst>
              <a:ext uri="{FF2B5EF4-FFF2-40B4-BE49-F238E27FC236}">
                <a16:creationId xmlns:a16="http://schemas.microsoft.com/office/drawing/2014/main" id="{F9691FA4-DEAC-4ACC-BFE6-CAD7133859C8}"/>
              </a:ext>
            </a:extLst>
          </p:cNvPr>
          <p:cNvSpPr>
            <a:spLocks noGrp="1"/>
          </p:cNvSpPr>
          <p:nvPr>
            <p:ph type="sldNum" sz="quarter" idx="4294967295"/>
          </p:nvPr>
        </p:nvSpPr>
        <p:spPr>
          <a:xfrm>
            <a:off x="9448800" y="6356350"/>
            <a:ext cx="2743200" cy="365125"/>
          </a:xfrm>
        </p:spPr>
        <p:txBody>
          <a:bodyPr/>
          <a:lstStyle/>
          <a:p>
            <a:fld id="{464EB435-050E-4225-A9AC-B4896819FB51}" type="slidenum">
              <a:rPr lang="en-GB" smtClean="0"/>
              <a:t>43</a:t>
            </a:fld>
            <a:endParaRPr lang="en-GB" dirty="0"/>
          </a:p>
        </p:txBody>
      </p:sp>
      <p:graphicFrame>
        <p:nvGraphicFramePr>
          <p:cNvPr id="4" name="Table 3">
            <a:extLst>
              <a:ext uri="{FF2B5EF4-FFF2-40B4-BE49-F238E27FC236}">
                <a16:creationId xmlns:a16="http://schemas.microsoft.com/office/drawing/2014/main" id="{F5435ABC-466B-DF97-870E-ECBBF22D6146}"/>
              </a:ext>
            </a:extLst>
          </p:cNvPr>
          <p:cNvGraphicFramePr>
            <a:graphicFrameLocks noGrp="1"/>
          </p:cNvGraphicFramePr>
          <p:nvPr>
            <p:extLst>
              <p:ext uri="{D42A27DB-BD31-4B8C-83A1-F6EECF244321}">
                <p14:modId xmlns:p14="http://schemas.microsoft.com/office/powerpoint/2010/main" val="2810880994"/>
              </p:ext>
            </p:extLst>
          </p:nvPr>
        </p:nvGraphicFramePr>
        <p:xfrm>
          <a:off x="6096000" y="1980795"/>
          <a:ext cx="6029325" cy="4825369"/>
        </p:xfrm>
        <a:graphic>
          <a:graphicData uri="http://schemas.openxmlformats.org/drawingml/2006/table">
            <a:tbl>
              <a:tblPr firstRow="1" firstCol="1" bandRow="1">
                <a:tableStyleId>{BDBED569-4797-4DF1-A0F4-6AAB3CD982D8}</a:tableStyleId>
              </a:tblPr>
              <a:tblGrid>
                <a:gridCol w="4181886">
                  <a:extLst>
                    <a:ext uri="{9D8B030D-6E8A-4147-A177-3AD203B41FA5}">
                      <a16:colId xmlns:a16="http://schemas.microsoft.com/office/drawing/2014/main" val="4024138605"/>
                    </a:ext>
                  </a:extLst>
                </a:gridCol>
                <a:gridCol w="1847439">
                  <a:extLst>
                    <a:ext uri="{9D8B030D-6E8A-4147-A177-3AD203B41FA5}">
                      <a16:colId xmlns:a16="http://schemas.microsoft.com/office/drawing/2014/main" val="2091342360"/>
                    </a:ext>
                  </a:extLst>
                </a:gridCol>
              </a:tblGrid>
              <a:tr h="291683">
                <a:tc>
                  <a:txBody>
                    <a:bodyPr/>
                    <a:lstStyle/>
                    <a:p>
                      <a:pPr algn="just">
                        <a:lnSpc>
                          <a:spcPct val="100000"/>
                        </a:lnSpc>
                        <a:spcAft>
                          <a:spcPts val="0"/>
                        </a:spcAft>
                      </a:pPr>
                      <a:r>
                        <a:rPr lang="en-ZW" sz="1400" dirty="0">
                          <a:effectLst/>
                        </a:rPr>
                        <a:t> </a:t>
                      </a:r>
                      <a:endParaRPr lang="en-ZW" sz="2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4390" marR="64390" marT="0" marB="0"/>
                </a:tc>
                <a:tc>
                  <a:txBody>
                    <a:bodyPr/>
                    <a:lstStyle/>
                    <a:p>
                      <a:pPr algn="r">
                        <a:lnSpc>
                          <a:spcPct val="100000"/>
                        </a:lnSpc>
                        <a:spcAft>
                          <a:spcPts val="0"/>
                        </a:spcAft>
                      </a:pPr>
                      <a:r>
                        <a:rPr lang="en-ZW" sz="1400">
                          <a:effectLst/>
                        </a:rPr>
                        <a:t>US$M</a:t>
                      </a:r>
                      <a:endParaRPr lang="en-ZW" sz="2400">
                        <a:effectLst/>
                        <a:latin typeface="Arial Narrow" panose="020B0606020202030204" pitchFamily="34" charset="0"/>
                        <a:ea typeface="Calibri" panose="020F0502020204030204" pitchFamily="34" charset="0"/>
                        <a:cs typeface="Times New Roman" panose="02020603050405020304" pitchFamily="18" charset="0"/>
                      </a:endParaRPr>
                    </a:p>
                  </a:txBody>
                  <a:tcPr marL="64390" marR="64390" marT="0" marB="0"/>
                </a:tc>
                <a:extLst>
                  <a:ext uri="{0D108BD9-81ED-4DB2-BD59-A6C34878D82A}">
                    <a16:rowId xmlns:a16="http://schemas.microsoft.com/office/drawing/2014/main" val="3915497052"/>
                  </a:ext>
                </a:extLst>
              </a:tr>
              <a:tr h="327858">
                <a:tc>
                  <a:txBody>
                    <a:bodyPr/>
                    <a:lstStyle/>
                    <a:p>
                      <a:pPr algn="just">
                        <a:lnSpc>
                          <a:spcPct val="100000"/>
                        </a:lnSpc>
                        <a:spcAft>
                          <a:spcPts val="0"/>
                        </a:spcAft>
                      </a:pPr>
                      <a:r>
                        <a:rPr lang="en-ZW" sz="1400" b="1" dirty="0">
                          <a:effectLst/>
                        </a:rPr>
                        <a:t>Total PPG Debt (1+2) (External + Domestic)</a:t>
                      </a:r>
                      <a:endParaRPr lang="en-ZW" sz="24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64390" marR="64390" marT="0" marB="0"/>
                </a:tc>
                <a:tc>
                  <a:txBody>
                    <a:bodyPr/>
                    <a:lstStyle/>
                    <a:p>
                      <a:pPr algn="r">
                        <a:lnSpc>
                          <a:spcPct val="100000"/>
                        </a:lnSpc>
                        <a:spcAft>
                          <a:spcPts val="0"/>
                        </a:spcAft>
                      </a:pPr>
                      <a:r>
                        <a:rPr lang="en-ZW" sz="1400" b="1" dirty="0">
                          <a:effectLst/>
                        </a:rPr>
                        <a:t>18,028</a:t>
                      </a:r>
                      <a:endParaRPr lang="en-ZW" sz="24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64390" marR="64390" marT="0" marB="0"/>
                </a:tc>
                <a:extLst>
                  <a:ext uri="{0D108BD9-81ED-4DB2-BD59-A6C34878D82A}">
                    <a16:rowId xmlns:a16="http://schemas.microsoft.com/office/drawing/2014/main" val="2221971549"/>
                  </a:ext>
                </a:extLst>
              </a:tr>
              <a:tr h="290978">
                <a:tc>
                  <a:txBody>
                    <a:bodyPr/>
                    <a:lstStyle/>
                    <a:p>
                      <a:pPr algn="just">
                        <a:lnSpc>
                          <a:spcPct val="100000"/>
                        </a:lnSpc>
                        <a:spcAft>
                          <a:spcPts val="0"/>
                        </a:spcAft>
                      </a:pPr>
                      <a:r>
                        <a:rPr lang="en-ZW" sz="1400" dirty="0">
                          <a:effectLst/>
                        </a:rPr>
                        <a:t>1. External Debt (</a:t>
                      </a:r>
                      <a:r>
                        <a:rPr lang="en-ZW" sz="1400" dirty="0" err="1">
                          <a:effectLst/>
                        </a:rPr>
                        <a:t>a+b+c</a:t>
                      </a:r>
                      <a:r>
                        <a:rPr lang="en-ZW" sz="1400" dirty="0">
                          <a:effectLst/>
                        </a:rPr>
                        <a:t>) (including RBZ debt)</a:t>
                      </a:r>
                      <a:endParaRPr lang="en-ZW" sz="2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4390" marR="64390" marT="0" marB="0"/>
                </a:tc>
                <a:tc>
                  <a:txBody>
                    <a:bodyPr/>
                    <a:lstStyle/>
                    <a:p>
                      <a:pPr algn="r">
                        <a:lnSpc>
                          <a:spcPct val="100000"/>
                        </a:lnSpc>
                        <a:spcAft>
                          <a:spcPts val="0"/>
                        </a:spcAft>
                      </a:pPr>
                      <a:r>
                        <a:rPr lang="en-ZW" sz="1400" dirty="0">
                          <a:effectLst/>
                        </a:rPr>
                        <a:t>12,827</a:t>
                      </a:r>
                      <a:endParaRPr lang="en-ZW" sz="24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64390" marR="64390" marT="0" marB="0"/>
                </a:tc>
                <a:extLst>
                  <a:ext uri="{0D108BD9-81ED-4DB2-BD59-A6C34878D82A}">
                    <a16:rowId xmlns:a16="http://schemas.microsoft.com/office/drawing/2014/main" val="2676716694"/>
                  </a:ext>
                </a:extLst>
              </a:tr>
              <a:tr h="260990">
                <a:tc>
                  <a:txBody>
                    <a:bodyPr/>
                    <a:lstStyle/>
                    <a:p>
                      <a:pPr algn="just">
                        <a:lnSpc>
                          <a:spcPct val="100000"/>
                        </a:lnSpc>
                        <a:spcAft>
                          <a:spcPts val="0"/>
                        </a:spcAft>
                      </a:pPr>
                      <a:r>
                        <a:rPr lang="en-ZW" sz="1400" b="0" dirty="0">
                          <a:effectLst/>
                        </a:rPr>
                        <a:t>     External Debt (</a:t>
                      </a:r>
                      <a:r>
                        <a:rPr lang="en-ZW" sz="1400" b="0" dirty="0" err="1">
                          <a:effectLst/>
                        </a:rPr>
                        <a:t>a+b</a:t>
                      </a:r>
                      <a:r>
                        <a:rPr lang="en-ZW" sz="1400" b="0" dirty="0">
                          <a:effectLst/>
                        </a:rPr>
                        <a:t>) (excluding RBZ debt)</a:t>
                      </a:r>
                      <a:endParaRPr lang="en-ZW" sz="24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4390" marR="64390" marT="0" marB="0"/>
                </a:tc>
                <a:tc>
                  <a:txBody>
                    <a:bodyPr/>
                    <a:lstStyle/>
                    <a:p>
                      <a:pPr algn="r">
                        <a:lnSpc>
                          <a:spcPct val="100000"/>
                        </a:lnSpc>
                        <a:spcAft>
                          <a:spcPts val="0"/>
                        </a:spcAft>
                      </a:pPr>
                      <a:r>
                        <a:rPr lang="en-ZW" sz="1400">
                          <a:effectLst/>
                        </a:rPr>
                        <a:t>8,586</a:t>
                      </a:r>
                      <a:endParaRPr lang="en-ZW" sz="2400">
                        <a:effectLst/>
                        <a:latin typeface="Arial Narrow" panose="020B0606020202030204" pitchFamily="34" charset="0"/>
                        <a:ea typeface="Calibri" panose="020F0502020204030204" pitchFamily="34" charset="0"/>
                        <a:cs typeface="Times New Roman" panose="02020603050405020304" pitchFamily="18" charset="0"/>
                      </a:endParaRPr>
                    </a:p>
                  </a:txBody>
                  <a:tcPr marL="64390" marR="64390" marT="0" marB="0"/>
                </a:tc>
                <a:extLst>
                  <a:ext uri="{0D108BD9-81ED-4DB2-BD59-A6C34878D82A}">
                    <a16:rowId xmlns:a16="http://schemas.microsoft.com/office/drawing/2014/main" val="3381187078"/>
                  </a:ext>
                </a:extLst>
              </a:tr>
              <a:tr h="260990">
                <a:tc>
                  <a:txBody>
                    <a:bodyPr/>
                    <a:lstStyle/>
                    <a:p>
                      <a:pPr algn="just">
                        <a:lnSpc>
                          <a:spcPct val="100000"/>
                        </a:lnSpc>
                        <a:spcAft>
                          <a:spcPts val="0"/>
                        </a:spcAft>
                      </a:pPr>
                      <a:r>
                        <a:rPr lang="en-ZW" sz="1400" b="0" dirty="0" err="1">
                          <a:effectLst/>
                        </a:rPr>
                        <a:t>a.Bilateral</a:t>
                      </a:r>
                      <a:r>
                        <a:rPr lang="en-ZW" sz="1400" b="0" dirty="0">
                          <a:effectLst/>
                        </a:rPr>
                        <a:t> Creditors</a:t>
                      </a:r>
                      <a:endParaRPr lang="en-ZW" sz="24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4390" marR="64390" marT="0" marB="0"/>
                </a:tc>
                <a:tc>
                  <a:txBody>
                    <a:bodyPr/>
                    <a:lstStyle/>
                    <a:p>
                      <a:pPr algn="r">
                        <a:lnSpc>
                          <a:spcPct val="100000"/>
                        </a:lnSpc>
                        <a:spcAft>
                          <a:spcPts val="0"/>
                        </a:spcAft>
                      </a:pPr>
                      <a:r>
                        <a:rPr lang="en-ZW" sz="1400">
                          <a:effectLst/>
                        </a:rPr>
                        <a:t>5,890</a:t>
                      </a:r>
                      <a:endParaRPr lang="en-ZW" sz="2400">
                        <a:effectLst/>
                        <a:latin typeface="Arial Narrow" panose="020B0606020202030204" pitchFamily="34" charset="0"/>
                        <a:ea typeface="Calibri" panose="020F0502020204030204" pitchFamily="34" charset="0"/>
                        <a:cs typeface="Times New Roman" panose="02020603050405020304" pitchFamily="18" charset="0"/>
                      </a:endParaRPr>
                    </a:p>
                  </a:txBody>
                  <a:tcPr marL="64390" marR="64390" marT="0" marB="0"/>
                </a:tc>
                <a:extLst>
                  <a:ext uri="{0D108BD9-81ED-4DB2-BD59-A6C34878D82A}">
                    <a16:rowId xmlns:a16="http://schemas.microsoft.com/office/drawing/2014/main" val="2412967002"/>
                  </a:ext>
                </a:extLst>
              </a:tr>
              <a:tr h="260990">
                <a:tc>
                  <a:txBody>
                    <a:bodyPr/>
                    <a:lstStyle/>
                    <a:p>
                      <a:pPr>
                        <a:lnSpc>
                          <a:spcPct val="100000"/>
                        </a:lnSpc>
                        <a:spcAft>
                          <a:spcPts val="0"/>
                        </a:spcAft>
                      </a:pPr>
                      <a:r>
                        <a:rPr lang="en-ZW" sz="1400" b="0" dirty="0">
                          <a:effectLst/>
                        </a:rPr>
                        <a:t>Paris Club</a:t>
                      </a:r>
                      <a:endParaRPr lang="en-ZW" sz="24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4390" marR="64390" marT="0" marB="0"/>
                </a:tc>
                <a:tc>
                  <a:txBody>
                    <a:bodyPr/>
                    <a:lstStyle/>
                    <a:p>
                      <a:pPr algn="r">
                        <a:lnSpc>
                          <a:spcPct val="100000"/>
                        </a:lnSpc>
                        <a:spcAft>
                          <a:spcPts val="0"/>
                        </a:spcAft>
                      </a:pPr>
                      <a:r>
                        <a:rPr lang="en-ZW" sz="1400">
                          <a:effectLst/>
                        </a:rPr>
                        <a:t>3,761</a:t>
                      </a:r>
                      <a:endParaRPr lang="en-ZW" sz="2400">
                        <a:effectLst/>
                        <a:latin typeface="Arial Narrow" panose="020B0606020202030204" pitchFamily="34" charset="0"/>
                        <a:ea typeface="Calibri" panose="020F0502020204030204" pitchFamily="34" charset="0"/>
                        <a:cs typeface="Times New Roman" panose="02020603050405020304" pitchFamily="18" charset="0"/>
                      </a:endParaRPr>
                    </a:p>
                  </a:txBody>
                  <a:tcPr marL="64390" marR="64390" marT="0" marB="0"/>
                </a:tc>
                <a:extLst>
                  <a:ext uri="{0D108BD9-81ED-4DB2-BD59-A6C34878D82A}">
                    <a16:rowId xmlns:a16="http://schemas.microsoft.com/office/drawing/2014/main" val="429071858"/>
                  </a:ext>
                </a:extLst>
              </a:tr>
              <a:tr h="260990">
                <a:tc>
                  <a:txBody>
                    <a:bodyPr/>
                    <a:lstStyle/>
                    <a:p>
                      <a:pPr>
                        <a:lnSpc>
                          <a:spcPct val="100000"/>
                        </a:lnSpc>
                        <a:spcAft>
                          <a:spcPts val="0"/>
                        </a:spcAft>
                      </a:pPr>
                      <a:r>
                        <a:rPr lang="en-ZW" sz="1400" b="0" dirty="0">
                          <a:effectLst/>
                        </a:rPr>
                        <a:t>Non-Paris Club</a:t>
                      </a:r>
                      <a:endParaRPr lang="en-ZW" sz="24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4390" marR="64390" marT="0" marB="0"/>
                </a:tc>
                <a:tc>
                  <a:txBody>
                    <a:bodyPr/>
                    <a:lstStyle/>
                    <a:p>
                      <a:pPr algn="r">
                        <a:lnSpc>
                          <a:spcPct val="100000"/>
                        </a:lnSpc>
                        <a:spcAft>
                          <a:spcPts val="0"/>
                        </a:spcAft>
                      </a:pPr>
                      <a:r>
                        <a:rPr lang="en-ZW" sz="1400">
                          <a:effectLst/>
                        </a:rPr>
                        <a:t>2,128</a:t>
                      </a:r>
                      <a:endParaRPr lang="en-ZW" sz="2400">
                        <a:effectLst/>
                        <a:latin typeface="Arial Narrow" panose="020B0606020202030204" pitchFamily="34" charset="0"/>
                        <a:ea typeface="Calibri" panose="020F0502020204030204" pitchFamily="34" charset="0"/>
                        <a:cs typeface="Times New Roman" panose="02020603050405020304" pitchFamily="18" charset="0"/>
                      </a:endParaRPr>
                    </a:p>
                  </a:txBody>
                  <a:tcPr marL="64390" marR="64390" marT="0" marB="0"/>
                </a:tc>
                <a:extLst>
                  <a:ext uri="{0D108BD9-81ED-4DB2-BD59-A6C34878D82A}">
                    <a16:rowId xmlns:a16="http://schemas.microsoft.com/office/drawing/2014/main" val="2075276446"/>
                  </a:ext>
                </a:extLst>
              </a:tr>
              <a:tr h="260990">
                <a:tc>
                  <a:txBody>
                    <a:bodyPr/>
                    <a:lstStyle/>
                    <a:p>
                      <a:pPr algn="just">
                        <a:lnSpc>
                          <a:spcPct val="100000"/>
                        </a:lnSpc>
                        <a:spcAft>
                          <a:spcPts val="0"/>
                        </a:spcAft>
                      </a:pPr>
                      <a:r>
                        <a:rPr lang="en-ZW" sz="1400" dirty="0" err="1">
                          <a:effectLst/>
                        </a:rPr>
                        <a:t>b.Multilateral</a:t>
                      </a:r>
                      <a:r>
                        <a:rPr lang="en-ZW" sz="1400" dirty="0">
                          <a:effectLst/>
                        </a:rPr>
                        <a:t> Creditors</a:t>
                      </a:r>
                      <a:endParaRPr lang="en-ZW" sz="24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4390" marR="64390" marT="0" marB="0"/>
                </a:tc>
                <a:tc>
                  <a:txBody>
                    <a:bodyPr/>
                    <a:lstStyle/>
                    <a:p>
                      <a:pPr algn="r">
                        <a:lnSpc>
                          <a:spcPct val="100000"/>
                        </a:lnSpc>
                        <a:spcAft>
                          <a:spcPts val="0"/>
                        </a:spcAft>
                      </a:pPr>
                      <a:r>
                        <a:rPr lang="en-ZW" sz="1400">
                          <a:effectLst/>
                        </a:rPr>
                        <a:t>2,697</a:t>
                      </a:r>
                      <a:endParaRPr lang="en-ZW" sz="2400">
                        <a:effectLst/>
                        <a:latin typeface="Arial Narrow" panose="020B0606020202030204" pitchFamily="34" charset="0"/>
                        <a:ea typeface="Calibri" panose="020F0502020204030204" pitchFamily="34" charset="0"/>
                        <a:cs typeface="Times New Roman" panose="02020603050405020304" pitchFamily="18" charset="0"/>
                      </a:endParaRPr>
                    </a:p>
                  </a:txBody>
                  <a:tcPr marL="64390" marR="64390" marT="0" marB="0"/>
                </a:tc>
                <a:extLst>
                  <a:ext uri="{0D108BD9-81ED-4DB2-BD59-A6C34878D82A}">
                    <a16:rowId xmlns:a16="http://schemas.microsoft.com/office/drawing/2014/main" val="561948017"/>
                  </a:ext>
                </a:extLst>
              </a:tr>
              <a:tr h="260990">
                <a:tc>
                  <a:txBody>
                    <a:bodyPr/>
                    <a:lstStyle/>
                    <a:p>
                      <a:pPr>
                        <a:lnSpc>
                          <a:spcPct val="100000"/>
                        </a:lnSpc>
                        <a:spcAft>
                          <a:spcPts val="0"/>
                        </a:spcAft>
                      </a:pPr>
                      <a:r>
                        <a:rPr lang="en-ZW" sz="1400" b="0" dirty="0">
                          <a:effectLst/>
                        </a:rPr>
                        <a:t>World Bank</a:t>
                      </a:r>
                      <a:endParaRPr lang="en-ZW" sz="24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4390" marR="64390" marT="0" marB="0"/>
                </a:tc>
                <a:tc>
                  <a:txBody>
                    <a:bodyPr/>
                    <a:lstStyle/>
                    <a:p>
                      <a:pPr algn="r">
                        <a:lnSpc>
                          <a:spcPct val="100000"/>
                        </a:lnSpc>
                        <a:spcAft>
                          <a:spcPts val="0"/>
                        </a:spcAft>
                      </a:pPr>
                      <a:r>
                        <a:rPr lang="en-ZW" sz="1400">
                          <a:effectLst/>
                        </a:rPr>
                        <a:t>1,546</a:t>
                      </a:r>
                      <a:endParaRPr lang="en-ZW" sz="2400">
                        <a:effectLst/>
                        <a:latin typeface="Arial Narrow" panose="020B0606020202030204" pitchFamily="34" charset="0"/>
                        <a:ea typeface="Calibri" panose="020F0502020204030204" pitchFamily="34" charset="0"/>
                        <a:cs typeface="Times New Roman" panose="02020603050405020304" pitchFamily="18" charset="0"/>
                      </a:endParaRPr>
                    </a:p>
                  </a:txBody>
                  <a:tcPr marL="64390" marR="64390" marT="0" marB="0"/>
                </a:tc>
                <a:extLst>
                  <a:ext uri="{0D108BD9-81ED-4DB2-BD59-A6C34878D82A}">
                    <a16:rowId xmlns:a16="http://schemas.microsoft.com/office/drawing/2014/main" val="2143880793"/>
                  </a:ext>
                </a:extLst>
              </a:tr>
              <a:tr h="260990">
                <a:tc>
                  <a:txBody>
                    <a:bodyPr/>
                    <a:lstStyle/>
                    <a:p>
                      <a:pPr indent="255270">
                        <a:lnSpc>
                          <a:spcPct val="100000"/>
                        </a:lnSpc>
                        <a:spcAft>
                          <a:spcPts val="0"/>
                        </a:spcAft>
                      </a:pPr>
                      <a:r>
                        <a:rPr lang="en-ZW" sz="1400" b="0" dirty="0">
                          <a:effectLst/>
                        </a:rPr>
                        <a:t>African Development Bank</a:t>
                      </a:r>
                      <a:endParaRPr lang="en-ZW" sz="24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4390" marR="64390" marT="0" marB="0"/>
                </a:tc>
                <a:tc>
                  <a:txBody>
                    <a:bodyPr/>
                    <a:lstStyle/>
                    <a:p>
                      <a:pPr algn="r">
                        <a:lnSpc>
                          <a:spcPct val="100000"/>
                        </a:lnSpc>
                        <a:spcAft>
                          <a:spcPts val="0"/>
                        </a:spcAft>
                      </a:pPr>
                      <a:r>
                        <a:rPr lang="en-ZW" sz="1400">
                          <a:effectLst/>
                        </a:rPr>
                        <a:t>692</a:t>
                      </a:r>
                      <a:endParaRPr lang="en-ZW" sz="2400">
                        <a:effectLst/>
                        <a:latin typeface="Arial Narrow" panose="020B0606020202030204" pitchFamily="34" charset="0"/>
                        <a:ea typeface="Calibri" panose="020F0502020204030204" pitchFamily="34" charset="0"/>
                        <a:cs typeface="Times New Roman" panose="02020603050405020304" pitchFamily="18" charset="0"/>
                      </a:endParaRPr>
                    </a:p>
                  </a:txBody>
                  <a:tcPr marL="64390" marR="64390" marT="0" marB="0"/>
                </a:tc>
                <a:extLst>
                  <a:ext uri="{0D108BD9-81ED-4DB2-BD59-A6C34878D82A}">
                    <a16:rowId xmlns:a16="http://schemas.microsoft.com/office/drawing/2014/main" val="2988715571"/>
                  </a:ext>
                </a:extLst>
              </a:tr>
              <a:tr h="260990">
                <a:tc>
                  <a:txBody>
                    <a:bodyPr/>
                    <a:lstStyle/>
                    <a:p>
                      <a:pPr indent="255270">
                        <a:lnSpc>
                          <a:spcPct val="100000"/>
                        </a:lnSpc>
                        <a:spcAft>
                          <a:spcPts val="0"/>
                        </a:spcAft>
                      </a:pPr>
                      <a:r>
                        <a:rPr lang="en-ZW" sz="1400" b="0" dirty="0">
                          <a:effectLst/>
                        </a:rPr>
                        <a:t>European Investment Bank</a:t>
                      </a:r>
                      <a:endParaRPr lang="en-ZW" sz="24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4390" marR="64390" marT="0" marB="0"/>
                </a:tc>
                <a:tc>
                  <a:txBody>
                    <a:bodyPr/>
                    <a:lstStyle/>
                    <a:p>
                      <a:pPr algn="r">
                        <a:lnSpc>
                          <a:spcPct val="100000"/>
                        </a:lnSpc>
                        <a:spcAft>
                          <a:spcPts val="0"/>
                        </a:spcAft>
                      </a:pPr>
                      <a:r>
                        <a:rPr lang="en-ZW" sz="1400" dirty="0">
                          <a:effectLst/>
                        </a:rPr>
                        <a:t>395</a:t>
                      </a:r>
                      <a:endParaRPr lang="en-ZW" sz="2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4390" marR="64390" marT="0" marB="0"/>
                </a:tc>
                <a:extLst>
                  <a:ext uri="{0D108BD9-81ED-4DB2-BD59-A6C34878D82A}">
                    <a16:rowId xmlns:a16="http://schemas.microsoft.com/office/drawing/2014/main" val="1750919323"/>
                  </a:ext>
                </a:extLst>
              </a:tr>
              <a:tr h="260990">
                <a:tc>
                  <a:txBody>
                    <a:bodyPr/>
                    <a:lstStyle/>
                    <a:p>
                      <a:pPr>
                        <a:lnSpc>
                          <a:spcPct val="100000"/>
                        </a:lnSpc>
                        <a:spcAft>
                          <a:spcPts val="0"/>
                        </a:spcAft>
                      </a:pPr>
                      <a:r>
                        <a:rPr lang="en-ZW" sz="1400" b="0" dirty="0">
                          <a:effectLst/>
                        </a:rPr>
                        <a:t>Others</a:t>
                      </a:r>
                      <a:endParaRPr lang="en-ZW" sz="24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4390" marR="64390" marT="0" marB="0"/>
                </a:tc>
                <a:tc>
                  <a:txBody>
                    <a:bodyPr/>
                    <a:lstStyle/>
                    <a:p>
                      <a:pPr algn="r">
                        <a:lnSpc>
                          <a:spcPct val="100000"/>
                        </a:lnSpc>
                        <a:spcAft>
                          <a:spcPts val="0"/>
                        </a:spcAft>
                      </a:pPr>
                      <a:r>
                        <a:rPr lang="en-ZW" sz="1400" dirty="0">
                          <a:effectLst/>
                        </a:rPr>
                        <a:t>64</a:t>
                      </a:r>
                      <a:endParaRPr lang="en-ZW" sz="2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4390" marR="64390" marT="0" marB="0"/>
                </a:tc>
                <a:extLst>
                  <a:ext uri="{0D108BD9-81ED-4DB2-BD59-A6C34878D82A}">
                    <a16:rowId xmlns:a16="http://schemas.microsoft.com/office/drawing/2014/main" val="3997220716"/>
                  </a:ext>
                </a:extLst>
              </a:tr>
              <a:tr h="260990">
                <a:tc>
                  <a:txBody>
                    <a:bodyPr/>
                    <a:lstStyle/>
                    <a:p>
                      <a:pPr algn="just">
                        <a:lnSpc>
                          <a:spcPct val="100000"/>
                        </a:lnSpc>
                        <a:spcAft>
                          <a:spcPts val="0"/>
                        </a:spcAft>
                      </a:pPr>
                      <a:r>
                        <a:rPr lang="en-ZW" sz="1400" dirty="0" err="1">
                          <a:effectLst/>
                        </a:rPr>
                        <a:t>c.RBZ</a:t>
                      </a:r>
                      <a:r>
                        <a:rPr lang="en-ZW" sz="1400" dirty="0">
                          <a:effectLst/>
                        </a:rPr>
                        <a:t> Debt</a:t>
                      </a:r>
                      <a:endParaRPr lang="en-ZW" sz="24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4390" marR="64390" marT="0" marB="0"/>
                </a:tc>
                <a:tc>
                  <a:txBody>
                    <a:bodyPr/>
                    <a:lstStyle/>
                    <a:p>
                      <a:pPr algn="r">
                        <a:lnSpc>
                          <a:spcPct val="100000"/>
                        </a:lnSpc>
                        <a:spcAft>
                          <a:spcPts val="0"/>
                        </a:spcAft>
                      </a:pPr>
                      <a:r>
                        <a:rPr lang="en-ZW" sz="1400" dirty="0">
                          <a:effectLst/>
                        </a:rPr>
                        <a:t>4,241</a:t>
                      </a:r>
                      <a:endParaRPr lang="en-ZW" sz="2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4390" marR="64390" marT="0" marB="0"/>
                </a:tc>
                <a:extLst>
                  <a:ext uri="{0D108BD9-81ED-4DB2-BD59-A6C34878D82A}">
                    <a16:rowId xmlns:a16="http://schemas.microsoft.com/office/drawing/2014/main" val="108999193"/>
                  </a:ext>
                </a:extLst>
              </a:tr>
              <a:tr h="260990">
                <a:tc>
                  <a:txBody>
                    <a:bodyPr/>
                    <a:lstStyle/>
                    <a:p>
                      <a:pPr algn="just">
                        <a:lnSpc>
                          <a:spcPct val="100000"/>
                        </a:lnSpc>
                        <a:spcAft>
                          <a:spcPts val="0"/>
                        </a:spcAft>
                      </a:pPr>
                      <a:r>
                        <a:rPr lang="en-ZW" sz="1400" dirty="0">
                          <a:effectLst/>
                        </a:rPr>
                        <a:t>2. Domestic Debt</a:t>
                      </a:r>
                      <a:endParaRPr lang="en-ZW" sz="2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4390" marR="64390" marT="0" marB="0"/>
                </a:tc>
                <a:tc>
                  <a:txBody>
                    <a:bodyPr/>
                    <a:lstStyle/>
                    <a:p>
                      <a:pPr algn="r">
                        <a:lnSpc>
                          <a:spcPct val="100000"/>
                        </a:lnSpc>
                        <a:spcAft>
                          <a:spcPts val="0"/>
                        </a:spcAft>
                      </a:pPr>
                      <a:r>
                        <a:rPr lang="en-ZW" sz="1400" dirty="0">
                          <a:effectLst/>
                        </a:rPr>
                        <a:t>5,201</a:t>
                      </a:r>
                      <a:endParaRPr lang="en-ZW" sz="24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64390" marR="64390" marT="0" marB="0"/>
                </a:tc>
                <a:extLst>
                  <a:ext uri="{0D108BD9-81ED-4DB2-BD59-A6C34878D82A}">
                    <a16:rowId xmlns:a16="http://schemas.microsoft.com/office/drawing/2014/main" val="768968582"/>
                  </a:ext>
                </a:extLst>
              </a:tr>
              <a:tr h="260990">
                <a:tc>
                  <a:txBody>
                    <a:bodyPr/>
                    <a:lstStyle/>
                    <a:p>
                      <a:pPr>
                        <a:lnSpc>
                          <a:spcPct val="100000"/>
                        </a:lnSpc>
                        <a:spcAft>
                          <a:spcPts val="0"/>
                        </a:spcAft>
                      </a:pPr>
                      <a:r>
                        <a:rPr lang="en-ZW" sz="1400" b="0" dirty="0">
                          <a:effectLst/>
                        </a:rPr>
                        <a:t>Treasury Bills/Bonds</a:t>
                      </a:r>
                      <a:endParaRPr lang="en-ZW" sz="24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4390" marR="64390" marT="0" marB="0"/>
                </a:tc>
                <a:tc>
                  <a:txBody>
                    <a:bodyPr/>
                    <a:lstStyle/>
                    <a:p>
                      <a:pPr algn="r">
                        <a:lnSpc>
                          <a:spcPct val="100000"/>
                        </a:lnSpc>
                        <a:spcAft>
                          <a:spcPts val="0"/>
                        </a:spcAft>
                      </a:pPr>
                      <a:r>
                        <a:rPr lang="en-ZW" sz="1400" dirty="0">
                          <a:effectLst/>
                        </a:rPr>
                        <a:t>188</a:t>
                      </a:r>
                      <a:endParaRPr lang="en-ZW" sz="2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4390" marR="64390" marT="0" marB="0"/>
                </a:tc>
                <a:extLst>
                  <a:ext uri="{0D108BD9-81ED-4DB2-BD59-A6C34878D82A}">
                    <a16:rowId xmlns:a16="http://schemas.microsoft.com/office/drawing/2014/main" val="3497168139"/>
                  </a:ext>
                </a:extLst>
              </a:tr>
              <a:tr h="260990">
                <a:tc>
                  <a:txBody>
                    <a:bodyPr/>
                    <a:lstStyle/>
                    <a:p>
                      <a:pPr>
                        <a:lnSpc>
                          <a:spcPct val="100000"/>
                        </a:lnSpc>
                        <a:spcAft>
                          <a:spcPts val="0"/>
                        </a:spcAft>
                      </a:pPr>
                      <a:r>
                        <a:rPr lang="en-ZW" sz="1400" b="0" dirty="0">
                          <a:effectLst/>
                        </a:rPr>
                        <a:t>Blocked Funds</a:t>
                      </a:r>
                      <a:endParaRPr lang="en-ZW" sz="24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4390" marR="64390" marT="0" marB="0"/>
                </a:tc>
                <a:tc>
                  <a:txBody>
                    <a:bodyPr/>
                    <a:lstStyle/>
                    <a:p>
                      <a:pPr algn="r">
                        <a:lnSpc>
                          <a:spcPct val="100000"/>
                        </a:lnSpc>
                        <a:spcAft>
                          <a:spcPts val="0"/>
                        </a:spcAft>
                      </a:pPr>
                      <a:r>
                        <a:rPr lang="en-ZW" sz="1400" dirty="0">
                          <a:effectLst/>
                        </a:rPr>
                        <a:t>1,501</a:t>
                      </a:r>
                      <a:endParaRPr lang="en-ZW" sz="2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4390" marR="64390" marT="0" marB="0"/>
                </a:tc>
                <a:extLst>
                  <a:ext uri="{0D108BD9-81ED-4DB2-BD59-A6C34878D82A}">
                    <a16:rowId xmlns:a16="http://schemas.microsoft.com/office/drawing/2014/main" val="524831165"/>
                  </a:ext>
                </a:extLst>
              </a:tr>
              <a:tr h="260990">
                <a:tc>
                  <a:txBody>
                    <a:bodyPr/>
                    <a:lstStyle/>
                    <a:p>
                      <a:pPr>
                        <a:lnSpc>
                          <a:spcPct val="100000"/>
                        </a:lnSpc>
                        <a:spcAft>
                          <a:spcPts val="0"/>
                        </a:spcAft>
                      </a:pPr>
                      <a:r>
                        <a:rPr lang="en-ZW" sz="1400" b="0" dirty="0">
                          <a:effectLst/>
                        </a:rPr>
                        <a:t>Arrears to service providers</a:t>
                      </a:r>
                      <a:endParaRPr lang="en-ZW" sz="24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4390" marR="64390" marT="0" marB="0"/>
                </a:tc>
                <a:tc>
                  <a:txBody>
                    <a:bodyPr/>
                    <a:lstStyle/>
                    <a:p>
                      <a:pPr algn="r">
                        <a:lnSpc>
                          <a:spcPct val="100000"/>
                        </a:lnSpc>
                        <a:spcAft>
                          <a:spcPts val="0"/>
                        </a:spcAft>
                      </a:pPr>
                      <a:r>
                        <a:rPr lang="en-ZW" sz="1400" dirty="0">
                          <a:effectLst/>
                        </a:rPr>
                        <a:t>12</a:t>
                      </a:r>
                      <a:endParaRPr lang="en-ZW" sz="2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4390" marR="64390" marT="0" marB="0"/>
                </a:tc>
                <a:extLst>
                  <a:ext uri="{0D108BD9-81ED-4DB2-BD59-A6C34878D82A}">
                    <a16:rowId xmlns:a16="http://schemas.microsoft.com/office/drawing/2014/main" val="3648750362"/>
                  </a:ext>
                </a:extLst>
              </a:tr>
              <a:tr h="260990">
                <a:tc>
                  <a:txBody>
                    <a:bodyPr/>
                    <a:lstStyle/>
                    <a:p>
                      <a:pPr>
                        <a:lnSpc>
                          <a:spcPct val="100000"/>
                        </a:lnSpc>
                        <a:spcAft>
                          <a:spcPts val="0"/>
                        </a:spcAft>
                      </a:pPr>
                      <a:r>
                        <a:rPr lang="en-ZW" sz="1400" b="0" dirty="0">
                          <a:effectLst/>
                        </a:rPr>
                        <a:t>Compensation of Former Farm Owners</a:t>
                      </a:r>
                      <a:endParaRPr lang="en-ZW" sz="24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4390" marR="64390" marT="0" marB="0"/>
                </a:tc>
                <a:tc>
                  <a:txBody>
                    <a:bodyPr/>
                    <a:lstStyle/>
                    <a:p>
                      <a:pPr algn="r">
                        <a:lnSpc>
                          <a:spcPct val="100000"/>
                        </a:lnSpc>
                        <a:spcAft>
                          <a:spcPts val="0"/>
                        </a:spcAft>
                      </a:pPr>
                      <a:r>
                        <a:rPr lang="en-ZW" sz="1400" dirty="0">
                          <a:effectLst/>
                        </a:rPr>
                        <a:t>3,500</a:t>
                      </a:r>
                      <a:endParaRPr lang="en-ZW" sz="2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4390" marR="64390" marT="0" marB="0"/>
                </a:tc>
                <a:extLst>
                  <a:ext uri="{0D108BD9-81ED-4DB2-BD59-A6C34878D82A}">
                    <a16:rowId xmlns:a16="http://schemas.microsoft.com/office/drawing/2014/main" val="374923418"/>
                  </a:ext>
                </a:extLst>
              </a:tr>
            </a:tbl>
          </a:graphicData>
        </a:graphic>
      </p:graphicFrame>
    </p:spTree>
    <p:extLst>
      <p:ext uri="{BB962C8B-B14F-4D97-AF65-F5344CB8AC3E}">
        <p14:creationId xmlns:p14="http://schemas.microsoft.com/office/powerpoint/2010/main" val="25731031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5579706" cy="6858000"/>
          </a:xfrm>
          <a:prstGeom prst="rect">
            <a:avLst/>
          </a:prstGeom>
          <a:solidFill>
            <a:srgbClr val="285F74"/>
          </a:solidFill>
          <a:ln>
            <a:solidFill>
              <a:srgbClr val="285F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W"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687338" y="2099232"/>
            <a:ext cx="6003021" cy="1725520"/>
          </a:xfrm>
        </p:spPr>
        <p:txBody>
          <a:bodyPr/>
          <a:lstStyle/>
          <a:p>
            <a:br>
              <a:rPr lang="en-US" dirty="0">
                <a:latin typeface="Arial Narrow" panose="020B0606020202030204" pitchFamily="34" charset="0"/>
              </a:rPr>
            </a:br>
            <a:br>
              <a:rPr lang="en-US" dirty="0">
                <a:latin typeface="Arial Narrow" panose="020B0606020202030204" pitchFamily="34" charset="0"/>
              </a:rPr>
            </a:br>
            <a:r>
              <a:rPr lang="en-GB" dirty="0"/>
              <a:t>Update on Infrastructure Projects</a:t>
            </a:r>
            <a:br>
              <a:rPr lang="en-GB" dirty="0">
                <a:latin typeface="Calibri" panose="020F0502020204030204"/>
              </a:rPr>
            </a:br>
            <a:br>
              <a:rPr lang="en-ZW" dirty="0"/>
            </a:br>
            <a:endParaRPr lang="en-ZW"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1132" y="765111"/>
            <a:ext cx="4478694" cy="4478694"/>
          </a:xfrm>
          <a:prstGeom prst="rect">
            <a:avLst/>
          </a:prstGeom>
        </p:spPr>
      </p:pic>
    </p:spTree>
    <p:extLst>
      <p:ext uri="{BB962C8B-B14F-4D97-AF65-F5344CB8AC3E}">
        <p14:creationId xmlns:p14="http://schemas.microsoft.com/office/powerpoint/2010/main" val="37039941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86809-BA1F-43E3-A595-0556FE4A4E38}"/>
              </a:ext>
            </a:extLst>
          </p:cNvPr>
          <p:cNvSpPr>
            <a:spLocks noGrp="1"/>
          </p:cNvSpPr>
          <p:nvPr>
            <p:ph type="title"/>
          </p:nvPr>
        </p:nvSpPr>
        <p:spPr>
          <a:xfrm>
            <a:off x="333375" y="687237"/>
            <a:ext cx="10429875" cy="605665"/>
          </a:xfrm>
        </p:spPr>
        <p:txBody>
          <a:bodyPr>
            <a:noAutofit/>
          </a:bodyPr>
          <a:lstStyle/>
          <a:p>
            <a:pPr algn="ctr"/>
            <a:r>
              <a:rPr lang="en-US" sz="3600" b="1" dirty="0">
                <a:latin typeface="Montserrat" panose="00000500000000000000" pitchFamily="2" charset="0"/>
              </a:rPr>
              <a:t>Update on Infrastructure Development </a:t>
            </a:r>
            <a:endParaRPr lang="en-ZW" sz="3600" b="1" dirty="0">
              <a:latin typeface="Montserrat" panose="00000500000000000000" pitchFamily="2" charset="0"/>
            </a:endParaRPr>
          </a:p>
        </p:txBody>
      </p:sp>
      <p:sp>
        <p:nvSpPr>
          <p:cNvPr id="3" name="Content Placeholder 2">
            <a:extLst>
              <a:ext uri="{FF2B5EF4-FFF2-40B4-BE49-F238E27FC236}">
                <a16:creationId xmlns:a16="http://schemas.microsoft.com/office/drawing/2014/main" id="{DF9FBD1B-179B-4E49-8718-A79C19FEC21E}"/>
              </a:ext>
            </a:extLst>
          </p:cNvPr>
          <p:cNvSpPr>
            <a:spLocks noGrp="1"/>
          </p:cNvSpPr>
          <p:nvPr>
            <p:ph type="body" sz="quarter" idx="12"/>
          </p:nvPr>
        </p:nvSpPr>
        <p:spPr/>
        <p:txBody>
          <a:bodyPr>
            <a:normAutofit/>
          </a:bodyPr>
          <a:lstStyle/>
          <a:p>
            <a:pPr marL="457200" lvl="0" algn="just">
              <a:lnSpc>
                <a:spcPct val="150000"/>
              </a:lnSpc>
            </a:pPr>
            <a:r>
              <a:rPr lang="en-ZW" dirty="0">
                <a:latin typeface="Arial Narrow" panose="020B0606020202030204" pitchFamily="34" charset="0"/>
                <a:cs typeface="Times New Roman" panose="02020603050405020304" pitchFamily="18" charset="0"/>
              </a:rPr>
              <a:t>As part of Government’s commitment to improve the living conditions of the general populace and improve the ease of doing business, massive infrastructure development is underway across the country with completion of projects being realised in some critical sectors. </a:t>
            </a:r>
          </a:p>
        </p:txBody>
      </p:sp>
      <p:sp>
        <p:nvSpPr>
          <p:cNvPr id="4" name="Slide Number Placeholder 3">
            <a:extLst>
              <a:ext uri="{FF2B5EF4-FFF2-40B4-BE49-F238E27FC236}">
                <a16:creationId xmlns:a16="http://schemas.microsoft.com/office/drawing/2014/main" id="{C59C381F-E447-4CC3-B1A0-31A306C69C22}"/>
              </a:ext>
            </a:extLst>
          </p:cNvPr>
          <p:cNvSpPr>
            <a:spLocks noGrp="1"/>
          </p:cNvSpPr>
          <p:nvPr>
            <p:ph type="sldNum" sz="quarter" idx="4294967295"/>
          </p:nvPr>
        </p:nvSpPr>
        <p:spPr>
          <a:xfrm>
            <a:off x="9448800" y="6356350"/>
            <a:ext cx="2743200" cy="365125"/>
          </a:xfrm>
        </p:spPr>
        <p:txBody>
          <a:bodyPr/>
          <a:lstStyle/>
          <a:p>
            <a:fld id="{464EB435-050E-4225-A9AC-B4896819FB51}" type="slidenum">
              <a:rPr lang="en-GB" smtClean="0"/>
              <a:t>45</a:t>
            </a:fld>
            <a:endParaRPr lang="en-GB" dirty="0"/>
          </a:p>
        </p:txBody>
      </p:sp>
    </p:spTree>
    <p:extLst>
      <p:ext uri="{BB962C8B-B14F-4D97-AF65-F5344CB8AC3E}">
        <p14:creationId xmlns:p14="http://schemas.microsoft.com/office/powerpoint/2010/main" val="4791882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670F6-2446-414F-836B-6B4FB9D94268}"/>
              </a:ext>
            </a:extLst>
          </p:cNvPr>
          <p:cNvSpPr>
            <a:spLocks noGrp="1"/>
          </p:cNvSpPr>
          <p:nvPr>
            <p:ph type="title"/>
          </p:nvPr>
        </p:nvSpPr>
        <p:spPr/>
        <p:txBody>
          <a:bodyPr>
            <a:noAutofit/>
          </a:bodyPr>
          <a:lstStyle/>
          <a:p>
            <a:pPr algn="ctr"/>
            <a:r>
              <a:rPr lang="en-US" sz="4400" b="1" dirty="0">
                <a:latin typeface="Montserrat" panose="00000500000000000000" pitchFamily="2" charset="0"/>
                <a:sym typeface="Arial"/>
              </a:rPr>
              <a:t>Airports</a:t>
            </a:r>
            <a:endParaRPr lang="en-ZW" sz="4400" dirty="0">
              <a:latin typeface="Montserrat" panose="00000500000000000000" pitchFamily="2" charset="0"/>
            </a:endParaRPr>
          </a:p>
        </p:txBody>
      </p:sp>
      <p:sp>
        <p:nvSpPr>
          <p:cNvPr id="3" name="Content Placeholder 2">
            <a:extLst>
              <a:ext uri="{FF2B5EF4-FFF2-40B4-BE49-F238E27FC236}">
                <a16:creationId xmlns:a16="http://schemas.microsoft.com/office/drawing/2014/main" id="{DA2EEEE2-BDF4-4D2A-ABEE-1E5F0049D0FB}"/>
              </a:ext>
            </a:extLst>
          </p:cNvPr>
          <p:cNvSpPr>
            <a:spLocks noGrp="1"/>
          </p:cNvSpPr>
          <p:nvPr>
            <p:ph type="body" sz="quarter" idx="12"/>
          </p:nvPr>
        </p:nvSpPr>
        <p:spPr>
          <a:xfrm>
            <a:off x="254250" y="1991360"/>
            <a:ext cx="5841750" cy="4297680"/>
          </a:xfrm>
        </p:spPr>
        <p:txBody>
          <a:bodyPr>
            <a:normAutofit fontScale="92500" lnSpcReduction="20000"/>
          </a:bodyPr>
          <a:lstStyle/>
          <a:p>
            <a:pPr marL="304792" indent="-304792" algn="just" defTabSz="1219170">
              <a:spcBef>
                <a:spcPts val="1333"/>
              </a:spcBef>
              <a:defRPr/>
            </a:pPr>
            <a:r>
              <a:rPr lang="en-US" dirty="0">
                <a:solidFill>
                  <a:sysClr val="windowText" lastClr="000000"/>
                </a:solidFill>
                <a:latin typeface="Arial Narrow" panose="020B0606020202030204" pitchFamily="34" charset="0"/>
                <a:sym typeface="Arial"/>
              </a:rPr>
              <a:t>Cumulative disbursement of US$108.8 million, has been made so far towards R.G. Mugabe International Airport Expansion Project, which was commissioned in July 2023.</a:t>
            </a:r>
          </a:p>
          <a:p>
            <a:pPr marL="304792" indent="-304792" algn="just" defTabSz="1219170">
              <a:spcBef>
                <a:spcPts val="1333"/>
              </a:spcBef>
              <a:defRPr/>
            </a:pPr>
            <a:r>
              <a:rPr lang="en-US" dirty="0">
                <a:solidFill>
                  <a:sysClr val="windowText" lastClr="000000"/>
                </a:solidFill>
                <a:latin typeface="Arial Narrow" panose="020B0606020202030204" pitchFamily="34" charset="0"/>
                <a:sym typeface="Arial"/>
              </a:rPr>
              <a:t>During the first quarter of 2023, Government completed the refurbishment of the </a:t>
            </a:r>
            <a:r>
              <a:rPr lang="en-US" dirty="0" err="1">
                <a:solidFill>
                  <a:sysClr val="windowText" lastClr="000000"/>
                </a:solidFill>
                <a:latin typeface="Arial Narrow" panose="020B0606020202030204" pitchFamily="34" charset="0"/>
                <a:sym typeface="Arial"/>
              </a:rPr>
              <a:t>Binga</a:t>
            </a:r>
            <a:r>
              <a:rPr lang="en-US" dirty="0">
                <a:solidFill>
                  <a:sysClr val="windowText" lastClr="000000"/>
                </a:solidFill>
                <a:latin typeface="Arial Narrow" panose="020B0606020202030204" pitchFamily="34" charset="0"/>
                <a:sym typeface="Arial"/>
              </a:rPr>
              <a:t> Airstrip which ignited a tourism boom in the remote district as evidenced by increased number of international tourist arrivals.</a:t>
            </a:r>
          </a:p>
          <a:p>
            <a:pPr marL="304792" indent="-304792" algn="just" defTabSz="1219170">
              <a:spcBef>
                <a:spcPts val="1333"/>
              </a:spcBef>
              <a:defRPr/>
            </a:pPr>
            <a:r>
              <a:rPr lang="en-US" dirty="0">
                <a:solidFill>
                  <a:sysClr val="windowText" lastClr="000000"/>
                </a:solidFill>
                <a:latin typeface="Arial Narrow" panose="020B0606020202030204" pitchFamily="34" charset="0"/>
                <a:cs typeface="Arial"/>
                <a:sym typeface="Arial"/>
              </a:rPr>
              <a:t>The refurbishment of airports is attracting more airlines into the country, resulting in a positive impact on the demand for accommodation and driving growth of the sector.</a:t>
            </a:r>
          </a:p>
          <a:p>
            <a:pPr marL="304792" indent="-304792" algn="just" defTabSz="1219170">
              <a:spcBef>
                <a:spcPts val="1333"/>
              </a:spcBef>
              <a:defRPr/>
            </a:pPr>
            <a:endParaRPr lang="en-US" dirty="0">
              <a:solidFill>
                <a:sysClr val="windowText" lastClr="000000"/>
              </a:solidFill>
              <a:latin typeface="Arial Narrow" panose="020B0606020202030204" pitchFamily="34" charset="0"/>
              <a:sym typeface="Arial"/>
            </a:endParaRPr>
          </a:p>
          <a:p>
            <a:endParaRPr lang="en-ZW" dirty="0"/>
          </a:p>
        </p:txBody>
      </p:sp>
      <p:sp>
        <p:nvSpPr>
          <p:cNvPr id="5" name="Slide Number Placeholder 3">
            <a:extLst>
              <a:ext uri="{FF2B5EF4-FFF2-40B4-BE49-F238E27FC236}">
                <a16:creationId xmlns:a16="http://schemas.microsoft.com/office/drawing/2014/main" id="{F6CFEF56-6F88-4639-9221-EA13860E7416}"/>
              </a:ext>
            </a:extLst>
          </p:cNvPr>
          <p:cNvSpPr>
            <a:spLocks noGrp="1"/>
          </p:cNvSpPr>
          <p:nvPr>
            <p:ph type="sldNum" sz="quarter" idx="4294967295"/>
          </p:nvPr>
        </p:nvSpPr>
        <p:spPr>
          <a:xfrm>
            <a:off x="9439275" y="6375400"/>
            <a:ext cx="2752725" cy="346075"/>
          </a:xfrm>
        </p:spPr>
        <p:txBody>
          <a:bodyPr/>
          <a:lstStyle/>
          <a:p>
            <a:fld id="{464EB435-050E-4225-A9AC-B4896819FB51}" type="slidenum">
              <a:rPr lang="en-GB" smtClean="0"/>
              <a:t>46</a:t>
            </a:fld>
            <a:endParaRPr lang="en-GB" dirty="0"/>
          </a:p>
        </p:txBody>
      </p:sp>
      <p:pic>
        <p:nvPicPr>
          <p:cNvPr id="4" name="Picture 3">
            <a:extLst>
              <a:ext uri="{FF2B5EF4-FFF2-40B4-BE49-F238E27FC236}">
                <a16:creationId xmlns:a16="http://schemas.microsoft.com/office/drawing/2014/main" id="{EBA99410-5061-4C7E-8E2A-CB47D82DEA34}"/>
              </a:ext>
            </a:extLst>
          </p:cNvPr>
          <p:cNvPicPr>
            <a:picLocks noChangeAspect="1"/>
          </p:cNvPicPr>
          <p:nvPr/>
        </p:nvPicPr>
        <p:blipFill>
          <a:blip r:embed="rId2"/>
          <a:stretch>
            <a:fillRect/>
          </a:stretch>
        </p:blipFill>
        <p:spPr>
          <a:xfrm>
            <a:off x="6294121" y="1915160"/>
            <a:ext cx="5897880" cy="4942839"/>
          </a:xfrm>
          <a:prstGeom prst="rect">
            <a:avLst/>
          </a:prstGeom>
        </p:spPr>
      </p:pic>
    </p:spTree>
    <p:extLst>
      <p:ext uri="{BB962C8B-B14F-4D97-AF65-F5344CB8AC3E}">
        <p14:creationId xmlns:p14="http://schemas.microsoft.com/office/powerpoint/2010/main" val="8281710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670F6-2446-414F-836B-6B4FB9D94268}"/>
              </a:ext>
            </a:extLst>
          </p:cNvPr>
          <p:cNvSpPr>
            <a:spLocks noGrp="1"/>
          </p:cNvSpPr>
          <p:nvPr>
            <p:ph type="title"/>
          </p:nvPr>
        </p:nvSpPr>
        <p:spPr>
          <a:xfrm>
            <a:off x="333375" y="687237"/>
            <a:ext cx="11389233" cy="605665"/>
          </a:xfrm>
        </p:spPr>
        <p:txBody>
          <a:bodyPr>
            <a:noAutofit/>
          </a:bodyPr>
          <a:lstStyle/>
          <a:p>
            <a:pPr algn="ctr"/>
            <a:r>
              <a:rPr lang="en-US" sz="4000" b="1" dirty="0">
                <a:latin typeface="Montserrat" panose="00000500000000000000" pitchFamily="2" charset="0"/>
                <a:sym typeface="Arial"/>
              </a:rPr>
              <a:t>Ports of Entry and Road Rehabilitation </a:t>
            </a:r>
            <a:endParaRPr lang="en-ZW" sz="4000" dirty="0">
              <a:latin typeface="Montserrat" panose="00000500000000000000" pitchFamily="2" charset="0"/>
            </a:endParaRPr>
          </a:p>
        </p:txBody>
      </p:sp>
      <p:sp>
        <p:nvSpPr>
          <p:cNvPr id="3" name="Content Placeholder 2">
            <a:extLst>
              <a:ext uri="{FF2B5EF4-FFF2-40B4-BE49-F238E27FC236}">
                <a16:creationId xmlns:a16="http://schemas.microsoft.com/office/drawing/2014/main" id="{DA2EEEE2-BDF4-4D2A-ABEE-1E5F0049D0FB}"/>
              </a:ext>
            </a:extLst>
          </p:cNvPr>
          <p:cNvSpPr>
            <a:spLocks noGrp="1"/>
          </p:cNvSpPr>
          <p:nvPr>
            <p:ph type="body" sz="quarter" idx="12"/>
          </p:nvPr>
        </p:nvSpPr>
        <p:spPr>
          <a:xfrm>
            <a:off x="172720" y="1904999"/>
            <a:ext cx="6232128" cy="4942719"/>
          </a:xfrm>
        </p:spPr>
        <p:txBody>
          <a:bodyPr>
            <a:normAutofit fontScale="85000" lnSpcReduction="10000"/>
          </a:bodyPr>
          <a:lstStyle/>
          <a:p>
            <a:pPr marL="304792" indent="-304792" algn="just" defTabSz="1219170">
              <a:spcBef>
                <a:spcPts val="1333"/>
              </a:spcBef>
              <a:defRPr/>
            </a:pPr>
            <a:r>
              <a:rPr lang="en-US" dirty="0">
                <a:solidFill>
                  <a:sysClr val="windowText" lastClr="000000"/>
                </a:solidFill>
                <a:latin typeface="Arial Narrow" panose="020B0606020202030204" pitchFamily="34" charset="0"/>
                <a:sym typeface="Arial"/>
              </a:rPr>
              <a:t>Roads improve inter-city connectivity. </a:t>
            </a:r>
          </a:p>
          <a:p>
            <a:pPr marL="304792" indent="-304792" algn="just" defTabSz="1219170">
              <a:spcBef>
                <a:spcPts val="1333"/>
              </a:spcBef>
              <a:defRPr/>
            </a:pPr>
            <a:r>
              <a:rPr lang="en-US" dirty="0">
                <a:solidFill>
                  <a:sysClr val="windowText" lastClr="000000"/>
                </a:solidFill>
                <a:latin typeface="Arial Narrow" panose="020B0606020202030204" pitchFamily="34" charset="0"/>
                <a:sym typeface="Arial"/>
              </a:rPr>
              <a:t> A total of 450 km has been opened to traffic for the Harare-Masvingo-Beitbridge road and the remaining 129 km are expected to be completed by year end.</a:t>
            </a:r>
          </a:p>
          <a:p>
            <a:pPr marL="304792" indent="-304792" algn="just" defTabSz="1219170">
              <a:spcBef>
                <a:spcPts val="1333"/>
              </a:spcBef>
              <a:defRPr/>
            </a:pPr>
            <a:r>
              <a:rPr lang="en-US" dirty="0">
                <a:solidFill>
                  <a:sysClr val="windowText" lastClr="000000"/>
                </a:solidFill>
                <a:latin typeface="Arial Narrow" panose="020B0606020202030204" pitchFamily="34" charset="0"/>
                <a:sym typeface="Arial"/>
              </a:rPr>
              <a:t>Various road projects under the Emergency Rehabilitation Road Programme are underway.</a:t>
            </a:r>
          </a:p>
          <a:p>
            <a:pPr marL="304792" indent="-304792" algn="just" defTabSz="1219170">
              <a:spcBef>
                <a:spcPts val="1333"/>
              </a:spcBef>
              <a:defRPr/>
            </a:pPr>
            <a:r>
              <a:rPr lang="en-US" dirty="0">
                <a:solidFill>
                  <a:sysClr val="windowText" lastClr="000000"/>
                </a:solidFill>
                <a:latin typeface="Arial Narrow" panose="020B0606020202030204" pitchFamily="34" charset="0"/>
                <a:sym typeface="Arial"/>
              </a:rPr>
              <a:t>Beitbridge boarder post completed at a cost of US$300 million.</a:t>
            </a:r>
          </a:p>
          <a:p>
            <a:pPr marL="304792" indent="-304792" algn="just" defTabSz="1219170">
              <a:spcBef>
                <a:spcPts val="1333"/>
              </a:spcBef>
              <a:defRPr/>
            </a:pPr>
            <a:r>
              <a:rPr lang="en-US" dirty="0">
                <a:solidFill>
                  <a:sysClr val="windowText" lastClr="000000"/>
                </a:solidFill>
                <a:latin typeface="Arial Narrow" panose="020B0606020202030204" pitchFamily="34" charset="0"/>
                <a:sym typeface="Arial"/>
              </a:rPr>
              <a:t>Government has started the refurbishment of three major ports of entry and highways that connect Zimbabwe to the region (Kazungula One Stop Border Post, Forbes Border Post and </a:t>
            </a:r>
            <a:r>
              <a:rPr lang="en-US" dirty="0" err="1">
                <a:solidFill>
                  <a:sysClr val="windowText" lastClr="000000"/>
                </a:solidFill>
                <a:latin typeface="Arial Narrow" panose="020B0606020202030204" pitchFamily="34" charset="0"/>
                <a:sym typeface="Arial"/>
              </a:rPr>
              <a:t>Nyamapanda</a:t>
            </a:r>
            <a:r>
              <a:rPr lang="en-US" dirty="0">
                <a:solidFill>
                  <a:sysClr val="windowText" lastClr="000000"/>
                </a:solidFill>
                <a:latin typeface="Arial Narrow" panose="020B0606020202030204" pitchFamily="34" charset="0"/>
                <a:sym typeface="Arial"/>
              </a:rPr>
              <a:t> border post and road project).</a:t>
            </a:r>
          </a:p>
          <a:p>
            <a:pPr marL="304792" indent="-304792" algn="just" defTabSz="1219170">
              <a:spcBef>
                <a:spcPts val="1333"/>
              </a:spcBef>
              <a:defRPr/>
            </a:pPr>
            <a:r>
              <a:rPr lang="en-US" dirty="0">
                <a:solidFill>
                  <a:sysClr val="windowText" lastClr="000000"/>
                </a:solidFill>
                <a:latin typeface="Arial Narrow" panose="020B0606020202030204" pitchFamily="34" charset="0"/>
                <a:sym typeface="Arial"/>
              </a:rPr>
              <a:t>Ease of movement of goods and </a:t>
            </a:r>
            <a:r>
              <a:rPr lang="en-GB" dirty="0">
                <a:solidFill>
                  <a:sysClr val="windowText" lastClr="000000"/>
                </a:solidFill>
                <a:latin typeface="Arial Narrow" panose="020B0606020202030204" pitchFamily="34" charset="0"/>
                <a:sym typeface="Arial"/>
              </a:rPr>
              <a:t>travellers</a:t>
            </a:r>
            <a:r>
              <a:rPr lang="en-US" dirty="0">
                <a:solidFill>
                  <a:sysClr val="windowText" lastClr="000000"/>
                </a:solidFill>
                <a:latin typeface="Arial Narrow" panose="020B0606020202030204" pitchFamily="34" charset="0"/>
                <a:sym typeface="Arial"/>
              </a:rPr>
              <a:t> through ports of entry contribute significantly to tourism and economic growth. </a:t>
            </a:r>
          </a:p>
          <a:p>
            <a:pPr marL="304792" indent="-304792" algn="just" defTabSz="1219170">
              <a:spcBef>
                <a:spcPts val="1333"/>
              </a:spcBef>
              <a:defRPr/>
            </a:pPr>
            <a:endParaRPr lang="en-US" dirty="0">
              <a:solidFill>
                <a:sysClr val="windowText" lastClr="000000"/>
              </a:solidFill>
              <a:latin typeface="Arial Narrow" panose="020B0606020202030204" pitchFamily="34" charset="0"/>
              <a:sym typeface="Arial"/>
            </a:endParaRPr>
          </a:p>
          <a:p>
            <a:pPr marL="304792" indent="-304792" algn="just" defTabSz="1219170">
              <a:spcBef>
                <a:spcPts val="1333"/>
              </a:spcBef>
              <a:defRPr/>
            </a:pPr>
            <a:endParaRPr lang="en-US" dirty="0">
              <a:solidFill>
                <a:sysClr val="windowText" lastClr="000000"/>
              </a:solidFill>
              <a:latin typeface="Arial Narrow" panose="020B0606020202030204" pitchFamily="34" charset="0"/>
              <a:sym typeface="Arial"/>
            </a:endParaRPr>
          </a:p>
          <a:p>
            <a:endParaRPr lang="en-ZW" dirty="0"/>
          </a:p>
        </p:txBody>
      </p:sp>
      <p:sp>
        <p:nvSpPr>
          <p:cNvPr id="7" name="Slide Number Placeholder 3">
            <a:extLst>
              <a:ext uri="{FF2B5EF4-FFF2-40B4-BE49-F238E27FC236}">
                <a16:creationId xmlns:a16="http://schemas.microsoft.com/office/drawing/2014/main" id="{489290CE-7AFB-4EA3-93CC-881CFEEAAC23}"/>
              </a:ext>
            </a:extLst>
          </p:cNvPr>
          <p:cNvSpPr>
            <a:spLocks noGrp="1"/>
          </p:cNvSpPr>
          <p:nvPr>
            <p:ph type="sldNum" sz="quarter" idx="4294967295"/>
          </p:nvPr>
        </p:nvSpPr>
        <p:spPr>
          <a:xfrm>
            <a:off x="9439275" y="6375400"/>
            <a:ext cx="2752725" cy="346075"/>
          </a:xfrm>
        </p:spPr>
        <p:txBody>
          <a:bodyPr/>
          <a:lstStyle/>
          <a:p>
            <a:fld id="{464EB435-050E-4225-A9AC-B4896819FB51}" type="slidenum">
              <a:rPr lang="en-GB" smtClean="0"/>
              <a:t>47</a:t>
            </a:fld>
            <a:endParaRPr lang="en-GB" dirty="0"/>
          </a:p>
        </p:txBody>
      </p:sp>
      <p:pic>
        <p:nvPicPr>
          <p:cNvPr id="5" name="Picture 4">
            <a:extLst>
              <a:ext uri="{FF2B5EF4-FFF2-40B4-BE49-F238E27FC236}">
                <a16:creationId xmlns:a16="http://schemas.microsoft.com/office/drawing/2014/main" id="{5A736DE4-9389-4EE1-8CF3-E3C1E9438AD7}"/>
              </a:ext>
            </a:extLst>
          </p:cNvPr>
          <p:cNvPicPr>
            <a:picLocks noChangeAspect="1"/>
          </p:cNvPicPr>
          <p:nvPr/>
        </p:nvPicPr>
        <p:blipFill>
          <a:blip r:embed="rId2"/>
          <a:stretch>
            <a:fillRect/>
          </a:stretch>
        </p:blipFill>
        <p:spPr>
          <a:xfrm>
            <a:off x="6438900" y="1905000"/>
            <a:ext cx="5753098" cy="2575394"/>
          </a:xfrm>
          <a:prstGeom prst="rect">
            <a:avLst/>
          </a:prstGeom>
        </p:spPr>
      </p:pic>
      <p:pic>
        <p:nvPicPr>
          <p:cNvPr id="6" name="Picture 5">
            <a:extLst>
              <a:ext uri="{FF2B5EF4-FFF2-40B4-BE49-F238E27FC236}">
                <a16:creationId xmlns:a16="http://schemas.microsoft.com/office/drawing/2014/main" id="{63835070-76C6-4F39-A6F9-7038D7B50453}"/>
              </a:ext>
            </a:extLst>
          </p:cNvPr>
          <p:cNvPicPr/>
          <p:nvPr/>
        </p:nvPicPr>
        <p:blipFill>
          <a:blip r:embed="rId3"/>
          <a:stretch>
            <a:fillRect/>
          </a:stretch>
        </p:blipFill>
        <p:spPr>
          <a:xfrm>
            <a:off x="6438900" y="4480394"/>
            <a:ext cx="5753099" cy="2367325"/>
          </a:xfrm>
          <a:prstGeom prst="rect">
            <a:avLst/>
          </a:prstGeom>
        </p:spPr>
      </p:pic>
    </p:spTree>
    <p:extLst>
      <p:ext uri="{BB962C8B-B14F-4D97-AF65-F5344CB8AC3E}">
        <p14:creationId xmlns:p14="http://schemas.microsoft.com/office/powerpoint/2010/main" val="37477864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01793-0F23-4130-A211-8806502E403B}"/>
              </a:ext>
            </a:extLst>
          </p:cNvPr>
          <p:cNvSpPr>
            <a:spLocks noGrp="1"/>
          </p:cNvSpPr>
          <p:nvPr>
            <p:ph type="title"/>
          </p:nvPr>
        </p:nvSpPr>
        <p:spPr/>
        <p:txBody>
          <a:bodyPr>
            <a:noAutofit/>
          </a:bodyPr>
          <a:lstStyle/>
          <a:p>
            <a:pPr algn="ctr"/>
            <a:r>
              <a:rPr lang="en-ZW" sz="4400" b="1" dirty="0"/>
              <a:t>Energy</a:t>
            </a:r>
            <a:endParaRPr lang="en-ZW" sz="4400" dirty="0"/>
          </a:p>
        </p:txBody>
      </p:sp>
      <p:sp>
        <p:nvSpPr>
          <p:cNvPr id="3" name="Content Placeholder 2">
            <a:extLst>
              <a:ext uri="{FF2B5EF4-FFF2-40B4-BE49-F238E27FC236}">
                <a16:creationId xmlns:a16="http://schemas.microsoft.com/office/drawing/2014/main" id="{0884846B-3DA5-40FB-B3B6-71B5D1AEC613}"/>
              </a:ext>
            </a:extLst>
          </p:cNvPr>
          <p:cNvSpPr>
            <a:spLocks noGrp="1"/>
          </p:cNvSpPr>
          <p:nvPr>
            <p:ph type="body" sz="quarter" idx="12"/>
          </p:nvPr>
        </p:nvSpPr>
        <p:spPr>
          <a:xfrm>
            <a:off x="45720" y="1925320"/>
            <a:ext cx="5577840" cy="4759960"/>
          </a:xfrm>
        </p:spPr>
        <p:txBody>
          <a:bodyPr>
            <a:normAutofit/>
          </a:bodyPr>
          <a:lstStyle/>
          <a:p>
            <a:pPr lvl="0"/>
            <a:r>
              <a:rPr lang="en-ZW" dirty="0">
                <a:latin typeface="Arial Narrow" panose="020B0606020202030204" pitchFamily="34" charset="0"/>
              </a:rPr>
              <a:t>T</a:t>
            </a:r>
            <a:r>
              <a:rPr lang="en-GB" dirty="0">
                <a:latin typeface="Arial Narrow" panose="020B0606020202030204" pitchFamily="34" charset="0"/>
              </a:rPr>
              <a:t>he </a:t>
            </a:r>
            <a:r>
              <a:rPr lang="en-US" dirty="0">
                <a:latin typeface="Arial Narrow" panose="020B0606020202030204" pitchFamily="34" charset="0"/>
              </a:rPr>
              <a:t>key flagship project in the energy sector is the Hwange 7 &amp; 8 extension project with a generation capacity of 600 MW and being funded through a loan facility from China Exim Bank. </a:t>
            </a:r>
            <a:endParaRPr lang="en-ZW" dirty="0">
              <a:latin typeface="Arial Narrow" panose="020B0606020202030204" pitchFamily="34" charset="0"/>
            </a:endParaRPr>
          </a:p>
          <a:p>
            <a:pPr lvl="0"/>
            <a:r>
              <a:rPr lang="en-US" dirty="0">
                <a:latin typeface="Arial Narrow" panose="020B0606020202030204" pitchFamily="34" charset="0"/>
              </a:rPr>
              <a:t>Both units 7 &amp; 8 have been successfully synchronized and connected to the grid during the second quarter of 2023. </a:t>
            </a:r>
          </a:p>
          <a:p>
            <a:pPr lvl="0"/>
            <a:r>
              <a:rPr lang="en-US" dirty="0">
                <a:latin typeface="Arial Narrow" panose="020B0606020202030204" pitchFamily="34" charset="0"/>
              </a:rPr>
              <a:t>Subsequently commissioned on 3 August 2023 by the H. E, President E. D. Mnangagwa</a:t>
            </a:r>
            <a:endParaRPr lang="en-ZW" dirty="0">
              <a:latin typeface="Arial Narrow" panose="020B0606020202030204" pitchFamily="34" charset="0"/>
            </a:endParaRPr>
          </a:p>
        </p:txBody>
      </p:sp>
      <p:sp>
        <p:nvSpPr>
          <p:cNvPr id="5" name="Slide Number Placeholder 4">
            <a:extLst>
              <a:ext uri="{FF2B5EF4-FFF2-40B4-BE49-F238E27FC236}">
                <a16:creationId xmlns:a16="http://schemas.microsoft.com/office/drawing/2014/main" id="{CE082B6F-3922-487E-A5CC-9ECE08A259A8}"/>
              </a:ext>
            </a:extLst>
          </p:cNvPr>
          <p:cNvSpPr>
            <a:spLocks noGrp="1"/>
          </p:cNvSpPr>
          <p:nvPr>
            <p:ph type="sldNum" sz="quarter" idx="4294967295"/>
          </p:nvPr>
        </p:nvSpPr>
        <p:spPr>
          <a:xfrm>
            <a:off x="9448800" y="6356350"/>
            <a:ext cx="2743200" cy="365125"/>
          </a:xfrm>
        </p:spPr>
        <p:txBody>
          <a:bodyPr/>
          <a:lstStyle/>
          <a:p>
            <a:fld id="{464EB435-050E-4225-A9AC-B4896819FB51}" type="slidenum">
              <a:rPr lang="en-GB" smtClean="0"/>
              <a:t>48</a:t>
            </a:fld>
            <a:endParaRPr lang="en-GB" dirty="0"/>
          </a:p>
        </p:txBody>
      </p:sp>
      <p:pic>
        <p:nvPicPr>
          <p:cNvPr id="5124" name="Picture 4" descr="Image">
            <a:extLst>
              <a:ext uri="{FF2B5EF4-FFF2-40B4-BE49-F238E27FC236}">
                <a16:creationId xmlns:a16="http://schemas.microsoft.com/office/drawing/2014/main" id="{AE63CEB3-B7EB-4D49-B049-7690449E06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7700" y="4132413"/>
            <a:ext cx="6464300" cy="2724150"/>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Image">
            <a:extLst>
              <a:ext uri="{FF2B5EF4-FFF2-40B4-BE49-F238E27FC236}">
                <a16:creationId xmlns:a16="http://schemas.microsoft.com/office/drawing/2014/main" id="{154F072D-54F3-4679-8F05-517900BDFD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7700" y="1869440"/>
            <a:ext cx="6464300" cy="22629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60113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9B440-651A-479D-B173-335B61B716F2}"/>
              </a:ext>
            </a:extLst>
          </p:cNvPr>
          <p:cNvSpPr>
            <a:spLocks noGrp="1"/>
          </p:cNvSpPr>
          <p:nvPr>
            <p:ph type="title"/>
          </p:nvPr>
        </p:nvSpPr>
        <p:spPr/>
        <p:txBody>
          <a:bodyPr/>
          <a:lstStyle/>
          <a:p>
            <a:pPr algn="ctr"/>
            <a:r>
              <a:rPr lang="en-US" sz="4400" b="1" dirty="0">
                <a:latin typeface="Montserrat" panose="00000500000000000000" pitchFamily="2" charset="0"/>
              </a:rPr>
              <a:t>Water and Sanitation</a:t>
            </a:r>
            <a:endParaRPr lang="en-ZW" sz="4400" b="1" dirty="0">
              <a:latin typeface="Montserrat" panose="00000500000000000000" pitchFamily="2" charset="0"/>
            </a:endParaRPr>
          </a:p>
        </p:txBody>
      </p:sp>
      <p:sp>
        <p:nvSpPr>
          <p:cNvPr id="3" name="Content Placeholder 2">
            <a:extLst>
              <a:ext uri="{FF2B5EF4-FFF2-40B4-BE49-F238E27FC236}">
                <a16:creationId xmlns:a16="http://schemas.microsoft.com/office/drawing/2014/main" id="{EAED0DDE-52C1-45F7-95B7-0746F2E57625}"/>
              </a:ext>
            </a:extLst>
          </p:cNvPr>
          <p:cNvSpPr>
            <a:spLocks noGrp="1"/>
          </p:cNvSpPr>
          <p:nvPr>
            <p:ph type="body" sz="quarter" idx="12"/>
          </p:nvPr>
        </p:nvSpPr>
        <p:spPr>
          <a:xfrm>
            <a:off x="0" y="1961707"/>
            <a:ext cx="5300331" cy="4625163"/>
          </a:xfrm>
        </p:spPr>
        <p:txBody>
          <a:bodyPr>
            <a:normAutofit fontScale="92500"/>
          </a:bodyPr>
          <a:lstStyle/>
          <a:p>
            <a:pPr lvl="0"/>
            <a:r>
              <a:rPr lang="en-US" dirty="0">
                <a:latin typeface="Arial Narrow" panose="020B0606020202030204" pitchFamily="34" charset="0"/>
              </a:rPr>
              <a:t>Borehole drilling and rehabilitation is underway through the Rural Development Programme. </a:t>
            </a:r>
          </a:p>
          <a:p>
            <a:pPr lvl="0"/>
            <a:r>
              <a:rPr lang="en-US" dirty="0">
                <a:latin typeface="Arial Narrow" panose="020B0606020202030204" pitchFamily="34" charset="0"/>
              </a:rPr>
              <a:t>Since 2018, Government has drilled 4 802 and rehabilitated 39 001 boreholes.</a:t>
            </a:r>
            <a:endParaRPr lang="en-ZW" dirty="0">
              <a:latin typeface="Arial Narrow" panose="020B0606020202030204" pitchFamily="34" charset="0"/>
            </a:endParaRPr>
          </a:p>
          <a:p>
            <a:r>
              <a:rPr lang="en-US" dirty="0">
                <a:latin typeface="Arial Narrow" panose="020B0606020202030204" pitchFamily="34" charset="0"/>
              </a:rPr>
              <a:t>Dam construction is also underway with Chivhu dam  having been commissioned in 2023. </a:t>
            </a:r>
          </a:p>
          <a:p>
            <a:pPr lvl="0"/>
            <a:r>
              <a:rPr lang="en-US" dirty="0">
                <a:latin typeface="Arial Narrow" panose="020B0606020202030204" pitchFamily="34" charset="0"/>
              </a:rPr>
              <a:t>The construction of </a:t>
            </a:r>
            <a:r>
              <a:rPr lang="en-US" dirty="0" err="1">
                <a:latin typeface="Arial Narrow" panose="020B0606020202030204" pitchFamily="34" charset="0"/>
              </a:rPr>
              <a:t>Gwayi</a:t>
            </a:r>
            <a:r>
              <a:rPr lang="en-US" dirty="0">
                <a:latin typeface="Arial Narrow" panose="020B0606020202030204" pitchFamily="34" charset="0"/>
              </a:rPr>
              <a:t>-Shangani dam is now at 70.2%, with 39m of the dam wall having been completed out of the targeted 72m. </a:t>
            </a:r>
          </a:p>
          <a:p>
            <a:pPr lvl="0"/>
            <a:r>
              <a:rPr lang="en-US" dirty="0">
                <a:latin typeface="Arial Narrow" panose="020B0606020202030204" pitchFamily="34" charset="0"/>
              </a:rPr>
              <a:t>Completion of the dam and the complementary </a:t>
            </a:r>
            <a:r>
              <a:rPr lang="en-US" dirty="0" err="1">
                <a:latin typeface="Arial Narrow" panose="020B0606020202030204" pitchFamily="34" charset="0"/>
              </a:rPr>
              <a:t>Gwayi</a:t>
            </a:r>
            <a:r>
              <a:rPr lang="en-US" dirty="0">
                <a:latin typeface="Arial Narrow" panose="020B0606020202030204" pitchFamily="34" charset="0"/>
              </a:rPr>
              <a:t>-Shangani pipeline is expected to be achieved by end of 2024. </a:t>
            </a:r>
            <a:endParaRPr lang="en-ZW" dirty="0">
              <a:latin typeface="Arial Narrow" panose="020B0606020202030204" pitchFamily="34" charset="0"/>
            </a:endParaRPr>
          </a:p>
          <a:p>
            <a:endParaRPr lang="en-ZW" dirty="0"/>
          </a:p>
        </p:txBody>
      </p:sp>
      <p:sp>
        <p:nvSpPr>
          <p:cNvPr id="5" name="Slide Number Placeholder 4">
            <a:extLst>
              <a:ext uri="{FF2B5EF4-FFF2-40B4-BE49-F238E27FC236}">
                <a16:creationId xmlns:a16="http://schemas.microsoft.com/office/drawing/2014/main" id="{8B83A628-EC5D-4F33-A8E2-9E198C13E057}"/>
              </a:ext>
            </a:extLst>
          </p:cNvPr>
          <p:cNvSpPr>
            <a:spLocks noGrp="1"/>
          </p:cNvSpPr>
          <p:nvPr>
            <p:ph type="sldNum" sz="quarter" idx="4294967295"/>
          </p:nvPr>
        </p:nvSpPr>
        <p:spPr>
          <a:xfrm>
            <a:off x="9448800" y="6356350"/>
            <a:ext cx="2743200" cy="365125"/>
          </a:xfrm>
        </p:spPr>
        <p:txBody>
          <a:bodyPr/>
          <a:lstStyle/>
          <a:p>
            <a:fld id="{464EB435-050E-4225-A9AC-B4896819FB51}" type="slidenum">
              <a:rPr lang="en-GB" smtClean="0"/>
              <a:t>49</a:t>
            </a:fld>
            <a:endParaRPr lang="en-GB"/>
          </a:p>
        </p:txBody>
      </p:sp>
      <p:sp>
        <p:nvSpPr>
          <p:cNvPr id="7" name="Title 1">
            <a:extLst>
              <a:ext uri="{FF2B5EF4-FFF2-40B4-BE49-F238E27FC236}">
                <a16:creationId xmlns:a16="http://schemas.microsoft.com/office/drawing/2014/main" id="{FC9CF1DE-33FC-44FB-8920-F1BD4964FAB6}"/>
              </a:ext>
            </a:extLst>
          </p:cNvPr>
          <p:cNvSpPr txBox="1">
            <a:spLocks/>
          </p:cNvSpPr>
          <p:nvPr/>
        </p:nvSpPr>
        <p:spPr>
          <a:xfrm>
            <a:off x="5640481" y="1933575"/>
            <a:ext cx="6208324" cy="371621"/>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en-US" sz="1800" b="1" i="1" dirty="0" err="1">
                <a:solidFill>
                  <a:schemeClr val="tx1"/>
                </a:solidFill>
                <a:latin typeface="Arial Narrow" panose="020B0606020202030204" pitchFamily="34" charset="0"/>
                <a:ea typeface="Calibri" panose="020F0502020204030204" pitchFamily="34" charset="0"/>
                <a:cs typeface="Tahoma" panose="020B0604030504040204" pitchFamily="34" charset="0"/>
              </a:rPr>
              <a:t>Chivu</a:t>
            </a:r>
            <a:r>
              <a:rPr lang="en-US" altLang="en-US" sz="1800" b="1" i="1" dirty="0">
                <a:solidFill>
                  <a:schemeClr val="tx1"/>
                </a:solidFill>
                <a:latin typeface="Arial Narrow" panose="020B0606020202030204" pitchFamily="34" charset="0"/>
                <a:ea typeface="Calibri" panose="020F0502020204030204" pitchFamily="34" charset="0"/>
                <a:cs typeface="Tahoma" panose="020B0604030504040204" pitchFamily="34" charset="0"/>
              </a:rPr>
              <a:t> water supply treatment plant                  Water supply works</a:t>
            </a:r>
            <a:endParaRPr lang="en-ZW" sz="1800" b="1" dirty="0">
              <a:solidFill>
                <a:schemeClr val="tx1"/>
              </a:solidFill>
            </a:endParaRPr>
          </a:p>
        </p:txBody>
      </p:sp>
      <p:pic>
        <p:nvPicPr>
          <p:cNvPr id="6145" name="Picture 395732688">
            <a:extLst>
              <a:ext uri="{FF2B5EF4-FFF2-40B4-BE49-F238E27FC236}">
                <a16:creationId xmlns:a16="http://schemas.microsoft.com/office/drawing/2014/main" id="{A91C0A3D-3BC2-4FE8-9436-1FF49F6CEA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04276" y="2305196"/>
            <a:ext cx="6487724" cy="4559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86484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6F8AF-3A40-40A1-A71E-EB8283AA3392}"/>
              </a:ext>
            </a:extLst>
          </p:cNvPr>
          <p:cNvSpPr>
            <a:spLocks noGrp="1"/>
          </p:cNvSpPr>
          <p:nvPr>
            <p:ph type="title"/>
          </p:nvPr>
        </p:nvSpPr>
        <p:spPr/>
        <p:txBody>
          <a:bodyPr/>
          <a:lstStyle/>
          <a:p>
            <a:pPr algn="ctr"/>
            <a:r>
              <a:rPr lang="en-US" sz="4400" b="1" dirty="0">
                <a:latin typeface="Montserrat" panose="00000500000000000000" pitchFamily="2" charset="0"/>
              </a:rPr>
              <a:t>Housing Development</a:t>
            </a:r>
            <a:endParaRPr lang="en-ZW" sz="4400" b="1" dirty="0">
              <a:latin typeface="Montserrat" panose="00000500000000000000" pitchFamily="2" charset="0"/>
            </a:endParaRPr>
          </a:p>
        </p:txBody>
      </p:sp>
      <p:sp>
        <p:nvSpPr>
          <p:cNvPr id="4" name="Content Placeholder 3">
            <a:extLst>
              <a:ext uri="{FF2B5EF4-FFF2-40B4-BE49-F238E27FC236}">
                <a16:creationId xmlns:a16="http://schemas.microsoft.com/office/drawing/2014/main" id="{01114955-2B9B-4CE3-B00C-E679CF859075}"/>
              </a:ext>
            </a:extLst>
          </p:cNvPr>
          <p:cNvSpPr>
            <a:spLocks noGrp="1"/>
          </p:cNvSpPr>
          <p:nvPr>
            <p:ph type="body" sz="quarter" idx="12"/>
          </p:nvPr>
        </p:nvSpPr>
        <p:spPr>
          <a:xfrm>
            <a:off x="200025" y="2255454"/>
            <a:ext cx="5484495" cy="4114866"/>
          </a:xfrm>
        </p:spPr>
        <p:txBody>
          <a:bodyPr>
            <a:normAutofit fontScale="92500"/>
          </a:bodyPr>
          <a:lstStyle/>
          <a:p>
            <a:pPr lvl="0"/>
            <a:r>
              <a:rPr lang="en-GB" dirty="0">
                <a:latin typeface="Arial Narrow" panose="020B0606020202030204" pitchFamily="34" charset="0"/>
              </a:rPr>
              <a:t>Housing development for both residential and institutional accommodation is underway.</a:t>
            </a:r>
            <a:r>
              <a:rPr lang="en-US" dirty="0">
                <a:latin typeface="Arial Narrow" panose="020B0606020202030204" pitchFamily="34" charset="0"/>
              </a:rPr>
              <a:t> </a:t>
            </a:r>
            <a:endParaRPr lang="en-ZW" dirty="0">
              <a:latin typeface="Arial Narrow" panose="020B0606020202030204" pitchFamily="34" charset="0"/>
            </a:endParaRPr>
          </a:p>
          <a:p>
            <a:pPr lvl="0"/>
            <a:r>
              <a:rPr lang="en-GB" dirty="0">
                <a:latin typeface="Arial Narrow" panose="020B0606020202030204" pitchFamily="34" charset="0"/>
              </a:rPr>
              <a:t>Key projects that were completed include Lupane Civil Servants houses, </a:t>
            </a:r>
            <a:r>
              <a:rPr lang="en-GB" dirty="0" err="1">
                <a:latin typeface="Arial Narrow" panose="020B0606020202030204" pitchFamily="34" charset="0"/>
              </a:rPr>
              <a:t>Binga</a:t>
            </a:r>
            <a:r>
              <a:rPr lang="en-GB" dirty="0">
                <a:latin typeface="Arial Narrow" panose="020B0606020202030204" pitchFamily="34" charset="0"/>
              </a:rPr>
              <a:t> houses and Beitbridge flats. </a:t>
            </a:r>
          </a:p>
          <a:p>
            <a:pPr lvl="0"/>
            <a:r>
              <a:rPr lang="en-GB" dirty="0">
                <a:latin typeface="Arial Narrow" panose="020B0606020202030204" pitchFamily="34" charset="0"/>
              </a:rPr>
              <a:t>On-going works in Marondera, </a:t>
            </a:r>
            <a:r>
              <a:rPr lang="en-GB" dirty="0" err="1">
                <a:latin typeface="Arial Narrow" panose="020B0606020202030204" pitchFamily="34" charset="0"/>
              </a:rPr>
              <a:t>Dzivarasekwa</a:t>
            </a:r>
            <a:r>
              <a:rPr lang="en-GB" dirty="0">
                <a:latin typeface="Arial Narrow" panose="020B0606020202030204" pitchFamily="34" charset="0"/>
              </a:rPr>
              <a:t> and Senga are focused on residential flats, as well as servicing of stands. </a:t>
            </a:r>
          </a:p>
          <a:p>
            <a:pPr lvl="0"/>
            <a:r>
              <a:rPr lang="en-GB" dirty="0">
                <a:latin typeface="Arial Narrow" panose="020B0606020202030204" pitchFamily="34" charset="0"/>
              </a:rPr>
              <a:t>The number of housing units completed and fully serviced as of end May 2023 stood at 49 150 and 136 850, respectively, giving a total delivery of 186 000 housing units across all provinces</a:t>
            </a:r>
            <a:endParaRPr lang="en-ZW" dirty="0">
              <a:latin typeface="Arial Narrow" panose="020B0606020202030204" pitchFamily="34" charset="0"/>
            </a:endParaRPr>
          </a:p>
          <a:p>
            <a:pPr marL="0" indent="0">
              <a:buNone/>
            </a:pPr>
            <a:endParaRPr lang="en-ZW" dirty="0"/>
          </a:p>
        </p:txBody>
      </p:sp>
      <p:sp>
        <p:nvSpPr>
          <p:cNvPr id="6" name="Content Placeholder 5">
            <a:extLst>
              <a:ext uri="{FF2B5EF4-FFF2-40B4-BE49-F238E27FC236}">
                <a16:creationId xmlns:a16="http://schemas.microsoft.com/office/drawing/2014/main" id="{6D7260DC-2B82-470E-A637-8A271B3DD3EB}"/>
              </a:ext>
            </a:extLst>
          </p:cNvPr>
          <p:cNvSpPr>
            <a:spLocks noGrp="1"/>
          </p:cNvSpPr>
          <p:nvPr>
            <p:ph sz="quarter" idx="4294967295"/>
          </p:nvPr>
        </p:nvSpPr>
        <p:spPr>
          <a:xfrm>
            <a:off x="7008813" y="1911350"/>
            <a:ext cx="5183187" cy="571500"/>
          </a:xfrm>
        </p:spPr>
        <p:txBody>
          <a:bodyPr>
            <a:normAutofit/>
          </a:bodyPr>
          <a:lstStyle/>
          <a:p>
            <a:pPr marL="0" indent="0">
              <a:buNone/>
            </a:pPr>
            <a:r>
              <a:rPr lang="en-US" b="1" dirty="0" err="1"/>
              <a:t>Dzivarasekwa</a:t>
            </a:r>
            <a:r>
              <a:rPr lang="en-US" b="1" dirty="0"/>
              <a:t> Flats</a:t>
            </a:r>
            <a:endParaRPr lang="en-ZW" b="1" dirty="0"/>
          </a:p>
        </p:txBody>
      </p:sp>
      <p:sp>
        <p:nvSpPr>
          <p:cNvPr id="8" name="Slide Number Placeholder 3">
            <a:extLst>
              <a:ext uri="{FF2B5EF4-FFF2-40B4-BE49-F238E27FC236}">
                <a16:creationId xmlns:a16="http://schemas.microsoft.com/office/drawing/2014/main" id="{21C3C0C1-2118-4E96-A79B-A7F9D13B03F0}"/>
              </a:ext>
            </a:extLst>
          </p:cNvPr>
          <p:cNvSpPr>
            <a:spLocks noGrp="1"/>
          </p:cNvSpPr>
          <p:nvPr>
            <p:ph type="sldNum" sz="quarter" idx="4294967295"/>
          </p:nvPr>
        </p:nvSpPr>
        <p:spPr>
          <a:xfrm>
            <a:off x="9448800" y="6426200"/>
            <a:ext cx="2743200" cy="295275"/>
          </a:xfrm>
        </p:spPr>
        <p:txBody>
          <a:bodyPr/>
          <a:lstStyle/>
          <a:p>
            <a:fld id="{464EB435-050E-4225-A9AC-B4896819FB51}" type="slidenum">
              <a:rPr lang="en-GB" smtClean="0">
                <a:solidFill>
                  <a:prstClr val="black"/>
                </a:solidFill>
              </a:rPr>
              <a:t>50</a:t>
            </a:fld>
            <a:endParaRPr lang="en-GB" dirty="0">
              <a:solidFill>
                <a:prstClr val="black"/>
              </a:solidFill>
            </a:endParaRPr>
          </a:p>
        </p:txBody>
      </p:sp>
      <p:pic>
        <p:nvPicPr>
          <p:cNvPr id="7" name="Picture 6">
            <a:extLst>
              <a:ext uri="{FF2B5EF4-FFF2-40B4-BE49-F238E27FC236}">
                <a16:creationId xmlns:a16="http://schemas.microsoft.com/office/drawing/2014/main" id="{E3CC392C-424A-4304-9F28-5372E53D2908}"/>
              </a:ext>
            </a:extLst>
          </p:cNvPr>
          <p:cNvPicPr/>
          <p:nvPr/>
        </p:nvPicPr>
        <p:blipFill>
          <a:blip r:embed="rId2"/>
          <a:stretch>
            <a:fillRect/>
          </a:stretch>
        </p:blipFill>
        <p:spPr>
          <a:xfrm>
            <a:off x="5902960" y="2311401"/>
            <a:ext cx="5882639" cy="4181474"/>
          </a:xfrm>
          <a:prstGeom prst="rect">
            <a:avLst/>
          </a:prstGeom>
        </p:spPr>
      </p:pic>
    </p:spTree>
    <p:extLst>
      <p:ext uri="{BB962C8B-B14F-4D97-AF65-F5344CB8AC3E}">
        <p14:creationId xmlns:p14="http://schemas.microsoft.com/office/powerpoint/2010/main" val="29630516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5579706" cy="6858000"/>
          </a:xfrm>
          <a:prstGeom prst="rect">
            <a:avLst/>
          </a:prstGeom>
          <a:solidFill>
            <a:srgbClr val="285F74"/>
          </a:solidFill>
          <a:ln>
            <a:solidFill>
              <a:srgbClr val="285F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W"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687338" y="2099232"/>
            <a:ext cx="6003021" cy="1725520"/>
          </a:xfrm>
        </p:spPr>
        <p:txBody>
          <a:bodyPr/>
          <a:lstStyle/>
          <a:p>
            <a:br>
              <a:rPr lang="en-US" dirty="0">
                <a:latin typeface="Arial Narrow" panose="020B0606020202030204" pitchFamily="34" charset="0"/>
              </a:rPr>
            </a:br>
            <a:br>
              <a:rPr lang="en-US" dirty="0">
                <a:latin typeface="Arial Narrow" panose="020B0606020202030204" pitchFamily="34" charset="0"/>
              </a:rPr>
            </a:br>
            <a:r>
              <a:rPr lang="en-US" dirty="0">
                <a:latin typeface="Montserrat ExtraBold" panose="00000900000000000000" pitchFamily="2" charset="0"/>
              </a:rPr>
              <a:t>NDS1 REVIEW</a:t>
            </a:r>
            <a:br>
              <a:rPr lang="en-ZW" dirty="0"/>
            </a:br>
            <a:endParaRPr lang="en-ZW"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1132" y="765111"/>
            <a:ext cx="4478694" cy="4478694"/>
          </a:xfrm>
          <a:prstGeom prst="rect">
            <a:avLst/>
          </a:prstGeom>
        </p:spPr>
      </p:pic>
    </p:spTree>
    <p:extLst>
      <p:ext uri="{BB962C8B-B14F-4D97-AF65-F5344CB8AC3E}">
        <p14:creationId xmlns:p14="http://schemas.microsoft.com/office/powerpoint/2010/main" val="26524922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5579706" cy="6858000"/>
          </a:xfrm>
          <a:prstGeom prst="rect">
            <a:avLst/>
          </a:prstGeom>
          <a:solidFill>
            <a:srgbClr val="285F74"/>
          </a:solidFill>
          <a:ln>
            <a:solidFill>
              <a:srgbClr val="285F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W"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9D2157F8-73ED-4D6B-994A-4F791E3828D3}"/>
              </a:ext>
            </a:extLst>
          </p:cNvPr>
          <p:cNvPicPr>
            <a:picLocks noChangeAspect="1"/>
          </p:cNvPicPr>
          <p:nvPr/>
        </p:nvPicPr>
        <p:blipFill>
          <a:blip r:embed="rId2"/>
          <a:stretch>
            <a:fillRect/>
          </a:stretch>
        </p:blipFill>
        <p:spPr>
          <a:xfrm>
            <a:off x="31519" y="1022335"/>
            <a:ext cx="10170554" cy="734003"/>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8" name="Rectangle 7">
            <a:extLst>
              <a:ext uri="{FF2B5EF4-FFF2-40B4-BE49-F238E27FC236}">
                <a16:creationId xmlns:a16="http://schemas.microsoft.com/office/drawing/2014/main" id="{9FB18DEF-A3D4-4373-AEB2-4283676D3A57}"/>
              </a:ext>
            </a:extLst>
          </p:cNvPr>
          <p:cNvSpPr/>
          <p:nvPr/>
        </p:nvSpPr>
        <p:spPr>
          <a:xfrm>
            <a:off x="1671320" y="344968"/>
            <a:ext cx="10520680" cy="646331"/>
          </a:xfrm>
          <a:prstGeom prst="rect">
            <a:avLst/>
          </a:prstGeom>
        </p:spPr>
        <p:txBody>
          <a:bodyPr wrap="square">
            <a:spAutoFit/>
          </a:bodyPr>
          <a:lstStyle/>
          <a:p>
            <a:pPr algn="ctr">
              <a:spcBef>
                <a:spcPct val="0"/>
              </a:spcBef>
            </a:pPr>
            <a:r>
              <a:rPr lang="en-US" sz="3600" b="1" dirty="0">
                <a:solidFill>
                  <a:schemeClr val="bg1"/>
                </a:solidFill>
                <a:latin typeface="Montserrat" panose="00000500000000000000" pitchFamily="2" charset="0"/>
                <a:ea typeface="+mj-ea"/>
                <a:cs typeface="+mj-cs"/>
              </a:rPr>
              <a:t>Journey Towards Vision 2030……</a:t>
            </a:r>
            <a:endParaRPr lang="en-ZW" sz="3600" b="1" dirty="0">
              <a:solidFill>
                <a:schemeClr val="bg1"/>
              </a:solidFill>
              <a:latin typeface="Montserrat" panose="00000500000000000000" pitchFamily="2" charset="0"/>
              <a:ea typeface="+mj-ea"/>
              <a:cs typeface="+mj-cs"/>
            </a:endParaRPr>
          </a:p>
        </p:txBody>
      </p:sp>
      <p:pic>
        <p:nvPicPr>
          <p:cNvPr id="9" name="Picture 8">
            <a:extLst>
              <a:ext uri="{FF2B5EF4-FFF2-40B4-BE49-F238E27FC236}">
                <a16:creationId xmlns:a16="http://schemas.microsoft.com/office/drawing/2014/main" id="{E2B24157-B22A-4A05-8B04-0B0672FB8687}"/>
              </a:ext>
            </a:extLst>
          </p:cNvPr>
          <p:cNvPicPr>
            <a:picLocks noChangeAspect="1"/>
          </p:cNvPicPr>
          <p:nvPr/>
        </p:nvPicPr>
        <p:blipFill>
          <a:blip r:embed="rId3"/>
          <a:stretch>
            <a:fillRect/>
          </a:stretch>
        </p:blipFill>
        <p:spPr>
          <a:xfrm>
            <a:off x="946674" y="4527786"/>
            <a:ext cx="1670449" cy="1841152"/>
          </a:xfrm>
          <a:prstGeom prst="rect">
            <a:avLst/>
          </a:prstGeom>
        </p:spPr>
      </p:pic>
      <p:grpSp>
        <p:nvGrpSpPr>
          <p:cNvPr id="10" name="Group 9">
            <a:extLst>
              <a:ext uri="{FF2B5EF4-FFF2-40B4-BE49-F238E27FC236}">
                <a16:creationId xmlns:a16="http://schemas.microsoft.com/office/drawing/2014/main" id="{8F84687E-EE40-459F-8164-E86FA778BB36}"/>
              </a:ext>
            </a:extLst>
          </p:cNvPr>
          <p:cNvGrpSpPr/>
          <p:nvPr/>
        </p:nvGrpSpPr>
        <p:grpSpPr>
          <a:xfrm>
            <a:off x="968000" y="2330214"/>
            <a:ext cx="9035201" cy="3386339"/>
            <a:chOff x="503852" y="2334733"/>
            <a:chExt cx="9345424" cy="3652686"/>
          </a:xfrm>
        </p:grpSpPr>
        <p:sp>
          <p:nvSpPr>
            <p:cNvPr id="11" name="L-Shape 10">
              <a:extLst>
                <a:ext uri="{FF2B5EF4-FFF2-40B4-BE49-F238E27FC236}">
                  <a16:creationId xmlns:a16="http://schemas.microsoft.com/office/drawing/2014/main" id="{6D1FDC36-0449-4A27-80C3-2432C0A5EA0C}"/>
                </a:ext>
              </a:extLst>
            </p:cNvPr>
            <p:cNvSpPr/>
            <p:nvPr/>
          </p:nvSpPr>
          <p:spPr>
            <a:xfrm rot="5400000">
              <a:off x="1037119" y="3847871"/>
              <a:ext cx="1606281" cy="2672816"/>
            </a:xfrm>
            <a:prstGeom prst="corner">
              <a:avLst>
                <a:gd name="adj1" fmla="val 16120"/>
                <a:gd name="adj2" fmla="val 16110"/>
              </a:avLst>
            </a:prstGeom>
            <a:solidFill>
              <a:srgbClr val="92D05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ZW"/>
            </a:p>
          </p:txBody>
        </p:sp>
        <p:sp>
          <p:nvSpPr>
            <p:cNvPr id="12" name="L-Shape 11">
              <a:extLst>
                <a:ext uri="{FF2B5EF4-FFF2-40B4-BE49-F238E27FC236}">
                  <a16:creationId xmlns:a16="http://schemas.microsoft.com/office/drawing/2014/main" id="{09F44E86-106F-4A16-A90E-4409CFDCE5B4}"/>
                </a:ext>
              </a:extLst>
            </p:cNvPr>
            <p:cNvSpPr/>
            <p:nvPr/>
          </p:nvSpPr>
          <p:spPr>
            <a:xfrm rot="5400000">
              <a:off x="4025069" y="2768074"/>
              <a:ext cx="1606281" cy="2672816"/>
            </a:xfrm>
            <a:prstGeom prst="corner">
              <a:avLst>
                <a:gd name="adj1" fmla="val 16120"/>
                <a:gd name="adj2" fmla="val 16110"/>
              </a:avLst>
            </a:prstGeom>
            <a:solidFill>
              <a:srgbClr val="00B0F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ZW"/>
            </a:p>
          </p:txBody>
        </p:sp>
        <p:sp>
          <p:nvSpPr>
            <p:cNvPr id="13" name="L-Shape 12">
              <a:extLst>
                <a:ext uri="{FF2B5EF4-FFF2-40B4-BE49-F238E27FC236}">
                  <a16:creationId xmlns:a16="http://schemas.microsoft.com/office/drawing/2014/main" id="{262C9290-AC17-4D82-B097-C32D39B01D6F}"/>
                </a:ext>
              </a:extLst>
            </p:cNvPr>
            <p:cNvSpPr/>
            <p:nvPr/>
          </p:nvSpPr>
          <p:spPr>
            <a:xfrm rot="5400000">
              <a:off x="7610441" y="1702179"/>
              <a:ext cx="1606281" cy="2871389"/>
            </a:xfrm>
            <a:prstGeom prst="corner">
              <a:avLst>
                <a:gd name="adj1" fmla="val 16120"/>
                <a:gd name="adj2" fmla="val 16110"/>
              </a:avLst>
            </a:prstGeom>
            <a:solidFill>
              <a:srgbClr val="FF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ZW"/>
            </a:p>
          </p:txBody>
        </p:sp>
      </p:grpSp>
      <p:pic>
        <p:nvPicPr>
          <p:cNvPr id="14" name="Picture 13">
            <a:extLst>
              <a:ext uri="{FF2B5EF4-FFF2-40B4-BE49-F238E27FC236}">
                <a16:creationId xmlns:a16="http://schemas.microsoft.com/office/drawing/2014/main" id="{61CFBA4E-1FE2-456F-A47F-C57D02910800}"/>
              </a:ext>
            </a:extLst>
          </p:cNvPr>
          <p:cNvPicPr>
            <a:picLocks noChangeAspect="1"/>
          </p:cNvPicPr>
          <p:nvPr/>
        </p:nvPicPr>
        <p:blipFill>
          <a:blip r:embed="rId4"/>
          <a:stretch>
            <a:fillRect/>
          </a:stretch>
        </p:blipFill>
        <p:spPr>
          <a:xfrm>
            <a:off x="3841312" y="1838251"/>
            <a:ext cx="1194920" cy="1658256"/>
          </a:xfrm>
          <a:prstGeom prst="rect">
            <a:avLst/>
          </a:prstGeom>
        </p:spPr>
      </p:pic>
      <p:sp>
        <p:nvSpPr>
          <p:cNvPr id="15" name="Rectangle 14">
            <a:extLst>
              <a:ext uri="{FF2B5EF4-FFF2-40B4-BE49-F238E27FC236}">
                <a16:creationId xmlns:a16="http://schemas.microsoft.com/office/drawing/2014/main" id="{A05ABF07-32A9-4AF5-A078-83CBE5B04E1C}"/>
              </a:ext>
            </a:extLst>
          </p:cNvPr>
          <p:cNvSpPr/>
          <p:nvPr/>
        </p:nvSpPr>
        <p:spPr>
          <a:xfrm>
            <a:off x="5975614" y="3244334"/>
            <a:ext cx="240772" cy="369332"/>
          </a:xfrm>
          <a:prstGeom prst="rect">
            <a:avLst/>
          </a:prstGeom>
        </p:spPr>
        <p:txBody>
          <a:bodyPr wrap="none">
            <a:spAutoFit/>
          </a:bodyPr>
          <a:lstStyle/>
          <a:p>
            <a:r>
              <a:rPr lang="en-ZW" b="1" dirty="0">
                <a:solidFill>
                  <a:srgbClr val="00B050"/>
                </a:solidFill>
              </a:rPr>
              <a:t>l</a:t>
            </a:r>
            <a:endParaRPr lang="en-ZW" dirty="0"/>
          </a:p>
        </p:txBody>
      </p:sp>
      <p:pic>
        <p:nvPicPr>
          <p:cNvPr id="16" name="Picture 15">
            <a:extLst>
              <a:ext uri="{FF2B5EF4-FFF2-40B4-BE49-F238E27FC236}">
                <a16:creationId xmlns:a16="http://schemas.microsoft.com/office/drawing/2014/main" id="{C2D90B60-9DD9-498B-A146-567EF160798B}"/>
              </a:ext>
            </a:extLst>
          </p:cNvPr>
          <p:cNvPicPr>
            <a:picLocks noChangeAspect="1"/>
          </p:cNvPicPr>
          <p:nvPr/>
        </p:nvPicPr>
        <p:blipFill>
          <a:blip r:embed="rId5"/>
          <a:stretch>
            <a:fillRect/>
          </a:stretch>
        </p:blipFill>
        <p:spPr>
          <a:xfrm>
            <a:off x="907949" y="6132407"/>
            <a:ext cx="2115495" cy="621846"/>
          </a:xfrm>
          <a:prstGeom prst="rect">
            <a:avLst/>
          </a:prstGeom>
        </p:spPr>
      </p:pic>
      <p:pic>
        <p:nvPicPr>
          <p:cNvPr id="17" name="Picture 16">
            <a:extLst>
              <a:ext uri="{FF2B5EF4-FFF2-40B4-BE49-F238E27FC236}">
                <a16:creationId xmlns:a16="http://schemas.microsoft.com/office/drawing/2014/main" id="{0DE6AF51-FC03-40F9-BABA-7F61B94BD008}"/>
              </a:ext>
            </a:extLst>
          </p:cNvPr>
          <p:cNvPicPr>
            <a:picLocks noChangeAspect="1"/>
          </p:cNvPicPr>
          <p:nvPr/>
        </p:nvPicPr>
        <p:blipFill>
          <a:blip r:embed="rId6"/>
          <a:stretch>
            <a:fillRect/>
          </a:stretch>
        </p:blipFill>
        <p:spPr>
          <a:xfrm>
            <a:off x="2711224" y="6134105"/>
            <a:ext cx="182896" cy="243861"/>
          </a:xfrm>
          <a:prstGeom prst="rect">
            <a:avLst/>
          </a:prstGeom>
        </p:spPr>
      </p:pic>
      <p:pic>
        <p:nvPicPr>
          <p:cNvPr id="18" name="Picture 17">
            <a:extLst>
              <a:ext uri="{FF2B5EF4-FFF2-40B4-BE49-F238E27FC236}">
                <a16:creationId xmlns:a16="http://schemas.microsoft.com/office/drawing/2014/main" id="{A77CFEBE-71EC-40E5-870D-E2D49FA74C10}"/>
              </a:ext>
            </a:extLst>
          </p:cNvPr>
          <p:cNvPicPr>
            <a:picLocks noChangeAspect="1"/>
          </p:cNvPicPr>
          <p:nvPr/>
        </p:nvPicPr>
        <p:blipFill>
          <a:blip r:embed="rId6"/>
          <a:stretch>
            <a:fillRect/>
          </a:stretch>
        </p:blipFill>
        <p:spPr>
          <a:xfrm>
            <a:off x="2720084" y="6440335"/>
            <a:ext cx="182896" cy="243861"/>
          </a:xfrm>
          <a:prstGeom prst="rect">
            <a:avLst/>
          </a:prstGeom>
        </p:spPr>
      </p:pic>
      <p:pic>
        <p:nvPicPr>
          <p:cNvPr id="22" name="Picture 21">
            <a:extLst>
              <a:ext uri="{FF2B5EF4-FFF2-40B4-BE49-F238E27FC236}">
                <a16:creationId xmlns:a16="http://schemas.microsoft.com/office/drawing/2014/main" id="{76342BD9-C2CC-4CEF-A1DE-283B1E53193A}"/>
              </a:ext>
            </a:extLst>
          </p:cNvPr>
          <p:cNvPicPr>
            <a:picLocks noChangeAspect="1"/>
          </p:cNvPicPr>
          <p:nvPr/>
        </p:nvPicPr>
        <p:blipFill>
          <a:blip r:embed="rId7"/>
          <a:stretch>
            <a:fillRect/>
          </a:stretch>
        </p:blipFill>
        <p:spPr>
          <a:xfrm>
            <a:off x="4223542" y="5417193"/>
            <a:ext cx="2115495" cy="1219306"/>
          </a:xfrm>
          <a:prstGeom prst="rect">
            <a:avLst/>
          </a:prstGeom>
        </p:spPr>
      </p:pic>
      <p:pic>
        <p:nvPicPr>
          <p:cNvPr id="23" name="Picture 22">
            <a:extLst>
              <a:ext uri="{FF2B5EF4-FFF2-40B4-BE49-F238E27FC236}">
                <a16:creationId xmlns:a16="http://schemas.microsoft.com/office/drawing/2014/main" id="{BAD78E6A-16F6-4578-91DE-63EAE20E4773}"/>
              </a:ext>
            </a:extLst>
          </p:cNvPr>
          <p:cNvPicPr>
            <a:picLocks noChangeAspect="1"/>
          </p:cNvPicPr>
          <p:nvPr/>
        </p:nvPicPr>
        <p:blipFill>
          <a:blip r:embed="rId6"/>
          <a:stretch>
            <a:fillRect/>
          </a:stretch>
        </p:blipFill>
        <p:spPr>
          <a:xfrm>
            <a:off x="6114532" y="5451444"/>
            <a:ext cx="182896" cy="243861"/>
          </a:xfrm>
          <a:prstGeom prst="rect">
            <a:avLst/>
          </a:prstGeom>
        </p:spPr>
      </p:pic>
      <p:pic>
        <p:nvPicPr>
          <p:cNvPr id="24" name="Picture 23">
            <a:extLst>
              <a:ext uri="{FF2B5EF4-FFF2-40B4-BE49-F238E27FC236}">
                <a16:creationId xmlns:a16="http://schemas.microsoft.com/office/drawing/2014/main" id="{D6B63A27-E550-459D-9C52-1F235891F1A7}"/>
              </a:ext>
            </a:extLst>
          </p:cNvPr>
          <p:cNvPicPr>
            <a:picLocks noChangeAspect="1"/>
          </p:cNvPicPr>
          <p:nvPr/>
        </p:nvPicPr>
        <p:blipFill>
          <a:blip r:embed="rId6"/>
          <a:stretch>
            <a:fillRect/>
          </a:stretch>
        </p:blipFill>
        <p:spPr>
          <a:xfrm>
            <a:off x="6060139" y="5703137"/>
            <a:ext cx="182896" cy="243861"/>
          </a:xfrm>
          <a:prstGeom prst="rect">
            <a:avLst/>
          </a:prstGeom>
        </p:spPr>
      </p:pic>
      <p:pic>
        <p:nvPicPr>
          <p:cNvPr id="25" name="Picture 24">
            <a:extLst>
              <a:ext uri="{FF2B5EF4-FFF2-40B4-BE49-F238E27FC236}">
                <a16:creationId xmlns:a16="http://schemas.microsoft.com/office/drawing/2014/main" id="{9ED652FE-CA52-4C8A-AEBF-84195D7E92A7}"/>
              </a:ext>
            </a:extLst>
          </p:cNvPr>
          <p:cNvPicPr>
            <a:picLocks noChangeAspect="1"/>
          </p:cNvPicPr>
          <p:nvPr/>
        </p:nvPicPr>
        <p:blipFill>
          <a:blip r:embed="rId8"/>
          <a:stretch>
            <a:fillRect/>
          </a:stretch>
        </p:blipFill>
        <p:spPr>
          <a:xfrm>
            <a:off x="4238316" y="3663269"/>
            <a:ext cx="1646063" cy="1963082"/>
          </a:xfrm>
          <a:prstGeom prst="rect">
            <a:avLst/>
          </a:prstGeom>
        </p:spPr>
      </p:pic>
      <p:pic>
        <p:nvPicPr>
          <p:cNvPr id="26" name="Picture 25">
            <a:extLst>
              <a:ext uri="{FF2B5EF4-FFF2-40B4-BE49-F238E27FC236}">
                <a16:creationId xmlns:a16="http://schemas.microsoft.com/office/drawing/2014/main" id="{2464E9F1-20E1-46A8-906A-E9A2A3DF27BD}"/>
              </a:ext>
            </a:extLst>
          </p:cNvPr>
          <p:cNvPicPr>
            <a:picLocks noChangeAspect="1"/>
          </p:cNvPicPr>
          <p:nvPr/>
        </p:nvPicPr>
        <p:blipFill>
          <a:blip r:embed="rId9"/>
          <a:stretch>
            <a:fillRect/>
          </a:stretch>
        </p:blipFill>
        <p:spPr>
          <a:xfrm>
            <a:off x="7465363" y="2626859"/>
            <a:ext cx="1847248" cy="2017951"/>
          </a:xfrm>
          <a:prstGeom prst="rect">
            <a:avLst/>
          </a:prstGeom>
        </p:spPr>
      </p:pic>
      <p:pic>
        <p:nvPicPr>
          <p:cNvPr id="28" name="Picture 27">
            <a:extLst>
              <a:ext uri="{FF2B5EF4-FFF2-40B4-BE49-F238E27FC236}">
                <a16:creationId xmlns:a16="http://schemas.microsoft.com/office/drawing/2014/main" id="{777C208E-0437-4038-9C95-FE98710845C6}"/>
              </a:ext>
            </a:extLst>
          </p:cNvPr>
          <p:cNvPicPr>
            <a:picLocks noChangeAspect="1"/>
          </p:cNvPicPr>
          <p:nvPr/>
        </p:nvPicPr>
        <p:blipFill>
          <a:blip r:embed="rId10"/>
          <a:stretch>
            <a:fillRect/>
          </a:stretch>
        </p:blipFill>
        <p:spPr>
          <a:xfrm>
            <a:off x="7408855" y="4457259"/>
            <a:ext cx="2115495" cy="1292464"/>
          </a:xfrm>
          <a:prstGeom prst="rect">
            <a:avLst/>
          </a:prstGeom>
        </p:spPr>
      </p:pic>
      <p:pic>
        <p:nvPicPr>
          <p:cNvPr id="29" name="Picture 28">
            <a:extLst>
              <a:ext uri="{FF2B5EF4-FFF2-40B4-BE49-F238E27FC236}">
                <a16:creationId xmlns:a16="http://schemas.microsoft.com/office/drawing/2014/main" id="{5CA95AA2-B422-4A46-B3D2-EC8A3BD06242}"/>
              </a:ext>
            </a:extLst>
          </p:cNvPr>
          <p:cNvPicPr>
            <a:picLocks noChangeAspect="1"/>
          </p:cNvPicPr>
          <p:nvPr/>
        </p:nvPicPr>
        <p:blipFill>
          <a:blip r:embed="rId11"/>
          <a:stretch>
            <a:fillRect/>
          </a:stretch>
        </p:blipFill>
        <p:spPr>
          <a:xfrm>
            <a:off x="9764545" y="1445574"/>
            <a:ext cx="2395936" cy="2700762"/>
          </a:xfrm>
          <a:prstGeom prst="rect">
            <a:avLst/>
          </a:prstGeom>
        </p:spPr>
      </p:pic>
      <p:pic>
        <p:nvPicPr>
          <p:cNvPr id="30" name="Picture 29">
            <a:extLst>
              <a:ext uri="{FF2B5EF4-FFF2-40B4-BE49-F238E27FC236}">
                <a16:creationId xmlns:a16="http://schemas.microsoft.com/office/drawing/2014/main" id="{C0D7C43B-79E7-435E-82D1-B38E97F1CEAA}"/>
              </a:ext>
            </a:extLst>
          </p:cNvPr>
          <p:cNvPicPr>
            <a:picLocks noChangeAspect="1"/>
          </p:cNvPicPr>
          <p:nvPr/>
        </p:nvPicPr>
        <p:blipFill>
          <a:blip r:embed="rId12"/>
          <a:stretch>
            <a:fillRect/>
          </a:stretch>
        </p:blipFill>
        <p:spPr>
          <a:xfrm>
            <a:off x="10003201" y="4146336"/>
            <a:ext cx="2231329" cy="621846"/>
          </a:xfrm>
          <a:prstGeom prst="rect">
            <a:avLst/>
          </a:prstGeom>
        </p:spPr>
      </p:pic>
      <p:pic>
        <p:nvPicPr>
          <p:cNvPr id="31" name="Picture 30">
            <a:extLst>
              <a:ext uri="{FF2B5EF4-FFF2-40B4-BE49-F238E27FC236}">
                <a16:creationId xmlns:a16="http://schemas.microsoft.com/office/drawing/2014/main" id="{0258197A-EE80-4D67-94F5-78F8BCEB6D51}"/>
              </a:ext>
            </a:extLst>
          </p:cNvPr>
          <p:cNvPicPr>
            <a:picLocks noChangeAspect="1"/>
          </p:cNvPicPr>
          <p:nvPr/>
        </p:nvPicPr>
        <p:blipFill>
          <a:blip r:embed="rId13"/>
          <a:stretch>
            <a:fillRect/>
          </a:stretch>
        </p:blipFill>
        <p:spPr>
          <a:xfrm>
            <a:off x="10189288" y="2273341"/>
            <a:ext cx="1646063" cy="1908213"/>
          </a:xfrm>
          <a:prstGeom prst="rect">
            <a:avLst/>
          </a:prstGeom>
        </p:spPr>
      </p:pic>
    </p:spTree>
    <p:extLst>
      <p:ext uri="{BB962C8B-B14F-4D97-AF65-F5344CB8AC3E}">
        <p14:creationId xmlns:p14="http://schemas.microsoft.com/office/powerpoint/2010/main" val="9029258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EE8A1-6FB1-49A1-BB0B-F23AFCC7CDD8}"/>
              </a:ext>
            </a:extLst>
          </p:cNvPr>
          <p:cNvSpPr>
            <a:spLocks noGrp="1"/>
          </p:cNvSpPr>
          <p:nvPr>
            <p:ph type="title"/>
          </p:nvPr>
        </p:nvSpPr>
        <p:spPr/>
        <p:txBody>
          <a:bodyPr/>
          <a:lstStyle/>
          <a:p>
            <a:pPr algn="ctr"/>
            <a:r>
              <a:rPr lang="en-GB" sz="4400" b="1" dirty="0">
                <a:latin typeface="Montserrat" panose="00000500000000000000" pitchFamily="2" charset="0"/>
              </a:rPr>
              <a:t>NDS1 MID-TERM REVIEW</a:t>
            </a:r>
            <a:endParaRPr lang="en-ZW" sz="4400" dirty="0">
              <a:latin typeface="Montserrat" panose="00000500000000000000" pitchFamily="2" charset="0"/>
            </a:endParaRPr>
          </a:p>
        </p:txBody>
      </p:sp>
      <p:sp>
        <p:nvSpPr>
          <p:cNvPr id="3" name="Content Placeholder 2">
            <a:extLst>
              <a:ext uri="{FF2B5EF4-FFF2-40B4-BE49-F238E27FC236}">
                <a16:creationId xmlns:a16="http://schemas.microsoft.com/office/drawing/2014/main" id="{472DEDA2-3AA8-4286-95BB-CE29738215C1}"/>
              </a:ext>
            </a:extLst>
          </p:cNvPr>
          <p:cNvSpPr>
            <a:spLocks noGrp="1"/>
          </p:cNvSpPr>
          <p:nvPr>
            <p:ph type="body" sz="quarter" idx="12"/>
          </p:nvPr>
        </p:nvSpPr>
        <p:spPr/>
        <p:txBody>
          <a:bodyPr>
            <a:normAutofit/>
          </a:bodyPr>
          <a:lstStyle/>
          <a:p>
            <a:pPr lvl="0" algn="just"/>
            <a:r>
              <a:rPr lang="en-GB" dirty="0">
                <a:latin typeface="Arial Narrow" panose="020B0606020202030204" pitchFamily="34" charset="0"/>
              </a:rPr>
              <a:t>The year 2023 marks the mid-point in the implementation of National Development Strategy 1 (NDS 1), the second of three successive National Development Plans towards the realisation of the aspirations of Zimbabwe’s National Vision for a </a:t>
            </a:r>
            <a:r>
              <a:rPr lang="en-GB" b="1" i="1" dirty="0">
                <a:latin typeface="Arial Narrow" panose="020B0606020202030204" pitchFamily="34" charset="0"/>
              </a:rPr>
              <a:t>Prosperous and Empowered Upper Middle-Income Society </a:t>
            </a:r>
            <a:r>
              <a:rPr lang="en-GB" dirty="0">
                <a:latin typeface="Arial Narrow" panose="020B0606020202030204" pitchFamily="34" charset="0"/>
              </a:rPr>
              <a:t>by 2030.</a:t>
            </a:r>
            <a:endParaRPr lang="en-ZW" dirty="0">
              <a:latin typeface="Arial Narrow" panose="020B0606020202030204" pitchFamily="34" charset="0"/>
            </a:endParaRPr>
          </a:p>
          <a:p>
            <a:pPr algn="just"/>
            <a:r>
              <a:rPr lang="en-GB" dirty="0">
                <a:latin typeface="Arial Narrow" panose="020B0606020202030204" pitchFamily="34" charset="0"/>
              </a:rPr>
              <a:t>The country undertook the Mid-Term Review of the National Development Strategy 1 over March – June 2023, to evaluate performance with implementation during 2021 to mid-year 2023. </a:t>
            </a:r>
          </a:p>
          <a:p>
            <a:pPr algn="just"/>
            <a:r>
              <a:rPr lang="en-GB" dirty="0">
                <a:latin typeface="Arial Narrow" panose="020B0606020202030204" pitchFamily="34" charset="0"/>
              </a:rPr>
              <a:t>The review offers opportunity for stock taking of highlights of progress and identification of gaps, that way indicating areas for remedial action for the full realisation of NDS 1 objectives during the remainder of implementing the Strategy.</a:t>
            </a:r>
            <a:endParaRPr lang="en-ZW" dirty="0">
              <a:latin typeface="Arial Narrow" panose="020B0606020202030204" pitchFamily="34" charset="0"/>
            </a:endParaRPr>
          </a:p>
          <a:p>
            <a:endParaRPr lang="en-ZW" dirty="0"/>
          </a:p>
        </p:txBody>
      </p:sp>
      <p:sp>
        <p:nvSpPr>
          <p:cNvPr id="4" name="Slide Number Placeholder 3">
            <a:extLst>
              <a:ext uri="{FF2B5EF4-FFF2-40B4-BE49-F238E27FC236}">
                <a16:creationId xmlns:a16="http://schemas.microsoft.com/office/drawing/2014/main" id="{AAD8A1FD-EEA5-43F2-B5F6-0E0F5CE2ECCA}"/>
              </a:ext>
            </a:extLst>
          </p:cNvPr>
          <p:cNvSpPr>
            <a:spLocks noGrp="1"/>
          </p:cNvSpPr>
          <p:nvPr>
            <p:ph type="sldNum" sz="quarter" idx="4294967295"/>
          </p:nvPr>
        </p:nvSpPr>
        <p:spPr>
          <a:xfrm>
            <a:off x="9448800" y="6356350"/>
            <a:ext cx="2743200" cy="365125"/>
          </a:xfrm>
        </p:spPr>
        <p:txBody>
          <a:bodyPr/>
          <a:lstStyle/>
          <a:p>
            <a:fld id="{464EB435-050E-4225-A9AC-B4896819FB51}" type="slidenum">
              <a:rPr lang="en-GB" smtClean="0">
                <a:solidFill>
                  <a:prstClr val="black"/>
                </a:solidFill>
              </a:rPr>
              <a:t>53</a:t>
            </a:fld>
            <a:endParaRPr lang="en-GB" dirty="0">
              <a:solidFill>
                <a:prstClr val="black"/>
              </a:solidFill>
            </a:endParaRPr>
          </a:p>
        </p:txBody>
      </p:sp>
    </p:spTree>
    <p:extLst>
      <p:ext uri="{BB962C8B-B14F-4D97-AF65-F5344CB8AC3E}">
        <p14:creationId xmlns:p14="http://schemas.microsoft.com/office/powerpoint/2010/main" val="29562443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EE8A1-6FB1-49A1-BB0B-F23AFCC7CDD8}"/>
              </a:ext>
            </a:extLst>
          </p:cNvPr>
          <p:cNvSpPr>
            <a:spLocks noGrp="1"/>
          </p:cNvSpPr>
          <p:nvPr>
            <p:ph type="title"/>
          </p:nvPr>
        </p:nvSpPr>
        <p:spPr/>
        <p:txBody>
          <a:bodyPr/>
          <a:lstStyle/>
          <a:p>
            <a:pPr algn="ctr"/>
            <a:r>
              <a:rPr lang="en-US" sz="4400" b="1" dirty="0">
                <a:latin typeface="Montserrat" panose="00000500000000000000" pitchFamily="2" charset="0"/>
              </a:rPr>
              <a:t>Summary of the Review Findings </a:t>
            </a:r>
            <a:endParaRPr lang="en-ZW" sz="4400" dirty="0">
              <a:latin typeface="Montserrat" panose="00000500000000000000" pitchFamily="2" charset="0"/>
            </a:endParaRPr>
          </a:p>
        </p:txBody>
      </p:sp>
      <p:sp>
        <p:nvSpPr>
          <p:cNvPr id="4" name="Slide Number Placeholder 3">
            <a:extLst>
              <a:ext uri="{FF2B5EF4-FFF2-40B4-BE49-F238E27FC236}">
                <a16:creationId xmlns:a16="http://schemas.microsoft.com/office/drawing/2014/main" id="{AAD8A1FD-EEA5-43F2-B5F6-0E0F5CE2ECCA}"/>
              </a:ext>
            </a:extLst>
          </p:cNvPr>
          <p:cNvSpPr>
            <a:spLocks noGrp="1"/>
          </p:cNvSpPr>
          <p:nvPr>
            <p:ph type="sldNum" sz="quarter" idx="4294967295"/>
          </p:nvPr>
        </p:nvSpPr>
        <p:spPr>
          <a:xfrm>
            <a:off x="9448800" y="6356350"/>
            <a:ext cx="2743200" cy="365125"/>
          </a:xfrm>
        </p:spPr>
        <p:txBody>
          <a:bodyPr/>
          <a:lstStyle/>
          <a:p>
            <a:fld id="{464EB435-050E-4225-A9AC-B4896819FB51}" type="slidenum">
              <a:rPr lang="en-GB" smtClean="0">
                <a:solidFill>
                  <a:prstClr val="black"/>
                </a:solidFill>
              </a:rPr>
              <a:t>54</a:t>
            </a:fld>
            <a:endParaRPr lang="en-GB" dirty="0">
              <a:solidFill>
                <a:prstClr val="black"/>
              </a:solidFill>
            </a:endParaRPr>
          </a:p>
        </p:txBody>
      </p:sp>
      <p:graphicFrame>
        <p:nvGraphicFramePr>
          <p:cNvPr id="9" name="Table 8">
            <a:extLst>
              <a:ext uri="{FF2B5EF4-FFF2-40B4-BE49-F238E27FC236}">
                <a16:creationId xmlns:a16="http://schemas.microsoft.com/office/drawing/2014/main" id="{AF4F974F-B534-FF87-6296-B6DCE258EFC4}"/>
              </a:ext>
            </a:extLst>
          </p:cNvPr>
          <p:cNvGraphicFramePr>
            <a:graphicFrameLocks noGrp="1"/>
          </p:cNvGraphicFramePr>
          <p:nvPr>
            <p:extLst>
              <p:ext uri="{D42A27DB-BD31-4B8C-83A1-F6EECF244321}">
                <p14:modId xmlns:p14="http://schemas.microsoft.com/office/powerpoint/2010/main" val="2988278733"/>
              </p:ext>
            </p:extLst>
          </p:nvPr>
        </p:nvGraphicFramePr>
        <p:xfrm>
          <a:off x="95251" y="1805163"/>
          <a:ext cx="12011024" cy="4867560"/>
        </p:xfrm>
        <a:graphic>
          <a:graphicData uri="http://schemas.openxmlformats.org/drawingml/2006/table">
            <a:tbl>
              <a:tblPr firstRow="1" bandRow="1">
                <a:tableStyleId>{BDBED569-4797-4DF1-A0F4-6AAB3CD982D8}</a:tableStyleId>
              </a:tblPr>
              <a:tblGrid>
                <a:gridCol w="3253544">
                  <a:extLst>
                    <a:ext uri="{9D8B030D-6E8A-4147-A177-3AD203B41FA5}">
                      <a16:colId xmlns:a16="http://schemas.microsoft.com/office/drawing/2014/main" val="2407875804"/>
                    </a:ext>
                  </a:extLst>
                </a:gridCol>
                <a:gridCol w="8757480">
                  <a:extLst>
                    <a:ext uri="{9D8B030D-6E8A-4147-A177-3AD203B41FA5}">
                      <a16:colId xmlns:a16="http://schemas.microsoft.com/office/drawing/2014/main" val="3445895464"/>
                    </a:ext>
                  </a:extLst>
                </a:gridCol>
              </a:tblGrid>
              <a:tr h="351012">
                <a:tc>
                  <a:txBody>
                    <a:bodyPr/>
                    <a:lstStyle/>
                    <a:p>
                      <a:r>
                        <a:rPr lang="en-US" sz="1800" dirty="0">
                          <a:latin typeface="Arial Narrow" panose="020B0606020202030204" pitchFamily="34" charset="0"/>
                        </a:rPr>
                        <a:t>P</a:t>
                      </a:r>
                      <a:r>
                        <a:rPr lang="en-ZW" sz="1800" dirty="0">
                          <a:latin typeface="Arial Narrow" panose="020B0606020202030204" pitchFamily="34" charset="0"/>
                        </a:rPr>
                        <a:t>illar</a:t>
                      </a:r>
                    </a:p>
                  </a:txBody>
                  <a:tcPr/>
                </a:tc>
                <a:tc>
                  <a:txBody>
                    <a:bodyPr/>
                    <a:lstStyle/>
                    <a:p>
                      <a:pPr algn="ctr"/>
                      <a:r>
                        <a:rPr lang="en-ZW" sz="1800" dirty="0">
                          <a:latin typeface="Arial Narrow" panose="020B0606020202030204" pitchFamily="34" charset="0"/>
                        </a:rPr>
                        <a:t>Progress</a:t>
                      </a:r>
                    </a:p>
                  </a:txBody>
                  <a:tcPr/>
                </a:tc>
                <a:extLst>
                  <a:ext uri="{0D108BD9-81ED-4DB2-BD59-A6C34878D82A}">
                    <a16:rowId xmlns:a16="http://schemas.microsoft.com/office/drawing/2014/main" val="2652329112"/>
                  </a:ext>
                </a:extLst>
              </a:tr>
              <a:tr h="787207">
                <a:tc>
                  <a:txBody>
                    <a:bodyPr/>
                    <a:lstStyle/>
                    <a:p>
                      <a:r>
                        <a:rPr lang="en-ZW" sz="1800" dirty="0">
                          <a:latin typeface="Arial Narrow" panose="020B0606020202030204" pitchFamily="34" charset="0"/>
                        </a:rPr>
                        <a:t>1. </a:t>
                      </a:r>
                      <a:r>
                        <a:rPr lang="en-US" sz="1800" dirty="0">
                          <a:latin typeface="Arial Narrow" panose="020B0606020202030204" pitchFamily="34" charset="0"/>
                        </a:rPr>
                        <a:t>Economic Growth and Stability </a:t>
                      </a:r>
                      <a:endParaRPr lang="en-ZW" sz="1800" dirty="0">
                        <a:latin typeface="Arial Narrow" panose="020B0606020202030204" pitchFamily="34" charset="0"/>
                      </a:endParaRPr>
                    </a:p>
                  </a:txBody>
                  <a:tcPr/>
                </a:tc>
                <a:tc>
                  <a:txBody>
                    <a:bodyPr/>
                    <a:lstStyle/>
                    <a:p>
                      <a:pPr marL="285750" indent="-285750">
                        <a:buFont typeface="Arial" panose="020B0604020202020204" pitchFamily="34" charset="0"/>
                        <a:buChar char="•"/>
                      </a:pPr>
                      <a:r>
                        <a:rPr lang="en-GB" sz="1800" dirty="0">
                          <a:latin typeface="Arial Narrow" panose="020B0606020202030204" pitchFamily="34" charset="0"/>
                        </a:rPr>
                        <a:t>The economy exhibited high performance, with real GDP growth of 8.5% in 2021, 6.5% in 2022 and 6.2% in the first quarter of 2023, anchored on agriculture and mining sectors.</a:t>
                      </a:r>
                    </a:p>
                  </a:txBody>
                  <a:tcPr/>
                </a:tc>
                <a:extLst>
                  <a:ext uri="{0D108BD9-81ED-4DB2-BD59-A6C34878D82A}">
                    <a16:rowId xmlns:a16="http://schemas.microsoft.com/office/drawing/2014/main" val="3740875116"/>
                  </a:ext>
                </a:extLst>
              </a:tr>
              <a:tr h="1404050">
                <a:tc>
                  <a:txBody>
                    <a:bodyPr/>
                    <a:lstStyle/>
                    <a:p>
                      <a:r>
                        <a:rPr lang="en-ZW" sz="1800" dirty="0">
                          <a:latin typeface="Arial Narrow" panose="020B0606020202030204" pitchFamily="34" charset="0"/>
                        </a:rPr>
                        <a:t>2. </a:t>
                      </a:r>
                      <a:r>
                        <a:rPr lang="en-US" sz="1800" dirty="0">
                          <a:latin typeface="Arial Narrow" panose="020B0606020202030204" pitchFamily="34" charset="0"/>
                        </a:rPr>
                        <a:t>Food and Nutrition Security</a:t>
                      </a:r>
                      <a:endParaRPr lang="en-ZW" sz="1800" dirty="0">
                        <a:latin typeface="Arial Narrow" panose="020B0606020202030204" pitchFamily="34" charset="0"/>
                      </a:endParaRPr>
                    </a:p>
                  </a:txBody>
                  <a:tcPr/>
                </a:tc>
                <a:tc>
                  <a:txBody>
                    <a:bodyPr/>
                    <a:lstStyle/>
                    <a:p>
                      <a:pPr marL="285750" indent="-285750">
                        <a:buFont typeface="Arial" panose="020B0604020202020204" pitchFamily="34" charset="0"/>
                        <a:buChar char="•"/>
                      </a:pPr>
                      <a:r>
                        <a:rPr lang="en-GB" sz="1800" dirty="0">
                          <a:latin typeface="Arial Narrow" panose="020B0606020202030204" pitchFamily="34" charset="0"/>
                        </a:rPr>
                        <a:t>Overall maize output go up from 907 629 tonnes in 2020 to 2.7 million tonnes in 2021, well in excess of NDS 1 targeted levels of 1.8 million tons</a:t>
                      </a:r>
                    </a:p>
                    <a:p>
                      <a:pPr marL="285750" indent="-285750">
                        <a:buFont typeface="Arial" panose="020B0604020202020204" pitchFamily="34" charset="0"/>
                        <a:buChar char="•"/>
                      </a:pPr>
                      <a:r>
                        <a:rPr lang="en-GB" sz="1800" dirty="0">
                          <a:latin typeface="Arial Narrow" panose="020B0606020202030204" pitchFamily="34" charset="0"/>
                        </a:rPr>
                        <a:t>Zimbabwe achieved wheat self-sufficiency during the first half of NDS1, with record breaking wheat production of 337 212 tons and 375 131 tons in the 2021 and 2022 winter seasons, respectively.</a:t>
                      </a:r>
                      <a:endParaRPr lang="en-ZW" sz="1800" dirty="0">
                        <a:latin typeface="Arial Narrow" panose="020B0606020202030204" pitchFamily="34" charset="0"/>
                      </a:endParaRPr>
                    </a:p>
                  </a:txBody>
                  <a:tcPr/>
                </a:tc>
                <a:extLst>
                  <a:ext uri="{0D108BD9-81ED-4DB2-BD59-A6C34878D82A}">
                    <a16:rowId xmlns:a16="http://schemas.microsoft.com/office/drawing/2014/main" val="1997284071"/>
                  </a:ext>
                </a:extLst>
              </a:tr>
              <a:tr h="2310543">
                <a:tc>
                  <a:txBody>
                    <a:bodyPr/>
                    <a:lstStyle/>
                    <a:p>
                      <a:r>
                        <a:rPr lang="en-ZW" sz="1800" dirty="0">
                          <a:latin typeface="Arial Narrow" panose="020B0606020202030204" pitchFamily="34" charset="0"/>
                        </a:rPr>
                        <a:t>3. </a:t>
                      </a:r>
                      <a:r>
                        <a:rPr lang="en-US" sz="1800" dirty="0">
                          <a:latin typeface="Arial Narrow" panose="020B0606020202030204" pitchFamily="34" charset="0"/>
                        </a:rPr>
                        <a:t>Moving the Economy up the Value Chain and Structural Transformation </a:t>
                      </a:r>
                      <a:endParaRPr lang="en-ZW" sz="1800" dirty="0">
                        <a:latin typeface="Arial Narrow" panose="020B0606020202030204" pitchFamily="34" charset="0"/>
                      </a:endParaRP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latin typeface="Arial Narrow" panose="020B0606020202030204" pitchFamily="34" charset="0"/>
                        </a:rPr>
                        <a:t>The manufacturing sector’s capacity utilisation increased from 36.4% registered in 2020 to 66% in 2022 Which saw the increase in domestically produced goods in supermarket shelves, accounting for about 80%.</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latin typeface="Arial Narrow" panose="020B0606020202030204" pitchFamily="34" charset="0"/>
                        </a:rPr>
                        <a:t>Earnings from beneficiated minerals increased from US$1.157 billion in 2020 to US$4.6 billion in 2022, with contributions from gold and platinum group of metals, each accounting for US$2 billion followed by high carbon ferro-chrome registering US$347.6 million; coking coal, US$130.7 million; and diamonds, US$121.7 million.</a:t>
                      </a:r>
                    </a:p>
                  </a:txBody>
                  <a:tcPr/>
                </a:tc>
                <a:extLst>
                  <a:ext uri="{0D108BD9-81ED-4DB2-BD59-A6C34878D82A}">
                    <a16:rowId xmlns:a16="http://schemas.microsoft.com/office/drawing/2014/main" val="3384965046"/>
                  </a:ext>
                </a:extLst>
              </a:tr>
            </a:tbl>
          </a:graphicData>
        </a:graphic>
      </p:graphicFrame>
    </p:spTree>
    <p:extLst>
      <p:ext uri="{BB962C8B-B14F-4D97-AF65-F5344CB8AC3E}">
        <p14:creationId xmlns:p14="http://schemas.microsoft.com/office/powerpoint/2010/main" val="15074672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EE8A1-6FB1-49A1-BB0B-F23AFCC7CDD8}"/>
              </a:ext>
            </a:extLst>
          </p:cNvPr>
          <p:cNvSpPr>
            <a:spLocks noGrp="1"/>
          </p:cNvSpPr>
          <p:nvPr>
            <p:ph type="title"/>
          </p:nvPr>
        </p:nvSpPr>
        <p:spPr/>
        <p:txBody>
          <a:bodyPr/>
          <a:lstStyle/>
          <a:p>
            <a:pPr algn="ctr"/>
            <a:r>
              <a:rPr lang="en-US" sz="4400" b="1" dirty="0">
                <a:latin typeface="Montserrat" panose="00000500000000000000" pitchFamily="2" charset="0"/>
              </a:rPr>
              <a:t>Summary of the Review Findings </a:t>
            </a:r>
            <a:endParaRPr lang="en-ZW" sz="4400" dirty="0">
              <a:latin typeface="Montserrat" panose="00000500000000000000" pitchFamily="2" charset="0"/>
            </a:endParaRPr>
          </a:p>
        </p:txBody>
      </p:sp>
      <p:sp>
        <p:nvSpPr>
          <p:cNvPr id="4" name="Slide Number Placeholder 3">
            <a:extLst>
              <a:ext uri="{FF2B5EF4-FFF2-40B4-BE49-F238E27FC236}">
                <a16:creationId xmlns:a16="http://schemas.microsoft.com/office/drawing/2014/main" id="{AAD8A1FD-EEA5-43F2-B5F6-0E0F5CE2ECCA}"/>
              </a:ext>
            </a:extLst>
          </p:cNvPr>
          <p:cNvSpPr>
            <a:spLocks noGrp="1"/>
          </p:cNvSpPr>
          <p:nvPr>
            <p:ph type="sldNum" sz="quarter" idx="4294967295"/>
          </p:nvPr>
        </p:nvSpPr>
        <p:spPr>
          <a:xfrm>
            <a:off x="9448800" y="6356350"/>
            <a:ext cx="2743200" cy="365125"/>
          </a:xfrm>
        </p:spPr>
        <p:txBody>
          <a:bodyPr/>
          <a:lstStyle/>
          <a:p>
            <a:fld id="{464EB435-050E-4225-A9AC-B4896819FB51}" type="slidenum">
              <a:rPr lang="en-GB" smtClean="0">
                <a:solidFill>
                  <a:prstClr val="black"/>
                </a:solidFill>
              </a:rPr>
              <a:t>55</a:t>
            </a:fld>
            <a:endParaRPr lang="en-GB" dirty="0">
              <a:solidFill>
                <a:prstClr val="black"/>
              </a:solidFill>
            </a:endParaRPr>
          </a:p>
        </p:txBody>
      </p:sp>
      <p:graphicFrame>
        <p:nvGraphicFramePr>
          <p:cNvPr id="3" name="Table 2">
            <a:extLst>
              <a:ext uri="{FF2B5EF4-FFF2-40B4-BE49-F238E27FC236}">
                <a16:creationId xmlns:a16="http://schemas.microsoft.com/office/drawing/2014/main" id="{F87F6CA4-6357-FDC4-C75A-849F8C27A5A7}"/>
              </a:ext>
            </a:extLst>
          </p:cNvPr>
          <p:cNvGraphicFramePr>
            <a:graphicFrameLocks noGrp="1"/>
          </p:cNvGraphicFramePr>
          <p:nvPr>
            <p:extLst>
              <p:ext uri="{D42A27DB-BD31-4B8C-83A1-F6EECF244321}">
                <p14:modId xmlns:p14="http://schemas.microsoft.com/office/powerpoint/2010/main" val="3645653453"/>
              </p:ext>
            </p:extLst>
          </p:nvPr>
        </p:nvGraphicFramePr>
        <p:xfrm>
          <a:off x="85724" y="1825627"/>
          <a:ext cx="12106275" cy="5040763"/>
        </p:xfrm>
        <a:graphic>
          <a:graphicData uri="http://schemas.openxmlformats.org/drawingml/2006/table">
            <a:tbl>
              <a:tblPr firstRow="1" bandRow="1">
                <a:tableStyleId>{BDBED569-4797-4DF1-A0F4-6AAB3CD982D8}</a:tableStyleId>
              </a:tblPr>
              <a:tblGrid>
                <a:gridCol w="2510384">
                  <a:extLst>
                    <a:ext uri="{9D8B030D-6E8A-4147-A177-3AD203B41FA5}">
                      <a16:colId xmlns:a16="http://schemas.microsoft.com/office/drawing/2014/main" val="1345243836"/>
                    </a:ext>
                  </a:extLst>
                </a:gridCol>
                <a:gridCol w="9595891">
                  <a:extLst>
                    <a:ext uri="{9D8B030D-6E8A-4147-A177-3AD203B41FA5}">
                      <a16:colId xmlns:a16="http://schemas.microsoft.com/office/drawing/2014/main" val="3643492081"/>
                    </a:ext>
                  </a:extLst>
                </a:gridCol>
              </a:tblGrid>
              <a:tr h="326891">
                <a:tc>
                  <a:txBody>
                    <a:bodyPr/>
                    <a:lstStyle/>
                    <a:p>
                      <a:r>
                        <a:rPr lang="en-US" sz="1600" dirty="0">
                          <a:latin typeface="Arial Narrow" panose="020B0606020202030204" pitchFamily="34" charset="0"/>
                        </a:rPr>
                        <a:t>P</a:t>
                      </a:r>
                      <a:r>
                        <a:rPr lang="en-ZW" sz="1600" dirty="0">
                          <a:latin typeface="Arial Narrow" panose="020B0606020202030204" pitchFamily="34" charset="0"/>
                        </a:rPr>
                        <a:t>illar</a:t>
                      </a:r>
                    </a:p>
                  </a:txBody>
                  <a:tcPr/>
                </a:tc>
                <a:tc>
                  <a:txBody>
                    <a:bodyPr/>
                    <a:lstStyle/>
                    <a:p>
                      <a:pPr algn="ctr"/>
                      <a:r>
                        <a:rPr lang="en-ZW" sz="1600" dirty="0">
                          <a:latin typeface="Arial Narrow" panose="020B0606020202030204" pitchFamily="34" charset="0"/>
                        </a:rPr>
                        <a:t>Progress</a:t>
                      </a:r>
                    </a:p>
                  </a:txBody>
                  <a:tcPr/>
                </a:tc>
                <a:extLst>
                  <a:ext uri="{0D108BD9-81ED-4DB2-BD59-A6C34878D82A}">
                    <a16:rowId xmlns:a16="http://schemas.microsoft.com/office/drawing/2014/main" val="4153185347"/>
                  </a:ext>
                </a:extLst>
              </a:tr>
              <a:tr h="2748110">
                <a:tc>
                  <a:txBody>
                    <a:bodyPr/>
                    <a:lstStyle/>
                    <a:p>
                      <a:r>
                        <a:rPr lang="en-ZW" sz="1600" dirty="0">
                          <a:latin typeface="Arial Narrow" panose="020B0606020202030204" pitchFamily="34" charset="0"/>
                        </a:rPr>
                        <a:t>4. Infrastructure and Utility</a:t>
                      </a:r>
                    </a:p>
                  </a:txBody>
                  <a:tcPr/>
                </a:tc>
                <a:tc>
                  <a:txBody>
                    <a:bodyPr/>
                    <a:lstStyle/>
                    <a:p>
                      <a:pPr marL="285750" indent="-285750">
                        <a:buFont typeface="Arial" panose="020B0604020202020204" pitchFamily="34" charset="0"/>
                        <a:buChar char="•"/>
                      </a:pPr>
                      <a:r>
                        <a:rPr lang="en-GB" sz="1600" dirty="0">
                          <a:latin typeface="Arial Narrow" panose="020B0606020202030204" pitchFamily="34" charset="0"/>
                        </a:rPr>
                        <a:t>A number of infrastructure projects were implemented including: </a:t>
                      </a:r>
                      <a:endParaRPr lang="en-ZW" sz="1600" dirty="0">
                        <a:latin typeface="Arial Narrow" panose="020B0606020202030204" pitchFamily="34" charset="0"/>
                      </a:endParaRPr>
                    </a:p>
                    <a:p>
                      <a:pPr marL="742950" lvl="1" indent="-285750">
                        <a:buFont typeface="Courier New" panose="02070309020205020404" pitchFamily="49" charset="0"/>
                        <a:buChar char="o"/>
                      </a:pPr>
                      <a:r>
                        <a:rPr lang="en-ZW" sz="1600" dirty="0">
                          <a:latin typeface="Arial Narrow" panose="020B0606020202030204" pitchFamily="34" charset="0"/>
                        </a:rPr>
                        <a:t>Road development programmes, notably the Harare-Masvingo-Beitbridge high way, and road rehabilitation works across both rural and urban areas, under the Emergency Road Rehabilitation Program (ERRP).</a:t>
                      </a:r>
                    </a:p>
                    <a:p>
                      <a:pPr marL="742950" lvl="1" indent="-285750">
                        <a:buFont typeface="Courier New" panose="02070309020205020404" pitchFamily="49" charset="0"/>
                        <a:buChar char="o"/>
                      </a:pPr>
                      <a:r>
                        <a:rPr lang="en-ZW" sz="1600" dirty="0">
                          <a:latin typeface="Arial Narrow" panose="020B0606020202030204" pitchFamily="34" charset="0"/>
                        </a:rPr>
                        <a:t>Dam construction projects, notably </a:t>
                      </a:r>
                      <a:r>
                        <a:rPr lang="en-ZW" sz="1600" dirty="0" err="1">
                          <a:latin typeface="Arial Narrow" panose="020B0606020202030204" pitchFamily="34" charset="0"/>
                        </a:rPr>
                        <a:t>Marovanyati</a:t>
                      </a:r>
                      <a:r>
                        <a:rPr lang="en-ZW" sz="1600" dirty="0">
                          <a:latin typeface="Arial Narrow" panose="020B0606020202030204" pitchFamily="34" charset="0"/>
                        </a:rPr>
                        <a:t>, </a:t>
                      </a:r>
                      <a:r>
                        <a:rPr lang="en-ZW" sz="1600" dirty="0" err="1">
                          <a:latin typeface="Arial Narrow" panose="020B0606020202030204" pitchFamily="34" charset="0"/>
                        </a:rPr>
                        <a:t>Muchekeranwa</a:t>
                      </a:r>
                      <a:r>
                        <a:rPr lang="en-ZW" sz="1600" dirty="0">
                          <a:latin typeface="Arial Narrow" panose="020B0606020202030204" pitchFamily="34" charset="0"/>
                        </a:rPr>
                        <a:t>, </a:t>
                      </a:r>
                      <a:r>
                        <a:rPr lang="en-ZW" sz="1600" dirty="0" err="1">
                          <a:latin typeface="Arial Narrow" panose="020B0606020202030204" pitchFamily="34" charset="0"/>
                        </a:rPr>
                        <a:t>Chivhu</a:t>
                      </a:r>
                      <a:r>
                        <a:rPr lang="en-ZW" sz="1600" dirty="0">
                          <a:latin typeface="Arial Narrow" panose="020B0606020202030204" pitchFamily="34" charset="0"/>
                        </a:rPr>
                        <a:t>, </a:t>
                      </a:r>
                      <a:r>
                        <a:rPr lang="en-ZW" sz="1600" dirty="0" err="1">
                          <a:latin typeface="Arial Narrow" panose="020B0606020202030204" pitchFamily="34" charset="0"/>
                        </a:rPr>
                        <a:t>Gwayi</a:t>
                      </a:r>
                      <a:r>
                        <a:rPr lang="en-ZW" sz="1600" dirty="0">
                          <a:latin typeface="Arial Narrow" panose="020B0606020202030204" pitchFamily="34" charset="0"/>
                        </a:rPr>
                        <a:t>-Shangani, </a:t>
                      </a:r>
                      <a:r>
                        <a:rPr lang="en-ZW" sz="1600" dirty="0" err="1">
                          <a:latin typeface="Arial Narrow" panose="020B0606020202030204" pitchFamily="34" charset="0"/>
                        </a:rPr>
                        <a:t>Kunzvi</a:t>
                      </a:r>
                      <a:r>
                        <a:rPr lang="en-ZW" sz="1600" dirty="0">
                          <a:latin typeface="Arial Narrow" panose="020B0606020202030204" pitchFamily="34" charset="0"/>
                        </a:rPr>
                        <a:t>, among others.</a:t>
                      </a:r>
                    </a:p>
                    <a:p>
                      <a:pPr marL="742950" lvl="1" indent="-285750">
                        <a:buFont typeface="Courier New" panose="02070309020205020404" pitchFamily="49" charset="0"/>
                        <a:buChar char="o"/>
                      </a:pPr>
                      <a:r>
                        <a:rPr lang="en-ZW" sz="1600" dirty="0">
                          <a:latin typeface="Arial Narrow" panose="020B0606020202030204" pitchFamily="34" charset="0"/>
                        </a:rPr>
                        <a:t>Construction and rehabilitation of such public amenities as recreational facilities in schools and </a:t>
                      </a:r>
                      <a:r>
                        <a:rPr lang="en-GB" sz="1600" dirty="0">
                          <a:latin typeface="Arial Narrow" panose="020B0606020202030204" pitchFamily="34" charset="0"/>
                        </a:rPr>
                        <a:t>information communication technologies (</a:t>
                      </a:r>
                      <a:r>
                        <a:rPr lang="en-ZW" sz="1600" dirty="0">
                          <a:latin typeface="Arial Narrow" panose="020B0606020202030204" pitchFamily="34" charset="0"/>
                        </a:rPr>
                        <a:t>ICT) kiosks in both urban and rural areas.</a:t>
                      </a:r>
                    </a:p>
                    <a:p>
                      <a:pPr marL="742950" lvl="1" indent="-285750">
                        <a:buFont typeface="Courier New" panose="02070309020205020404" pitchFamily="49" charset="0"/>
                        <a:buChar char="o"/>
                      </a:pPr>
                      <a:r>
                        <a:rPr lang="en-ZW" sz="1600" dirty="0">
                          <a:latin typeface="Arial Narrow" panose="020B0606020202030204" pitchFamily="34" charset="0"/>
                        </a:rPr>
                        <a:t>Construction and rehabilitation of schools, hospitals and clinics through Devolution inter-governmental fiscal transfers.</a:t>
                      </a:r>
                    </a:p>
                    <a:p>
                      <a:pPr marL="742950" lvl="1" indent="-285750">
                        <a:buFont typeface="Courier New" panose="02070309020205020404" pitchFamily="49" charset="0"/>
                        <a:buChar char="o"/>
                      </a:pPr>
                      <a:r>
                        <a:rPr lang="en-GB" sz="1600" kern="1200" dirty="0">
                          <a:solidFill>
                            <a:schemeClr val="tx1"/>
                          </a:solidFill>
                          <a:latin typeface="Arial Narrow" panose="020B0606020202030204" pitchFamily="34" charset="0"/>
                          <a:ea typeface="+mn-ea"/>
                          <a:cs typeface="+mn-cs"/>
                        </a:rPr>
                        <a:t>600</a:t>
                      </a:r>
                      <a:r>
                        <a:rPr lang="en-GB" sz="1600" dirty="0">
                          <a:latin typeface="Arial Narrow" panose="020B0606020202030204" pitchFamily="34" charset="0"/>
                        </a:rPr>
                        <a:t> megawatts were added onto the national grid during the first half of NDS 1, as Hwange 7 &amp; 8 came on-stream mid-2023. </a:t>
                      </a:r>
                      <a:endParaRPr lang="en-ZW" sz="1600" dirty="0">
                        <a:latin typeface="Arial Narrow" panose="020B0606020202030204" pitchFamily="34" charset="0"/>
                      </a:endParaRPr>
                    </a:p>
                  </a:txBody>
                  <a:tcPr/>
                </a:tc>
                <a:extLst>
                  <a:ext uri="{0D108BD9-81ED-4DB2-BD59-A6C34878D82A}">
                    <a16:rowId xmlns:a16="http://schemas.microsoft.com/office/drawing/2014/main" val="4124695172"/>
                  </a:ext>
                </a:extLst>
              </a:tr>
              <a:tr h="1040108">
                <a:tc>
                  <a:txBody>
                    <a:bodyPr/>
                    <a:lstStyle/>
                    <a:p>
                      <a:r>
                        <a:rPr lang="en-ZW" sz="1600" dirty="0">
                          <a:latin typeface="Arial Narrow" panose="020B0606020202030204" pitchFamily="34" charset="0"/>
                        </a:rPr>
                        <a:t>5. </a:t>
                      </a:r>
                      <a:r>
                        <a:rPr lang="en-US" sz="1600" dirty="0">
                          <a:latin typeface="Arial Narrow" panose="020B0606020202030204" pitchFamily="34" charset="0"/>
                        </a:rPr>
                        <a:t>Digital Economy </a:t>
                      </a:r>
                      <a:endParaRPr lang="en-ZW" sz="1600" dirty="0">
                        <a:latin typeface="Arial Narrow" panose="020B0606020202030204" pitchFamily="34" charset="0"/>
                      </a:endParaRPr>
                    </a:p>
                  </a:txBody>
                  <a:tcPr/>
                </a:tc>
                <a:tc>
                  <a:txBody>
                    <a:bodyPr/>
                    <a:lstStyle/>
                    <a:p>
                      <a:pPr marL="285750" indent="-285750">
                        <a:buFont typeface="Arial" panose="020B0604020202020204" pitchFamily="34" charset="0"/>
                        <a:buChar char="•"/>
                      </a:pPr>
                      <a:r>
                        <a:rPr lang="en-GB" sz="1600" dirty="0">
                          <a:latin typeface="Arial Narrow" panose="020B0606020202030204" pitchFamily="34" charset="0"/>
                        </a:rPr>
                        <a:t>Internet penetration rate exceeded the projected target of 62.06% to reach 63.1% in 2021 and increased to 65.3% in 2022. </a:t>
                      </a:r>
                    </a:p>
                    <a:p>
                      <a:pPr marL="285750" indent="-285750">
                        <a:buFont typeface="Arial" panose="020B0604020202020204" pitchFamily="34" charset="0"/>
                        <a:buChar char="•"/>
                      </a:pPr>
                      <a:r>
                        <a:rPr lang="en-US" sz="1600" dirty="0">
                          <a:latin typeface="Arial Narrow" panose="020B0606020202030204" pitchFamily="34" charset="0"/>
                        </a:rPr>
                        <a:t>Significant progress was made by both Government and the private sector to enhance use of ICTs through deployment of backbone infrastructure, installation of broadband base stations, as well as laying of </a:t>
                      </a:r>
                      <a:r>
                        <a:rPr lang="en-US" sz="1600" dirty="0" err="1">
                          <a:latin typeface="Arial Narrow" panose="020B0606020202030204" pitchFamily="34" charset="0"/>
                        </a:rPr>
                        <a:t>fibre</a:t>
                      </a:r>
                      <a:r>
                        <a:rPr lang="en-US" sz="1600" dirty="0">
                          <a:latin typeface="Arial Narrow" panose="020B0606020202030204" pitchFamily="34" charset="0"/>
                        </a:rPr>
                        <a:t> optic infrastructure.</a:t>
                      </a:r>
                      <a:endParaRPr lang="en-ZW" sz="1600" dirty="0">
                        <a:latin typeface="Arial Narrow" panose="020B0606020202030204" pitchFamily="34" charset="0"/>
                      </a:endParaRPr>
                    </a:p>
                  </a:txBody>
                  <a:tcPr/>
                </a:tc>
                <a:extLst>
                  <a:ext uri="{0D108BD9-81ED-4DB2-BD59-A6C34878D82A}">
                    <a16:rowId xmlns:a16="http://schemas.microsoft.com/office/drawing/2014/main" val="1381214082"/>
                  </a:ext>
                </a:extLst>
              </a:tr>
              <a:tr h="917265">
                <a:tc>
                  <a:txBody>
                    <a:bodyPr/>
                    <a:lstStyle/>
                    <a:p>
                      <a:r>
                        <a:rPr lang="en-ZW" sz="1600" dirty="0">
                          <a:latin typeface="Arial Narrow" panose="020B0606020202030204" pitchFamily="34" charset="0"/>
                        </a:rPr>
                        <a:t>6. </a:t>
                      </a:r>
                      <a:r>
                        <a:rPr lang="en-US" sz="1600" dirty="0">
                          <a:latin typeface="Arial Narrow" panose="020B0606020202030204" pitchFamily="34" charset="0"/>
                        </a:rPr>
                        <a:t>Housing Delivery </a:t>
                      </a:r>
                      <a:endParaRPr lang="en-ZW" sz="1600" dirty="0">
                        <a:latin typeface="Arial Narrow" panose="020B0606020202030204" pitchFamily="34" charset="0"/>
                      </a:endParaRPr>
                    </a:p>
                  </a:txBody>
                  <a:tcPr/>
                </a:tc>
                <a:tc>
                  <a:txBody>
                    <a:bodyPr/>
                    <a:lstStyle/>
                    <a:p>
                      <a:pPr marL="285750" indent="-285750">
                        <a:buFont typeface="Arial" panose="020B0604020202020204" pitchFamily="34" charset="0"/>
                        <a:buChar char="•"/>
                      </a:pPr>
                      <a:r>
                        <a:rPr lang="en-ZW" sz="1600" dirty="0">
                          <a:latin typeface="Arial Narrow" panose="020B0606020202030204" pitchFamily="34" charset="0"/>
                        </a:rPr>
                        <a:t>A </a:t>
                      </a:r>
                      <a:r>
                        <a:rPr lang="en-GB" sz="1600" dirty="0">
                          <a:latin typeface="Arial Narrow" panose="020B0606020202030204" pitchFamily="34" charset="0"/>
                        </a:rPr>
                        <a:t>a total of 186 000 housing units were fully serviced and completed across all provinces</a:t>
                      </a:r>
                    </a:p>
                    <a:p>
                      <a:pPr marL="285750" indent="-285750">
                        <a:buFont typeface="Arial" panose="020B0604020202020204" pitchFamily="34" charset="0"/>
                        <a:buChar char="•"/>
                      </a:pPr>
                      <a:r>
                        <a:rPr lang="en-GB" sz="1600" dirty="0">
                          <a:latin typeface="Arial Narrow" panose="020B0606020202030204" pitchFamily="34" charset="0"/>
                        </a:rPr>
                        <a:t>96% of the urban population and 64% of rural population had access to basic water services, while 51.1% of the urban population and 54% of the rural population had access to basic sanitation services.</a:t>
                      </a:r>
                    </a:p>
                  </a:txBody>
                  <a:tcPr/>
                </a:tc>
                <a:extLst>
                  <a:ext uri="{0D108BD9-81ED-4DB2-BD59-A6C34878D82A}">
                    <a16:rowId xmlns:a16="http://schemas.microsoft.com/office/drawing/2014/main" val="3990204157"/>
                  </a:ext>
                </a:extLst>
              </a:tr>
            </a:tbl>
          </a:graphicData>
        </a:graphic>
      </p:graphicFrame>
    </p:spTree>
    <p:extLst>
      <p:ext uri="{BB962C8B-B14F-4D97-AF65-F5344CB8AC3E}">
        <p14:creationId xmlns:p14="http://schemas.microsoft.com/office/powerpoint/2010/main" val="5831134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EE8A1-6FB1-49A1-BB0B-F23AFCC7CDD8}"/>
              </a:ext>
            </a:extLst>
          </p:cNvPr>
          <p:cNvSpPr>
            <a:spLocks noGrp="1"/>
          </p:cNvSpPr>
          <p:nvPr>
            <p:ph type="title"/>
          </p:nvPr>
        </p:nvSpPr>
        <p:spPr/>
        <p:txBody>
          <a:bodyPr/>
          <a:lstStyle/>
          <a:p>
            <a:pPr algn="ctr"/>
            <a:r>
              <a:rPr lang="en-US" sz="4400" b="1" dirty="0">
                <a:latin typeface="Montserrat" panose="00000500000000000000" pitchFamily="2" charset="0"/>
              </a:rPr>
              <a:t>Summary of the Review Findings </a:t>
            </a:r>
            <a:endParaRPr lang="en-ZW" sz="4400" dirty="0">
              <a:latin typeface="Montserrat" panose="00000500000000000000" pitchFamily="2" charset="0"/>
            </a:endParaRPr>
          </a:p>
        </p:txBody>
      </p:sp>
      <p:sp>
        <p:nvSpPr>
          <p:cNvPr id="4" name="Slide Number Placeholder 3">
            <a:extLst>
              <a:ext uri="{FF2B5EF4-FFF2-40B4-BE49-F238E27FC236}">
                <a16:creationId xmlns:a16="http://schemas.microsoft.com/office/drawing/2014/main" id="{AAD8A1FD-EEA5-43F2-B5F6-0E0F5CE2ECCA}"/>
              </a:ext>
            </a:extLst>
          </p:cNvPr>
          <p:cNvSpPr>
            <a:spLocks noGrp="1"/>
          </p:cNvSpPr>
          <p:nvPr>
            <p:ph type="sldNum" sz="quarter" idx="4294967295"/>
          </p:nvPr>
        </p:nvSpPr>
        <p:spPr>
          <a:xfrm>
            <a:off x="9448800" y="6356350"/>
            <a:ext cx="2743200" cy="365125"/>
          </a:xfrm>
        </p:spPr>
        <p:txBody>
          <a:bodyPr/>
          <a:lstStyle/>
          <a:p>
            <a:fld id="{464EB435-050E-4225-A9AC-B4896819FB51}" type="slidenum">
              <a:rPr lang="en-GB" smtClean="0">
                <a:solidFill>
                  <a:prstClr val="black"/>
                </a:solidFill>
              </a:rPr>
              <a:t>56</a:t>
            </a:fld>
            <a:endParaRPr lang="en-GB" dirty="0">
              <a:solidFill>
                <a:prstClr val="black"/>
              </a:solidFill>
            </a:endParaRPr>
          </a:p>
        </p:txBody>
      </p:sp>
      <p:graphicFrame>
        <p:nvGraphicFramePr>
          <p:cNvPr id="5" name="Table 4">
            <a:extLst>
              <a:ext uri="{FF2B5EF4-FFF2-40B4-BE49-F238E27FC236}">
                <a16:creationId xmlns:a16="http://schemas.microsoft.com/office/drawing/2014/main" id="{1560E8C9-273C-BD4C-9F28-30B84163AFFC}"/>
              </a:ext>
            </a:extLst>
          </p:cNvPr>
          <p:cNvGraphicFramePr>
            <a:graphicFrameLocks noGrp="1"/>
          </p:cNvGraphicFramePr>
          <p:nvPr>
            <p:extLst>
              <p:ext uri="{D42A27DB-BD31-4B8C-83A1-F6EECF244321}">
                <p14:modId xmlns:p14="http://schemas.microsoft.com/office/powerpoint/2010/main" val="1814202333"/>
              </p:ext>
            </p:extLst>
          </p:nvPr>
        </p:nvGraphicFramePr>
        <p:xfrm>
          <a:off x="114301" y="1918931"/>
          <a:ext cx="11991974" cy="4984963"/>
        </p:xfrm>
        <a:graphic>
          <a:graphicData uri="http://schemas.openxmlformats.org/drawingml/2006/table">
            <a:tbl>
              <a:tblPr firstRow="1" bandRow="1">
                <a:tableStyleId>{BDBED569-4797-4DF1-A0F4-6AAB3CD982D8}</a:tableStyleId>
              </a:tblPr>
              <a:tblGrid>
                <a:gridCol w="3063052">
                  <a:extLst>
                    <a:ext uri="{9D8B030D-6E8A-4147-A177-3AD203B41FA5}">
                      <a16:colId xmlns:a16="http://schemas.microsoft.com/office/drawing/2014/main" val="795329686"/>
                    </a:ext>
                  </a:extLst>
                </a:gridCol>
                <a:gridCol w="8928922">
                  <a:extLst>
                    <a:ext uri="{9D8B030D-6E8A-4147-A177-3AD203B41FA5}">
                      <a16:colId xmlns:a16="http://schemas.microsoft.com/office/drawing/2014/main" val="2973781480"/>
                    </a:ext>
                  </a:extLst>
                </a:gridCol>
              </a:tblGrid>
              <a:tr h="339793">
                <a:tc>
                  <a:txBody>
                    <a:bodyPr/>
                    <a:lstStyle/>
                    <a:p>
                      <a:r>
                        <a:rPr lang="en-US" sz="1600" dirty="0">
                          <a:latin typeface="Arial Narrow" panose="020B0606020202030204" pitchFamily="34" charset="0"/>
                        </a:rPr>
                        <a:t>P</a:t>
                      </a:r>
                      <a:r>
                        <a:rPr lang="en-ZW" sz="1600" dirty="0">
                          <a:latin typeface="Arial Narrow" panose="020B0606020202030204" pitchFamily="34" charset="0"/>
                        </a:rPr>
                        <a:t>illar</a:t>
                      </a:r>
                    </a:p>
                  </a:txBody>
                  <a:tcPr/>
                </a:tc>
                <a:tc>
                  <a:txBody>
                    <a:bodyPr/>
                    <a:lstStyle/>
                    <a:p>
                      <a:pPr algn="ctr"/>
                      <a:r>
                        <a:rPr lang="en-ZW" sz="1600" dirty="0">
                          <a:latin typeface="Arial Narrow" panose="020B0606020202030204" pitchFamily="34" charset="0"/>
                        </a:rPr>
                        <a:t>Progress</a:t>
                      </a:r>
                    </a:p>
                  </a:txBody>
                  <a:tcPr/>
                </a:tc>
                <a:extLst>
                  <a:ext uri="{0D108BD9-81ED-4DB2-BD59-A6C34878D82A}">
                    <a16:rowId xmlns:a16="http://schemas.microsoft.com/office/drawing/2014/main" val="2857326092"/>
                  </a:ext>
                </a:extLst>
              </a:tr>
              <a:tr h="606220">
                <a:tc>
                  <a:txBody>
                    <a:bodyPr/>
                    <a:lstStyle/>
                    <a:p>
                      <a:r>
                        <a:rPr lang="en-ZW" sz="1600" dirty="0">
                          <a:latin typeface="Arial Narrow" panose="020B0606020202030204" pitchFamily="34" charset="0"/>
                        </a:rPr>
                        <a:t>7. </a:t>
                      </a:r>
                      <a:r>
                        <a:rPr lang="en-US" sz="1600" dirty="0">
                          <a:latin typeface="Arial Narrow" panose="020B0606020202030204" pitchFamily="34" charset="0"/>
                        </a:rPr>
                        <a:t>Governance </a:t>
                      </a:r>
                      <a:endParaRPr lang="en-ZW" sz="1600" dirty="0">
                        <a:latin typeface="Arial Narrow" panose="020B0606020202030204" pitchFamily="34" charset="0"/>
                      </a:endParaRPr>
                    </a:p>
                  </a:txBody>
                  <a:tcPr/>
                </a:tc>
                <a:tc>
                  <a:txBody>
                    <a:bodyPr/>
                    <a:lstStyle/>
                    <a:p>
                      <a:pPr marL="285750" indent="-285750">
                        <a:buFont typeface="Arial" panose="020B0604020202020204" pitchFamily="34" charset="0"/>
                        <a:buChar char="•"/>
                      </a:pPr>
                      <a:r>
                        <a:rPr lang="en-GB" sz="1600" dirty="0">
                          <a:latin typeface="Arial Narrow" panose="020B0606020202030204" pitchFamily="34" charset="0"/>
                        </a:rPr>
                        <a:t>1 873 court cases were cleared due to the introduction of the integrated electronic case management system which assisted in clearing a backlog of cases.</a:t>
                      </a:r>
                      <a:endParaRPr lang="en-ZW" sz="1600" dirty="0">
                        <a:latin typeface="Arial Narrow" panose="020B0606020202030204" pitchFamily="34" charset="0"/>
                      </a:endParaRPr>
                    </a:p>
                  </a:txBody>
                  <a:tcPr/>
                </a:tc>
                <a:extLst>
                  <a:ext uri="{0D108BD9-81ED-4DB2-BD59-A6C34878D82A}">
                    <a16:rowId xmlns:a16="http://schemas.microsoft.com/office/drawing/2014/main" val="1508850900"/>
                  </a:ext>
                </a:extLst>
              </a:tr>
              <a:tr h="586915">
                <a:tc>
                  <a:txBody>
                    <a:bodyPr/>
                    <a:lstStyle/>
                    <a:p>
                      <a:r>
                        <a:rPr lang="en-ZW" sz="1600" dirty="0">
                          <a:latin typeface="Arial Narrow" panose="020B0606020202030204" pitchFamily="34" charset="0"/>
                        </a:rPr>
                        <a:t>8. </a:t>
                      </a:r>
                      <a:r>
                        <a:rPr lang="en-US" sz="1600" dirty="0">
                          <a:latin typeface="Arial Narrow" panose="020B0606020202030204" pitchFamily="34" charset="0"/>
                        </a:rPr>
                        <a:t>Social Protection </a:t>
                      </a:r>
                      <a:endParaRPr lang="en-ZW" sz="1600" dirty="0">
                        <a:latin typeface="Arial Narrow" panose="020B0606020202030204" pitchFamily="34" charset="0"/>
                      </a:endParaRPr>
                    </a:p>
                  </a:txBody>
                  <a:tcPr/>
                </a:tc>
                <a:tc>
                  <a:txBody>
                    <a:bodyPr/>
                    <a:lstStyle/>
                    <a:p>
                      <a:pPr marL="285750" indent="-285750">
                        <a:buFont typeface="Arial" panose="020B0604020202020204" pitchFamily="34" charset="0"/>
                        <a:buChar char="•"/>
                      </a:pPr>
                      <a:r>
                        <a:rPr lang="en-GB" sz="1600" dirty="0">
                          <a:latin typeface="Arial Narrow" panose="020B0606020202030204" pitchFamily="34" charset="0"/>
                        </a:rPr>
                        <a:t>3 million and 3.2 million households benefited from food assistance in 2021 and 2022, respectively.</a:t>
                      </a:r>
                    </a:p>
                    <a:p>
                      <a:pPr marL="285750" indent="-285750">
                        <a:buFont typeface="Arial" panose="020B0604020202020204" pitchFamily="34" charset="0"/>
                        <a:buChar char="•"/>
                      </a:pPr>
                      <a:r>
                        <a:rPr lang="en-GB" sz="1600" dirty="0">
                          <a:latin typeface="Arial Narrow" panose="020B0606020202030204" pitchFamily="34" charset="0"/>
                        </a:rPr>
                        <a:t>3 218 267 children were assisted through the Basic Education Assistance Module (BEAM)</a:t>
                      </a:r>
                      <a:endParaRPr lang="en-ZW" sz="1600" dirty="0">
                        <a:latin typeface="Arial Narrow" panose="020B0606020202030204" pitchFamily="34" charset="0"/>
                      </a:endParaRPr>
                    </a:p>
                  </a:txBody>
                  <a:tcPr/>
                </a:tc>
                <a:extLst>
                  <a:ext uri="{0D108BD9-81ED-4DB2-BD59-A6C34878D82A}">
                    <a16:rowId xmlns:a16="http://schemas.microsoft.com/office/drawing/2014/main" val="3282821190"/>
                  </a:ext>
                </a:extLst>
              </a:tr>
              <a:tr h="586915">
                <a:tc>
                  <a:txBody>
                    <a:bodyPr/>
                    <a:lstStyle/>
                    <a:p>
                      <a:r>
                        <a:rPr lang="en-ZW" sz="1600" dirty="0">
                          <a:latin typeface="Arial Narrow" panose="020B0606020202030204" pitchFamily="34" charset="0"/>
                        </a:rPr>
                        <a:t>9.</a:t>
                      </a:r>
                      <a:r>
                        <a:rPr lang="en-US" sz="1600" dirty="0">
                          <a:latin typeface="Arial Narrow" panose="020B0606020202030204" pitchFamily="34" charset="0"/>
                        </a:rPr>
                        <a:t> Image Building, International and Engagement Re-Engagement</a:t>
                      </a:r>
                      <a:endParaRPr lang="en-ZW" sz="1600" dirty="0">
                        <a:latin typeface="Arial Narrow" panose="020B0606020202030204" pitchFamily="34" charset="0"/>
                      </a:endParaRPr>
                    </a:p>
                  </a:txBody>
                  <a:tcPr/>
                </a:tc>
                <a:tc>
                  <a:txBody>
                    <a:bodyPr/>
                    <a:lstStyle/>
                    <a:p>
                      <a:pPr marL="285750" indent="-285750">
                        <a:buFont typeface="Arial" panose="020B0604020202020204" pitchFamily="34" charset="0"/>
                        <a:buChar char="•"/>
                      </a:pPr>
                      <a:r>
                        <a:rPr lang="en-GB" sz="1600" dirty="0">
                          <a:latin typeface="Arial Narrow" panose="020B0606020202030204" pitchFamily="34" charset="0"/>
                        </a:rPr>
                        <a:t>14 million social media impressions were realised, against a target of 8 million.</a:t>
                      </a:r>
                    </a:p>
                    <a:p>
                      <a:pPr marL="285750" indent="-285750">
                        <a:buFont typeface="Arial" panose="020B0604020202020204" pitchFamily="34" charset="0"/>
                        <a:buChar char="•"/>
                      </a:pPr>
                      <a:r>
                        <a:rPr lang="en-GB" sz="1600" dirty="0">
                          <a:latin typeface="Arial Narrow" panose="020B0606020202030204" pitchFamily="34" charset="0"/>
                        </a:rPr>
                        <a:t>13 re-engagement meetings were held in against a target of 6</a:t>
                      </a:r>
                      <a:endParaRPr lang="en-ZW" sz="1600" dirty="0">
                        <a:latin typeface="Arial Narrow" panose="020B0606020202030204" pitchFamily="34" charset="0"/>
                      </a:endParaRPr>
                    </a:p>
                  </a:txBody>
                  <a:tcPr/>
                </a:tc>
                <a:extLst>
                  <a:ext uri="{0D108BD9-81ED-4DB2-BD59-A6C34878D82A}">
                    <a16:rowId xmlns:a16="http://schemas.microsoft.com/office/drawing/2014/main" val="3304852292"/>
                  </a:ext>
                </a:extLst>
              </a:tr>
              <a:tr h="1289645">
                <a:tc>
                  <a:txBody>
                    <a:bodyPr/>
                    <a:lstStyle/>
                    <a:p>
                      <a:r>
                        <a:rPr lang="en-ZW" sz="1600" dirty="0">
                          <a:latin typeface="Arial Narrow" panose="020B0606020202030204" pitchFamily="34" charset="0"/>
                        </a:rPr>
                        <a:t>10. </a:t>
                      </a:r>
                      <a:r>
                        <a:rPr lang="en-US" sz="1600" dirty="0">
                          <a:latin typeface="Arial Narrow" panose="020B0606020202030204" pitchFamily="34" charset="0"/>
                        </a:rPr>
                        <a:t>Environmental Protection, Climate Resilience and Natural Resources Management </a:t>
                      </a:r>
                      <a:endParaRPr lang="en-ZW" sz="1600" dirty="0">
                        <a:latin typeface="Arial Narrow" panose="020B0606020202030204" pitchFamily="34" charset="0"/>
                      </a:endParaRPr>
                    </a:p>
                  </a:txBody>
                  <a:tcPr/>
                </a:tc>
                <a:tc>
                  <a:txBody>
                    <a:bodyPr/>
                    <a:lstStyle/>
                    <a:p>
                      <a:pPr marL="285750" indent="-285750">
                        <a:buFont typeface="Arial" panose="020B0604020202020204" pitchFamily="34" charset="0"/>
                        <a:buChar char="•"/>
                      </a:pPr>
                      <a:r>
                        <a:rPr lang="en-GB" sz="1600" dirty="0">
                          <a:latin typeface="Arial Narrow" panose="020B0606020202030204" pitchFamily="34" charset="0"/>
                        </a:rPr>
                        <a:t>five (5) weather radars for monitoring and supporting disaster preparedness for citizens were procured, of which three were completed and now functional radars, while the remaining two are at 95% and 60% levels of completion.</a:t>
                      </a:r>
                      <a:endParaRPr lang="en-ZW" sz="1600" dirty="0">
                        <a:latin typeface="Arial Narrow" panose="020B0606020202030204" pitchFamily="34" charset="0"/>
                      </a:endParaRPr>
                    </a:p>
                    <a:p>
                      <a:pPr marL="285750" indent="-285750">
                        <a:buFont typeface="Arial" panose="020B0604020202020204" pitchFamily="34" charset="0"/>
                        <a:buChar char="•"/>
                      </a:pPr>
                      <a:r>
                        <a:rPr lang="en-GB" sz="1600" dirty="0">
                          <a:latin typeface="Arial Narrow" panose="020B0606020202030204" pitchFamily="34" charset="0"/>
                        </a:rPr>
                        <a:t>58 320 hectares of forest area under rural district councils’ jurisdiction was protected in 2021. </a:t>
                      </a:r>
                      <a:endParaRPr lang="en-ZW" sz="1600" dirty="0">
                        <a:latin typeface="Arial Narrow" panose="020B0606020202030204" pitchFamily="34" charset="0"/>
                      </a:endParaRPr>
                    </a:p>
                    <a:p>
                      <a:pPr marL="285750" lvl="0" indent="-285750">
                        <a:buFont typeface="Arial" panose="020B0604020202020204" pitchFamily="34" charset="0"/>
                        <a:buChar char="•"/>
                      </a:pPr>
                      <a:r>
                        <a:rPr lang="en-GB" sz="1600" dirty="0">
                          <a:latin typeface="Arial Narrow" panose="020B0606020202030204" pitchFamily="34" charset="0"/>
                        </a:rPr>
                        <a:t>In 2022, 54 985 hectares were protected, against the NDS 1 target of 49 500 hectares. </a:t>
                      </a:r>
                      <a:endParaRPr lang="en-ZW" sz="1600" dirty="0">
                        <a:latin typeface="Arial Narrow" panose="020B0606020202030204" pitchFamily="34" charset="0"/>
                      </a:endParaRPr>
                    </a:p>
                  </a:txBody>
                  <a:tcPr/>
                </a:tc>
                <a:extLst>
                  <a:ext uri="{0D108BD9-81ED-4DB2-BD59-A6C34878D82A}">
                    <a16:rowId xmlns:a16="http://schemas.microsoft.com/office/drawing/2014/main" val="1555014503"/>
                  </a:ext>
                </a:extLst>
              </a:tr>
              <a:tr h="1529579">
                <a:tc>
                  <a:txBody>
                    <a:bodyPr/>
                    <a:lstStyle/>
                    <a:p>
                      <a:r>
                        <a:rPr lang="en-US" sz="1600" dirty="0">
                          <a:latin typeface="Arial Narrow" panose="020B0606020202030204" pitchFamily="34" charset="0"/>
                        </a:rPr>
                        <a:t>11. Youth, Sport and Culture </a:t>
                      </a:r>
                      <a:endParaRPr lang="en-ZW" sz="1600" dirty="0">
                        <a:latin typeface="Arial Narrow" panose="020B0606020202030204" pitchFamily="34" charset="0"/>
                      </a:endParaRPr>
                    </a:p>
                  </a:txBody>
                  <a:tcPr/>
                </a:tc>
                <a:tc>
                  <a:txBody>
                    <a:bodyPr/>
                    <a:lstStyle/>
                    <a:p>
                      <a:pPr marL="285750" indent="-285750">
                        <a:buFont typeface="Arial" panose="020B0604020202020204" pitchFamily="34" charset="0"/>
                        <a:buChar char="•"/>
                      </a:pPr>
                      <a:r>
                        <a:rPr lang="en-GB" sz="1600" dirty="0">
                          <a:latin typeface="Arial Narrow" panose="020B0606020202030204" pitchFamily="34" charset="0"/>
                        </a:rPr>
                        <a:t>The </a:t>
                      </a:r>
                      <a:r>
                        <a:rPr lang="en-GB" sz="1600" dirty="0" err="1">
                          <a:latin typeface="Arial Narrow" panose="020B0606020202030204" pitchFamily="34" charset="0"/>
                        </a:rPr>
                        <a:t>Chambuta</a:t>
                      </a:r>
                      <a:r>
                        <a:rPr lang="en-GB" sz="1600" dirty="0">
                          <a:latin typeface="Arial Narrow" panose="020B0606020202030204" pitchFamily="34" charset="0"/>
                        </a:rPr>
                        <a:t> Interact Centre was established in Chiredzi to enhance youth sport, arts and cultural activities.</a:t>
                      </a:r>
                    </a:p>
                    <a:p>
                      <a:pPr marL="285750" indent="-285750">
                        <a:buFont typeface="Arial" panose="020B0604020202020204" pitchFamily="34" charset="0"/>
                        <a:buChar char="•"/>
                      </a:pPr>
                      <a:r>
                        <a:rPr lang="en-GB" sz="1600" dirty="0">
                          <a:latin typeface="Arial Narrow" panose="020B0606020202030204" pitchFamily="34" charset="0"/>
                        </a:rPr>
                        <a:t>Vocational training centres (VTCs) were refurbished and re-tooled. </a:t>
                      </a:r>
                      <a:endParaRPr lang="en-ZW" sz="1600" dirty="0">
                        <a:latin typeface="Arial Narrow" panose="020B0606020202030204" pitchFamily="34" charset="0"/>
                      </a:endParaRPr>
                    </a:p>
                    <a:p>
                      <a:pPr marL="285750" indent="-285750">
                        <a:buFont typeface="Arial" panose="020B0604020202020204" pitchFamily="34" charset="0"/>
                        <a:buChar char="•"/>
                      </a:pPr>
                      <a:r>
                        <a:rPr lang="en-GB" sz="1600" dirty="0">
                          <a:latin typeface="Arial Narrow" panose="020B0606020202030204" pitchFamily="34" charset="0"/>
                        </a:rPr>
                        <a:t>The curriculum on vocational training was also reviewed, with 8 training modules being developed and approved by the Zimbabwe National Qualifications Framework. </a:t>
                      </a:r>
                    </a:p>
                    <a:p>
                      <a:pPr marL="285750" indent="-285750">
                        <a:buFont typeface="Arial" panose="020B0604020202020204" pitchFamily="34" charset="0"/>
                        <a:buChar char="•"/>
                      </a:pPr>
                      <a:r>
                        <a:rPr lang="en-US" sz="1600" dirty="0">
                          <a:latin typeface="Arial Narrow" panose="020B0606020202030204" pitchFamily="34" charset="0"/>
                        </a:rPr>
                        <a:t>Generally, the proportion of the population who participated in youth, sport, arts and recreation activities increased during the first half of NDS 1.</a:t>
                      </a:r>
                      <a:endParaRPr lang="en-ZW" sz="1600" dirty="0">
                        <a:latin typeface="Arial Narrow" panose="020B0606020202030204" pitchFamily="34" charset="0"/>
                      </a:endParaRPr>
                    </a:p>
                  </a:txBody>
                  <a:tcPr/>
                </a:tc>
                <a:extLst>
                  <a:ext uri="{0D108BD9-81ED-4DB2-BD59-A6C34878D82A}">
                    <a16:rowId xmlns:a16="http://schemas.microsoft.com/office/drawing/2014/main" val="1870196611"/>
                  </a:ext>
                </a:extLst>
              </a:tr>
            </a:tbl>
          </a:graphicData>
        </a:graphic>
      </p:graphicFrame>
    </p:spTree>
    <p:extLst>
      <p:ext uri="{BB962C8B-B14F-4D97-AF65-F5344CB8AC3E}">
        <p14:creationId xmlns:p14="http://schemas.microsoft.com/office/powerpoint/2010/main" val="18473149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EE8A1-6FB1-49A1-BB0B-F23AFCC7CDD8}"/>
              </a:ext>
            </a:extLst>
          </p:cNvPr>
          <p:cNvSpPr>
            <a:spLocks noGrp="1"/>
          </p:cNvSpPr>
          <p:nvPr>
            <p:ph type="title"/>
          </p:nvPr>
        </p:nvSpPr>
        <p:spPr/>
        <p:txBody>
          <a:bodyPr/>
          <a:lstStyle/>
          <a:p>
            <a:pPr algn="ctr"/>
            <a:r>
              <a:rPr lang="en-US" sz="4400" b="1" dirty="0">
                <a:latin typeface="Montserrat" panose="00000500000000000000" pitchFamily="2" charset="0"/>
              </a:rPr>
              <a:t>Summary of the Review Findings </a:t>
            </a:r>
            <a:endParaRPr lang="en-ZW" sz="4400" dirty="0">
              <a:latin typeface="Montserrat" panose="00000500000000000000" pitchFamily="2" charset="0"/>
            </a:endParaRPr>
          </a:p>
        </p:txBody>
      </p:sp>
      <p:sp>
        <p:nvSpPr>
          <p:cNvPr id="4" name="Slide Number Placeholder 3">
            <a:extLst>
              <a:ext uri="{FF2B5EF4-FFF2-40B4-BE49-F238E27FC236}">
                <a16:creationId xmlns:a16="http://schemas.microsoft.com/office/drawing/2014/main" id="{AAD8A1FD-EEA5-43F2-B5F6-0E0F5CE2ECCA}"/>
              </a:ext>
            </a:extLst>
          </p:cNvPr>
          <p:cNvSpPr>
            <a:spLocks noGrp="1"/>
          </p:cNvSpPr>
          <p:nvPr>
            <p:ph type="sldNum" sz="quarter" idx="4294967295"/>
          </p:nvPr>
        </p:nvSpPr>
        <p:spPr>
          <a:xfrm>
            <a:off x="9448800" y="6356350"/>
            <a:ext cx="2743200" cy="365125"/>
          </a:xfrm>
        </p:spPr>
        <p:txBody>
          <a:bodyPr/>
          <a:lstStyle/>
          <a:p>
            <a:fld id="{464EB435-050E-4225-A9AC-B4896819FB51}" type="slidenum">
              <a:rPr lang="en-GB" smtClean="0">
                <a:solidFill>
                  <a:prstClr val="black"/>
                </a:solidFill>
              </a:rPr>
              <a:t>57</a:t>
            </a:fld>
            <a:endParaRPr lang="en-GB" dirty="0">
              <a:solidFill>
                <a:prstClr val="black"/>
              </a:solidFill>
            </a:endParaRPr>
          </a:p>
        </p:txBody>
      </p:sp>
      <p:graphicFrame>
        <p:nvGraphicFramePr>
          <p:cNvPr id="3" name="Table 2">
            <a:extLst>
              <a:ext uri="{FF2B5EF4-FFF2-40B4-BE49-F238E27FC236}">
                <a16:creationId xmlns:a16="http://schemas.microsoft.com/office/drawing/2014/main" id="{C07FEDB4-9719-BF3F-F4DF-C4FA782B1C94}"/>
              </a:ext>
            </a:extLst>
          </p:cNvPr>
          <p:cNvGraphicFramePr>
            <a:graphicFrameLocks noGrp="1"/>
          </p:cNvGraphicFramePr>
          <p:nvPr>
            <p:extLst>
              <p:ext uri="{D42A27DB-BD31-4B8C-83A1-F6EECF244321}">
                <p14:modId xmlns:p14="http://schemas.microsoft.com/office/powerpoint/2010/main" val="3063765183"/>
              </p:ext>
            </p:extLst>
          </p:nvPr>
        </p:nvGraphicFramePr>
        <p:xfrm>
          <a:off x="95250" y="1825625"/>
          <a:ext cx="12020550" cy="5125474"/>
        </p:xfrm>
        <a:graphic>
          <a:graphicData uri="http://schemas.openxmlformats.org/drawingml/2006/table">
            <a:tbl>
              <a:tblPr firstRow="1" bandRow="1">
                <a:tableStyleId>{BDBED569-4797-4DF1-A0F4-6AAB3CD982D8}</a:tableStyleId>
              </a:tblPr>
              <a:tblGrid>
                <a:gridCol w="2964392">
                  <a:extLst>
                    <a:ext uri="{9D8B030D-6E8A-4147-A177-3AD203B41FA5}">
                      <a16:colId xmlns:a16="http://schemas.microsoft.com/office/drawing/2014/main" val="1282741550"/>
                    </a:ext>
                  </a:extLst>
                </a:gridCol>
                <a:gridCol w="9056158">
                  <a:extLst>
                    <a:ext uri="{9D8B030D-6E8A-4147-A177-3AD203B41FA5}">
                      <a16:colId xmlns:a16="http://schemas.microsoft.com/office/drawing/2014/main" val="3989675958"/>
                    </a:ext>
                  </a:extLst>
                </a:gridCol>
              </a:tblGrid>
              <a:tr h="386070">
                <a:tc>
                  <a:txBody>
                    <a:bodyPr/>
                    <a:lstStyle/>
                    <a:p>
                      <a:r>
                        <a:rPr lang="en-US" sz="2000" dirty="0">
                          <a:latin typeface="Arial Narrow" panose="020B0606020202030204" pitchFamily="34" charset="0"/>
                        </a:rPr>
                        <a:t>P</a:t>
                      </a:r>
                      <a:r>
                        <a:rPr lang="en-ZW" sz="2000" dirty="0">
                          <a:latin typeface="Arial Narrow" panose="020B0606020202030204" pitchFamily="34" charset="0"/>
                        </a:rPr>
                        <a:t>illar</a:t>
                      </a:r>
                    </a:p>
                  </a:txBody>
                  <a:tcPr/>
                </a:tc>
                <a:tc>
                  <a:txBody>
                    <a:bodyPr/>
                    <a:lstStyle/>
                    <a:p>
                      <a:pPr algn="ctr"/>
                      <a:r>
                        <a:rPr lang="en-ZW" sz="2000" dirty="0"/>
                        <a:t>Progress</a:t>
                      </a:r>
                      <a:endParaRPr lang="en-ZW" sz="2000" dirty="0">
                        <a:latin typeface="Arial Narrow" panose="020B0606020202030204" pitchFamily="34" charset="0"/>
                      </a:endParaRPr>
                    </a:p>
                  </a:txBody>
                  <a:tcPr/>
                </a:tc>
                <a:extLst>
                  <a:ext uri="{0D108BD9-81ED-4DB2-BD59-A6C34878D82A}">
                    <a16:rowId xmlns:a16="http://schemas.microsoft.com/office/drawing/2014/main" val="294331519"/>
                  </a:ext>
                </a:extLst>
              </a:tr>
              <a:tr h="1870952">
                <a:tc>
                  <a:txBody>
                    <a:bodyPr/>
                    <a:lstStyle/>
                    <a:p>
                      <a:r>
                        <a:rPr lang="en-US" sz="2000" dirty="0"/>
                        <a:t>12. Health and Wellbeing </a:t>
                      </a:r>
                      <a:endParaRPr lang="en-ZW" sz="2000" dirty="0">
                        <a:latin typeface="Arial Narrow" panose="020B0606020202030204" pitchFamily="34" charset="0"/>
                      </a:endParaRPr>
                    </a:p>
                  </a:txBody>
                  <a:tcPr/>
                </a:tc>
                <a:tc>
                  <a:txBody>
                    <a:bodyPr/>
                    <a:lstStyle/>
                    <a:p>
                      <a:pPr marL="285750" indent="-285750">
                        <a:buFont typeface="Arial" panose="020B0604020202020204" pitchFamily="34" charset="0"/>
                        <a:buChar char="•"/>
                      </a:pPr>
                      <a:r>
                        <a:rPr lang="en-US" sz="2000" dirty="0"/>
                        <a:t>Government made commendable efforts towards overall improvement in health delivery systems during the first half of the implementation of NDS 1.</a:t>
                      </a:r>
                      <a:endParaRPr lang="en-GB" sz="2000" dirty="0"/>
                    </a:p>
                    <a:p>
                      <a:pPr marL="285750" indent="-285750">
                        <a:buFont typeface="Arial" panose="020B0604020202020204" pitchFamily="34" charset="0"/>
                        <a:buChar char="•"/>
                      </a:pPr>
                      <a:r>
                        <a:rPr lang="en-GB" sz="2000" dirty="0"/>
                        <a:t>Government introduced a policy of buying drugs directly from local manufacturers to reduce the costs and improve drugs availability in public institutions.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dirty="0"/>
                        <a:t>Locally produced essential medicines reached 46.9% in 2021, exceeding the NDS 1 set target of 35%.</a:t>
                      </a:r>
                      <a:endParaRPr lang="en-ZW" sz="2000" dirty="0">
                        <a:latin typeface="Arial Narrow" panose="020B0606020202030204" pitchFamily="34" charset="0"/>
                      </a:endParaRPr>
                    </a:p>
                  </a:txBody>
                  <a:tcPr/>
                </a:tc>
                <a:extLst>
                  <a:ext uri="{0D108BD9-81ED-4DB2-BD59-A6C34878D82A}">
                    <a16:rowId xmlns:a16="http://schemas.microsoft.com/office/drawing/2014/main" val="4030268772"/>
                  </a:ext>
                </a:extLst>
              </a:tr>
              <a:tr h="1276999">
                <a:tc>
                  <a:txBody>
                    <a:bodyPr/>
                    <a:lstStyle/>
                    <a:p>
                      <a:r>
                        <a:rPr lang="en-US" sz="2000" dirty="0"/>
                        <a:t>13. Human Capital Development</a:t>
                      </a:r>
                      <a:endParaRPr lang="en-ZW" sz="2000" dirty="0">
                        <a:latin typeface="Arial Narrow" panose="020B0606020202030204" pitchFamily="34" charset="0"/>
                      </a:endParaRP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t>The reconfiguration of Education 5.0, complemented by the construction of supporting education infrastructure, has increased innovative and </a:t>
                      </a:r>
                      <a:r>
                        <a:rPr lang="en-US" sz="2000" dirty="0" err="1"/>
                        <a:t>industrialisation</a:t>
                      </a:r>
                      <a:r>
                        <a:rPr lang="en-US" sz="2000" dirty="0"/>
                        <a:t> learning opportunities.</a:t>
                      </a:r>
                    </a:p>
                    <a:p>
                      <a:pPr marL="285750" indent="-285750">
                        <a:buFont typeface="Arial" panose="020B0604020202020204" pitchFamily="34" charset="0"/>
                        <a:buChar char="•"/>
                      </a:pPr>
                      <a:r>
                        <a:rPr lang="en-GB" sz="2000" dirty="0"/>
                        <a:t>13 innovation hubs and industrial parks were established at tertiary institutions.</a:t>
                      </a:r>
                      <a:endParaRPr lang="en-GB" sz="2000" dirty="0">
                        <a:latin typeface="Arial Narrow" panose="020B0606020202030204" pitchFamily="34" charset="0"/>
                      </a:endParaRPr>
                    </a:p>
                  </a:txBody>
                  <a:tcPr/>
                </a:tc>
                <a:extLst>
                  <a:ext uri="{0D108BD9-81ED-4DB2-BD59-A6C34878D82A}">
                    <a16:rowId xmlns:a16="http://schemas.microsoft.com/office/drawing/2014/main" val="1090790806"/>
                  </a:ext>
                </a:extLst>
              </a:tr>
              <a:tr h="1498354">
                <a:tc>
                  <a:txBody>
                    <a:bodyPr/>
                    <a:lstStyle/>
                    <a:p>
                      <a:r>
                        <a:rPr lang="en-US" sz="2000" dirty="0"/>
                        <a:t>14. Devolution</a:t>
                      </a:r>
                      <a:endParaRPr lang="en-ZW" sz="2000" dirty="0">
                        <a:latin typeface="Arial Narrow" panose="020B0606020202030204" pitchFamily="34" charset="0"/>
                      </a:endParaRPr>
                    </a:p>
                  </a:txBody>
                  <a:tcPr/>
                </a:tc>
                <a:tc>
                  <a:txBody>
                    <a:bodyPr/>
                    <a:lstStyle/>
                    <a:p>
                      <a:pPr marL="285750" lvl="0" indent="-285750">
                        <a:buFont typeface="Arial" panose="020B0604020202020204" pitchFamily="34" charset="0"/>
                        <a:buChar char="•"/>
                      </a:pPr>
                      <a:r>
                        <a:rPr lang="en-GB" sz="2000" dirty="0"/>
                        <a:t>Inter-governmental fiscal transfers were disbursed to local authorities. </a:t>
                      </a:r>
                      <a:endParaRPr lang="en-ZW" sz="2000" dirty="0"/>
                    </a:p>
                    <a:p>
                      <a:pPr marL="285750" lvl="0" indent="-285750">
                        <a:buFont typeface="Arial" panose="020B0604020202020204" pitchFamily="34" charset="0"/>
                        <a:buChar char="•"/>
                      </a:pPr>
                      <a:r>
                        <a:rPr lang="en-GB" sz="2000" dirty="0"/>
                        <a:t>858 projects were funded through the utilisation of inter-governmental fiscal transfers. Of these, 296 projects were completed, while 562 are at various stages of completion.</a:t>
                      </a:r>
                      <a:endParaRPr lang="en-ZW" sz="2000" dirty="0"/>
                    </a:p>
                  </a:txBody>
                  <a:tcPr/>
                </a:tc>
                <a:extLst>
                  <a:ext uri="{0D108BD9-81ED-4DB2-BD59-A6C34878D82A}">
                    <a16:rowId xmlns:a16="http://schemas.microsoft.com/office/drawing/2014/main" val="2385267429"/>
                  </a:ext>
                </a:extLst>
              </a:tr>
            </a:tbl>
          </a:graphicData>
        </a:graphic>
      </p:graphicFrame>
    </p:spTree>
    <p:extLst>
      <p:ext uri="{BB962C8B-B14F-4D97-AF65-F5344CB8AC3E}">
        <p14:creationId xmlns:p14="http://schemas.microsoft.com/office/powerpoint/2010/main" val="19780697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5579706" cy="6858000"/>
          </a:xfrm>
          <a:prstGeom prst="rect">
            <a:avLst/>
          </a:prstGeom>
          <a:solidFill>
            <a:srgbClr val="285F74"/>
          </a:solidFill>
          <a:ln>
            <a:solidFill>
              <a:srgbClr val="285F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W"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687338" y="2099232"/>
            <a:ext cx="6003021" cy="1725520"/>
          </a:xfrm>
        </p:spPr>
        <p:txBody>
          <a:bodyPr/>
          <a:lstStyle/>
          <a:p>
            <a:br>
              <a:rPr lang="en-US" dirty="0">
                <a:latin typeface="Arial Narrow" panose="020B0606020202030204" pitchFamily="34" charset="0"/>
              </a:rPr>
            </a:br>
            <a:br>
              <a:rPr lang="en-US" dirty="0">
                <a:latin typeface="Arial Narrow" panose="020B0606020202030204" pitchFamily="34" charset="0"/>
              </a:rPr>
            </a:br>
            <a:r>
              <a:rPr lang="en-ZW" dirty="0"/>
              <a:t>Preliminary 2024 Macro-Fiscal Framework</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1132" y="765111"/>
            <a:ext cx="4478694" cy="4478694"/>
          </a:xfrm>
          <a:prstGeom prst="rect">
            <a:avLst/>
          </a:prstGeom>
        </p:spPr>
      </p:pic>
    </p:spTree>
    <p:extLst>
      <p:ext uri="{BB962C8B-B14F-4D97-AF65-F5344CB8AC3E}">
        <p14:creationId xmlns:p14="http://schemas.microsoft.com/office/powerpoint/2010/main" val="15515157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W" sz="4400" dirty="0"/>
              <a:t>Fiscal Framework</a:t>
            </a:r>
          </a:p>
        </p:txBody>
      </p:sp>
      <p:sp>
        <p:nvSpPr>
          <p:cNvPr id="3" name="Text Placeholder 2"/>
          <p:cNvSpPr>
            <a:spLocks noGrp="1"/>
          </p:cNvSpPr>
          <p:nvPr>
            <p:ph type="body" sz="quarter" idx="12"/>
          </p:nvPr>
        </p:nvSpPr>
        <p:spPr>
          <a:xfrm>
            <a:off x="0" y="1910080"/>
            <a:ext cx="12146280" cy="4902200"/>
          </a:xfrm>
        </p:spPr>
        <p:txBody>
          <a:bodyPr/>
          <a:lstStyle/>
          <a:p>
            <a:pPr marL="228600" lvl="0" indent="-228600" algn="just">
              <a:lnSpc>
                <a:spcPct val="90000"/>
              </a:lnSpc>
              <a:spcBef>
                <a:spcPts val="1000"/>
              </a:spcBef>
              <a:buFont typeface="Wingdings" panose="05000000000000000000" pitchFamily="2" charset="2"/>
              <a:buChar char="§"/>
            </a:pPr>
            <a:r>
              <a:rPr lang="en-US" dirty="0">
                <a:solidFill>
                  <a:prstClr val="black"/>
                </a:solidFill>
                <a:latin typeface="Arial Narrow" panose="020B0606020202030204" pitchFamily="34" charset="0"/>
                <a:ea typeface="+mn-ea"/>
              </a:rPr>
              <a:t>In 2024, the economy is projected to grow by 3.5%, underpinned by the following assumptions:</a:t>
            </a:r>
          </a:p>
          <a:p>
            <a:pPr lvl="1" algn="just">
              <a:buFont typeface="Wingdings" panose="05000000000000000000" pitchFamily="2" charset="2"/>
              <a:buChar char="§"/>
            </a:pPr>
            <a:r>
              <a:rPr lang="en-US" dirty="0">
                <a:solidFill>
                  <a:prstClr val="black"/>
                </a:solidFill>
                <a:latin typeface="Arial Narrow" panose="020B0606020202030204" pitchFamily="34" charset="0"/>
              </a:rPr>
              <a:t>Normal to below normal rainfall season;</a:t>
            </a:r>
          </a:p>
          <a:p>
            <a:pPr lvl="1" algn="just">
              <a:buFont typeface="Wingdings" panose="05000000000000000000" pitchFamily="2" charset="2"/>
              <a:buChar char="§"/>
            </a:pPr>
            <a:r>
              <a:rPr lang="en-US" dirty="0">
                <a:solidFill>
                  <a:prstClr val="black"/>
                </a:solidFill>
                <a:latin typeface="Arial Narrow" panose="020B0606020202030204" pitchFamily="34" charset="0"/>
              </a:rPr>
              <a:t>Slowdown in global economic growth and geopolitical tensions;</a:t>
            </a:r>
          </a:p>
          <a:p>
            <a:pPr lvl="1" algn="just">
              <a:buFont typeface="Wingdings" panose="05000000000000000000" pitchFamily="2" charset="2"/>
              <a:buChar char="§"/>
            </a:pPr>
            <a:r>
              <a:rPr lang="en-US" dirty="0">
                <a:solidFill>
                  <a:prstClr val="black"/>
                </a:solidFill>
                <a:latin typeface="Arial Narrow" panose="020B0606020202030204" pitchFamily="34" charset="0"/>
              </a:rPr>
              <a:t>Declining international commodities prices; </a:t>
            </a:r>
          </a:p>
          <a:p>
            <a:pPr lvl="1" algn="just">
              <a:buFont typeface="Wingdings" panose="05000000000000000000" pitchFamily="2" charset="2"/>
              <a:buChar char="§"/>
            </a:pPr>
            <a:r>
              <a:rPr lang="en-US" dirty="0">
                <a:solidFill>
                  <a:prstClr val="black"/>
                </a:solidFill>
                <a:latin typeface="Arial Narrow" panose="020B0606020202030204" pitchFamily="34" charset="0"/>
              </a:rPr>
              <a:t>Continuation of multicurrency regime; and</a:t>
            </a:r>
          </a:p>
          <a:p>
            <a:pPr lvl="1" algn="just">
              <a:buFont typeface="Wingdings" panose="05000000000000000000" pitchFamily="2" charset="2"/>
              <a:buChar char="§"/>
            </a:pPr>
            <a:r>
              <a:rPr lang="en-US" dirty="0">
                <a:solidFill>
                  <a:prstClr val="black"/>
                </a:solidFill>
                <a:latin typeface="Arial Narrow" panose="020B0606020202030204" pitchFamily="34" charset="0"/>
              </a:rPr>
              <a:t>Tight fiscal and monetary policies.</a:t>
            </a:r>
          </a:p>
          <a:p>
            <a:pPr marL="228600" lvl="0" indent="-228600" algn="just">
              <a:lnSpc>
                <a:spcPct val="90000"/>
              </a:lnSpc>
              <a:spcBef>
                <a:spcPts val="1000"/>
              </a:spcBef>
              <a:buFont typeface="Wingdings" panose="05000000000000000000" pitchFamily="2" charset="2"/>
              <a:buChar char="§"/>
            </a:pPr>
            <a:r>
              <a:rPr lang="en-US" dirty="0">
                <a:solidFill>
                  <a:prstClr val="black"/>
                </a:solidFill>
                <a:latin typeface="Arial Narrow" panose="020B0606020202030204" pitchFamily="34" charset="0"/>
                <a:ea typeface="+mn-ea"/>
              </a:rPr>
              <a:t>The macro-fiscal framework projects revenue collections at ZWL$44.1 trillion in 2024. </a:t>
            </a:r>
          </a:p>
          <a:p>
            <a:pPr marL="228600" lvl="0" indent="-228600" algn="just">
              <a:lnSpc>
                <a:spcPct val="90000"/>
              </a:lnSpc>
              <a:spcBef>
                <a:spcPts val="1000"/>
              </a:spcBef>
              <a:buFont typeface="Wingdings" panose="05000000000000000000" pitchFamily="2" charset="2"/>
              <a:buChar char="§"/>
            </a:pPr>
            <a:r>
              <a:rPr lang="en-US" dirty="0">
                <a:solidFill>
                  <a:prstClr val="black"/>
                </a:solidFill>
                <a:latin typeface="Arial Narrow" panose="020B0606020202030204" pitchFamily="34" charset="0"/>
                <a:ea typeface="+mn-ea"/>
              </a:rPr>
              <a:t>To broaden the fiscal space, tax administration will be enhanced through, among others, adoption of new technology.</a:t>
            </a:r>
          </a:p>
          <a:p>
            <a:pPr marL="228600" lvl="0" indent="-228600" algn="just">
              <a:lnSpc>
                <a:spcPct val="90000"/>
              </a:lnSpc>
              <a:spcBef>
                <a:spcPts val="1000"/>
              </a:spcBef>
              <a:buFont typeface="Wingdings" panose="05000000000000000000" pitchFamily="2" charset="2"/>
              <a:buChar char="§"/>
            </a:pPr>
            <a:r>
              <a:rPr lang="en-US" dirty="0">
                <a:solidFill>
                  <a:prstClr val="black"/>
                </a:solidFill>
                <a:latin typeface="Arial Narrow" panose="020B0606020202030204" pitchFamily="34" charset="0"/>
                <a:ea typeface="+mn-ea"/>
              </a:rPr>
              <a:t>Expenditures are projected at ZWL$47.8 trillion, broken down as ZWL$24.7 trillion for compensation of employees and capital expenditure at ZWL$10.3 trillion. </a:t>
            </a:r>
          </a:p>
          <a:p>
            <a:pPr marL="228600" lvl="0" indent="-228600" algn="just">
              <a:lnSpc>
                <a:spcPct val="90000"/>
              </a:lnSpc>
              <a:spcBef>
                <a:spcPts val="1000"/>
              </a:spcBef>
              <a:buFont typeface="Wingdings" panose="05000000000000000000" pitchFamily="2" charset="2"/>
              <a:buChar char="§"/>
            </a:pPr>
            <a:r>
              <a:rPr lang="en-US" dirty="0">
                <a:solidFill>
                  <a:prstClr val="black"/>
                </a:solidFill>
                <a:latin typeface="Arial Narrow" panose="020B0606020202030204" pitchFamily="34" charset="0"/>
                <a:ea typeface="+mn-ea"/>
              </a:rPr>
              <a:t>Total bids so far amount to over ZWL$110 trillion, against a budget framework of ZWL$47 trillion. </a:t>
            </a:r>
          </a:p>
        </p:txBody>
      </p:sp>
    </p:spTree>
    <p:extLst>
      <p:ext uri="{BB962C8B-B14F-4D97-AF65-F5344CB8AC3E}">
        <p14:creationId xmlns:p14="http://schemas.microsoft.com/office/powerpoint/2010/main" val="24911020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E474B29-82AB-431D-80E7-881E154283BA}"/>
              </a:ext>
            </a:extLst>
          </p:cNvPr>
          <p:cNvSpPr>
            <a:spLocks noGrp="1"/>
          </p:cNvSpPr>
          <p:nvPr>
            <p:ph type="body" sz="quarter" idx="12"/>
          </p:nvPr>
        </p:nvSpPr>
        <p:spPr/>
        <p:txBody>
          <a:bodyPr/>
          <a:lstStyle/>
          <a:p>
            <a:endParaRPr lang="en-ZW"/>
          </a:p>
        </p:txBody>
      </p:sp>
      <p:graphicFrame>
        <p:nvGraphicFramePr>
          <p:cNvPr id="5" name="Table 4"/>
          <p:cNvGraphicFramePr>
            <a:graphicFrameLocks noGrp="1"/>
          </p:cNvGraphicFramePr>
          <p:nvPr/>
        </p:nvGraphicFramePr>
        <p:xfrm>
          <a:off x="0" y="1457326"/>
          <a:ext cx="12192001" cy="5414283"/>
        </p:xfrm>
        <a:graphic>
          <a:graphicData uri="http://schemas.openxmlformats.org/drawingml/2006/table">
            <a:tbl>
              <a:tblPr firstRow="1" firstCol="1" bandRow="1">
                <a:tableStyleId>{BDBED569-4797-4DF1-A0F4-6AAB3CD982D8}</a:tableStyleId>
              </a:tblPr>
              <a:tblGrid>
                <a:gridCol w="5149786">
                  <a:extLst>
                    <a:ext uri="{9D8B030D-6E8A-4147-A177-3AD203B41FA5}">
                      <a16:colId xmlns:a16="http://schemas.microsoft.com/office/drawing/2014/main" val="1757250875"/>
                    </a:ext>
                  </a:extLst>
                </a:gridCol>
                <a:gridCol w="2039411">
                  <a:extLst>
                    <a:ext uri="{9D8B030D-6E8A-4147-A177-3AD203B41FA5}">
                      <a16:colId xmlns:a16="http://schemas.microsoft.com/office/drawing/2014/main" val="1125687751"/>
                    </a:ext>
                  </a:extLst>
                </a:gridCol>
                <a:gridCol w="1614882">
                  <a:extLst>
                    <a:ext uri="{9D8B030D-6E8A-4147-A177-3AD203B41FA5}">
                      <a16:colId xmlns:a16="http://schemas.microsoft.com/office/drawing/2014/main" val="3790993578"/>
                    </a:ext>
                  </a:extLst>
                </a:gridCol>
                <a:gridCol w="1614882">
                  <a:extLst>
                    <a:ext uri="{9D8B030D-6E8A-4147-A177-3AD203B41FA5}">
                      <a16:colId xmlns:a16="http://schemas.microsoft.com/office/drawing/2014/main" val="3719244103"/>
                    </a:ext>
                  </a:extLst>
                </a:gridCol>
                <a:gridCol w="1773040">
                  <a:extLst>
                    <a:ext uri="{9D8B030D-6E8A-4147-A177-3AD203B41FA5}">
                      <a16:colId xmlns:a16="http://schemas.microsoft.com/office/drawing/2014/main" val="2076990927"/>
                    </a:ext>
                  </a:extLst>
                </a:gridCol>
              </a:tblGrid>
              <a:tr h="371558">
                <a:tc>
                  <a:txBody>
                    <a:bodyPr/>
                    <a:lstStyle/>
                    <a:p>
                      <a:pPr>
                        <a:lnSpc>
                          <a:spcPct val="100000"/>
                        </a:lnSpc>
                      </a:pPr>
                      <a:endParaRPr lang="en-ZW" sz="1800" dirty="0">
                        <a:solidFill>
                          <a:schemeClr val="bg1"/>
                        </a:solidFill>
                        <a:effectLst/>
                        <a:latin typeface="Arial Narrow" panose="020B0606020202030204" pitchFamily="34" charset="0"/>
                        <a:cs typeface="Times New Roman" panose="02020603050405020304" pitchFamily="18" charset="0"/>
                      </a:endParaRPr>
                    </a:p>
                  </a:txBody>
                  <a:tcPr marL="48183" marR="48183" marT="0" marB="0"/>
                </a:tc>
                <a:tc>
                  <a:txBody>
                    <a:bodyPr/>
                    <a:lstStyle/>
                    <a:p>
                      <a:pPr algn="r">
                        <a:lnSpc>
                          <a:spcPct val="100000"/>
                        </a:lnSpc>
                        <a:spcAft>
                          <a:spcPts val="800"/>
                        </a:spcAft>
                      </a:pPr>
                      <a:r>
                        <a:rPr lang="en-ZW" sz="1800" dirty="0">
                          <a:solidFill>
                            <a:schemeClr val="bg1"/>
                          </a:solidFill>
                          <a:effectLst/>
                        </a:rPr>
                        <a:t>2023 </a:t>
                      </a:r>
                      <a:r>
                        <a:rPr lang="en-ZW" sz="1800" dirty="0" err="1">
                          <a:solidFill>
                            <a:schemeClr val="bg1"/>
                          </a:solidFill>
                          <a:effectLst/>
                        </a:rPr>
                        <a:t>Proj</a:t>
                      </a:r>
                      <a:r>
                        <a:rPr lang="en-ZW" sz="1800" dirty="0">
                          <a:solidFill>
                            <a:schemeClr val="bg1"/>
                          </a:solidFill>
                          <a:effectLst/>
                        </a:rPr>
                        <a:t>.</a:t>
                      </a:r>
                      <a:endParaRPr lang="en-ZW" sz="180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8183" marR="48183" marT="0" marB="0"/>
                </a:tc>
                <a:tc>
                  <a:txBody>
                    <a:bodyPr/>
                    <a:lstStyle/>
                    <a:p>
                      <a:pPr algn="r">
                        <a:lnSpc>
                          <a:spcPct val="100000"/>
                        </a:lnSpc>
                        <a:spcAft>
                          <a:spcPts val="800"/>
                        </a:spcAft>
                      </a:pPr>
                      <a:r>
                        <a:rPr lang="en-ZW" sz="1800" dirty="0">
                          <a:solidFill>
                            <a:schemeClr val="bg1"/>
                          </a:solidFill>
                          <a:effectLst/>
                        </a:rPr>
                        <a:t>2024 </a:t>
                      </a:r>
                      <a:r>
                        <a:rPr lang="en-ZW" sz="1800" dirty="0" err="1">
                          <a:solidFill>
                            <a:schemeClr val="bg1"/>
                          </a:solidFill>
                          <a:effectLst/>
                        </a:rPr>
                        <a:t>Proj</a:t>
                      </a:r>
                      <a:r>
                        <a:rPr lang="en-ZW" sz="1800" dirty="0">
                          <a:solidFill>
                            <a:schemeClr val="bg1"/>
                          </a:solidFill>
                          <a:effectLst/>
                        </a:rPr>
                        <a:t>.</a:t>
                      </a:r>
                      <a:endParaRPr lang="en-ZW" sz="180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8183" marR="48183" marT="0" marB="0"/>
                </a:tc>
                <a:tc>
                  <a:txBody>
                    <a:bodyPr/>
                    <a:lstStyle/>
                    <a:p>
                      <a:pPr algn="r">
                        <a:lnSpc>
                          <a:spcPct val="100000"/>
                        </a:lnSpc>
                        <a:spcAft>
                          <a:spcPts val="800"/>
                        </a:spcAft>
                      </a:pPr>
                      <a:r>
                        <a:rPr lang="en-ZW" sz="1800" dirty="0">
                          <a:solidFill>
                            <a:schemeClr val="bg1"/>
                          </a:solidFill>
                          <a:effectLst/>
                        </a:rPr>
                        <a:t>2025 </a:t>
                      </a:r>
                      <a:r>
                        <a:rPr lang="en-ZW" sz="1800" dirty="0" err="1">
                          <a:solidFill>
                            <a:schemeClr val="bg1"/>
                          </a:solidFill>
                          <a:effectLst/>
                        </a:rPr>
                        <a:t>Proj</a:t>
                      </a:r>
                      <a:r>
                        <a:rPr lang="en-ZW" sz="1800" dirty="0">
                          <a:solidFill>
                            <a:schemeClr val="bg1"/>
                          </a:solidFill>
                          <a:effectLst/>
                        </a:rPr>
                        <a:t>.</a:t>
                      </a:r>
                      <a:endParaRPr lang="en-ZW" sz="180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8183" marR="48183" marT="0" marB="0"/>
                </a:tc>
                <a:tc>
                  <a:txBody>
                    <a:bodyPr/>
                    <a:lstStyle/>
                    <a:p>
                      <a:pPr algn="r">
                        <a:lnSpc>
                          <a:spcPct val="100000"/>
                        </a:lnSpc>
                        <a:spcAft>
                          <a:spcPts val="800"/>
                        </a:spcAft>
                      </a:pPr>
                      <a:r>
                        <a:rPr lang="en-ZW" sz="1800" dirty="0">
                          <a:solidFill>
                            <a:schemeClr val="bg1"/>
                          </a:solidFill>
                          <a:effectLst/>
                        </a:rPr>
                        <a:t>2026 </a:t>
                      </a:r>
                      <a:r>
                        <a:rPr lang="en-ZW" sz="1800" dirty="0" err="1">
                          <a:solidFill>
                            <a:schemeClr val="bg1"/>
                          </a:solidFill>
                          <a:effectLst/>
                        </a:rPr>
                        <a:t>Proj</a:t>
                      </a:r>
                      <a:r>
                        <a:rPr lang="en-ZW" sz="1800" dirty="0">
                          <a:solidFill>
                            <a:schemeClr val="bg1"/>
                          </a:solidFill>
                          <a:effectLst/>
                        </a:rPr>
                        <a:t>.</a:t>
                      </a:r>
                      <a:endParaRPr lang="en-ZW" sz="180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8183" marR="48183" marT="0" marB="0"/>
                </a:tc>
                <a:extLst>
                  <a:ext uri="{0D108BD9-81ED-4DB2-BD59-A6C34878D82A}">
                    <a16:rowId xmlns:a16="http://schemas.microsoft.com/office/drawing/2014/main" val="681453360"/>
                  </a:ext>
                </a:extLst>
              </a:tr>
              <a:tr h="276036">
                <a:tc>
                  <a:txBody>
                    <a:bodyPr/>
                    <a:lstStyle/>
                    <a:p>
                      <a:pPr>
                        <a:lnSpc>
                          <a:spcPct val="100000"/>
                        </a:lnSpc>
                        <a:spcAft>
                          <a:spcPts val="800"/>
                        </a:spcAft>
                      </a:pPr>
                      <a:r>
                        <a:rPr lang="en-ZW" sz="1600" dirty="0">
                          <a:effectLst/>
                        </a:rPr>
                        <a:t>National Accounts (Real Sector)</a:t>
                      </a:r>
                      <a:endParaRPr lang="en-ZW" sz="16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8183" marR="48183" marT="0" marB="0"/>
                </a:tc>
                <a:tc>
                  <a:txBody>
                    <a:bodyPr/>
                    <a:lstStyle/>
                    <a:p>
                      <a:pPr>
                        <a:lnSpc>
                          <a:spcPct val="100000"/>
                        </a:lnSpc>
                      </a:pPr>
                      <a:endParaRPr lang="en-ZW" sz="1600" dirty="0">
                        <a:effectLst/>
                        <a:latin typeface="Arial Narrow" panose="020B0606020202030204" pitchFamily="34" charset="0"/>
                        <a:cs typeface="Times New Roman" panose="02020603050405020304" pitchFamily="18" charset="0"/>
                      </a:endParaRPr>
                    </a:p>
                  </a:txBody>
                  <a:tcPr marL="48183" marR="48183" marT="0" marB="0"/>
                </a:tc>
                <a:tc>
                  <a:txBody>
                    <a:bodyPr/>
                    <a:lstStyle/>
                    <a:p>
                      <a:pPr>
                        <a:lnSpc>
                          <a:spcPct val="100000"/>
                        </a:lnSpc>
                      </a:pPr>
                      <a:endParaRPr lang="en-ZW" sz="1600">
                        <a:effectLst/>
                        <a:latin typeface="Arial Narrow" panose="020B0606020202030204" pitchFamily="34" charset="0"/>
                        <a:cs typeface="Times New Roman" panose="02020603050405020304" pitchFamily="18" charset="0"/>
                      </a:endParaRPr>
                    </a:p>
                  </a:txBody>
                  <a:tcPr marL="48183" marR="48183" marT="0" marB="0"/>
                </a:tc>
                <a:tc>
                  <a:txBody>
                    <a:bodyPr/>
                    <a:lstStyle/>
                    <a:p>
                      <a:pPr>
                        <a:lnSpc>
                          <a:spcPct val="100000"/>
                        </a:lnSpc>
                      </a:pPr>
                      <a:endParaRPr lang="en-ZW" sz="1600">
                        <a:effectLst/>
                        <a:latin typeface="Arial Narrow" panose="020B0606020202030204" pitchFamily="34" charset="0"/>
                        <a:cs typeface="Times New Roman" panose="02020603050405020304" pitchFamily="18" charset="0"/>
                      </a:endParaRPr>
                    </a:p>
                  </a:txBody>
                  <a:tcPr marL="48183" marR="48183" marT="0" marB="0"/>
                </a:tc>
                <a:tc>
                  <a:txBody>
                    <a:bodyPr/>
                    <a:lstStyle/>
                    <a:p>
                      <a:pPr>
                        <a:lnSpc>
                          <a:spcPct val="100000"/>
                        </a:lnSpc>
                      </a:pPr>
                      <a:endParaRPr lang="en-ZW" sz="1600" dirty="0">
                        <a:effectLst/>
                        <a:latin typeface="Arial Narrow" panose="020B0606020202030204" pitchFamily="34" charset="0"/>
                        <a:cs typeface="Times New Roman" panose="02020603050405020304" pitchFamily="18" charset="0"/>
                      </a:endParaRPr>
                    </a:p>
                  </a:txBody>
                  <a:tcPr marL="48183" marR="48183" marT="0" marB="0"/>
                </a:tc>
                <a:extLst>
                  <a:ext uri="{0D108BD9-81ED-4DB2-BD59-A6C34878D82A}">
                    <a16:rowId xmlns:a16="http://schemas.microsoft.com/office/drawing/2014/main" val="520054272"/>
                  </a:ext>
                </a:extLst>
              </a:tr>
              <a:tr h="391592">
                <a:tc>
                  <a:txBody>
                    <a:bodyPr/>
                    <a:lstStyle/>
                    <a:p>
                      <a:pPr>
                        <a:lnSpc>
                          <a:spcPct val="100000"/>
                        </a:lnSpc>
                        <a:spcAft>
                          <a:spcPts val="800"/>
                        </a:spcAft>
                      </a:pPr>
                      <a:r>
                        <a:rPr lang="en-ZW" sz="1600" b="0" dirty="0">
                          <a:effectLst/>
                        </a:rPr>
                        <a:t>Nominal GDP at market prices (Million ZWL$)</a:t>
                      </a:r>
                      <a:endParaRPr lang="en-ZW"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8183" marR="48183" marT="0" marB="0"/>
                </a:tc>
                <a:tc>
                  <a:txBody>
                    <a:bodyPr/>
                    <a:lstStyle/>
                    <a:p>
                      <a:pPr algn="r" fontAlgn="b">
                        <a:lnSpc>
                          <a:spcPct val="100000"/>
                        </a:lnSpc>
                      </a:pPr>
                      <a:r>
                        <a:rPr lang="en-ZW" sz="1600" u="none" strike="noStrike" dirty="0">
                          <a:effectLst/>
                        </a:rPr>
                        <a:t>            119,017,891.8 </a:t>
                      </a:r>
                      <a:endParaRPr lang="en-ZW" sz="1600" b="0" i="0" u="none" strike="noStrike" dirty="0">
                        <a:solidFill>
                          <a:srgbClr val="000000"/>
                        </a:solidFill>
                        <a:effectLst/>
                        <a:latin typeface="Arial Narrow" panose="020B0606020202030204" pitchFamily="34" charset="0"/>
                      </a:endParaRPr>
                    </a:p>
                  </a:txBody>
                  <a:tcPr marL="0" marR="0" marT="0" marB="0"/>
                </a:tc>
                <a:tc>
                  <a:txBody>
                    <a:bodyPr/>
                    <a:lstStyle/>
                    <a:p>
                      <a:pPr algn="r" rtl="0" fontAlgn="b">
                        <a:lnSpc>
                          <a:spcPct val="100000"/>
                        </a:lnSpc>
                      </a:pPr>
                      <a:r>
                        <a:rPr lang="en-ZW" sz="1600" u="none" strike="noStrike" dirty="0">
                          <a:effectLst/>
                        </a:rPr>
                        <a:t>247,259,274.40</a:t>
                      </a:r>
                      <a:endParaRPr lang="en-ZW" sz="1600" b="0" i="0" u="none" strike="noStrike" dirty="0">
                        <a:solidFill>
                          <a:srgbClr val="000000"/>
                        </a:solidFill>
                        <a:effectLst/>
                        <a:latin typeface="Arial Narrow" panose="020B0606020202030204" pitchFamily="34" charset="0"/>
                      </a:endParaRPr>
                    </a:p>
                  </a:txBody>
                  <a:tcPr marL="3810" marR="3810" marT="3810" marB="0"/>
                </a:tc>
                <a:tc>
                  <a:txBody>
                    <a:bodyPr/>
                    <a:lstStyle/>
                    <a:p>
                      <a:pPr algn="r" fontAlgn="b">
                        <a:lnSpc>
                          <a:spcPct val="100000"/>
                        </a:lnSpc>
                      </a:pPr>
                      <a:r>
                        <a:rPr lang="en-ZW" sz="1600" u="none" strike="noStrike" dirty="0">
                          <a:effectLst/>
                        </a:rPr>
                        <a:t>        358,025,718.6 </a:t>
                      </a:r>
                      <a:endParaRPr lang="en-ZW" sz="1600" b="0" i="0" u="none" strike="noStrike" dirty="0">
                        <a:solidFill>
                          <a:srgbClr val="000000"/>
                        </a:solidFill>
                        <a:effectLst/>
                        <a:latin typeface="Arial Narrow" panose="020B0606020202030204" pitchFamily="34" charset="0"/>
                      </a:endParaRPr>
                    </a:p>
                  </a:txBody>
                  <a:tcPr marL="0" marR="0" marT="0" marB="0"/>
                </a:tc>
                <a:tc>
                  <a:txBody>
                    <a:bodyPr/>
                    <a:lstStyle/>
                    <a:p>
                      <a:pPr algn="r" fontAlgn="b">
                        <a:lnSpc>
                          <a:spcPct val="100000"/>
                        </a:lnSpc>
                      </a:pPr>
                      <a:r>
                        <a:rPr lang="en-ZW" sz="1600" u="none" strike="noStrike" dirty="0">
                          <a:effectLst/>
                        </a:rPr>
                        <a:t>        436,600,332.5 </a:t>
                      </a:r>
                      <a:endParaRPr lang="en-ZW" sz="1600" b="0" i="0" u="none" strike="noStrike" dirty="0">
                        <a:solidFill>
                          <a:srgbClr val="000000"/>
                        </a:solidFill>
                        <a:effectLst/>
                        <a:latin typeface="Arial Narrow" panose="020B0606020202030204" pitchFamily="34" charset="0"/>
                      </a:endParaRPr>
                    </a:p>
                  </a:txBody>
                  <a:tcPr marL="0" marR="0" marT="0" marB="0"/>
                </a:tc>
                <a:extLst>
                  <a:ext uri="{0D108BD9-81ED-4DB2-BD59-A6C34878D82A}">
                    <a16:rowId xmlns:a16="http://schemas.microsoft.com/office/drawing/2014/main" val="1098205018"/>
                  </a:ext>
                </a:extLst>
              </a:tr>
              <a:tr h="239363">
                <a:tc>
                  <a:txBody>
                    <a:bodyPr/>
                    <a:lstStyle/>
                    <a:p>
                      <a:pPr>
                        <a:lnSpc>
                          <a:spcPct val="100000"/>
                        </a:lnSpc>
                        <a:spcAft>
                          <a:spcPts val="800"/>
                        </a:spcAft>
                      </a:pPr>
                      <a:r>
                        <a:rPr lang="en-ZW" sz="1600" b="0" dirty="0">
                          <a:effectLst/>
                        </a:rPr>
                        <a:t>Real GDP Growth (%)</a:t>
                      </a:r>
                      <a:endParaRPr lang="en-ZW"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8183" marR="48183" marT="0" marB="0"/>
                </a:tc>
                <a:tc>
                  <a:txBody>
                    <a:bodyPr/>
                    <a:lstStyle/>
                    <a:p>
                      <a:pPr algn="r" fontAlgn="b">
                        <a:lnSpc>
                          <a:spcPct val="100000"/>
                        </a:lnSpc>
                      </a:pPr>
                      <a:r>
                        <a:rPr lang="en-ZW" sz="1600" b="0" u="none" strike="noStrike" dirty="0">
                          <a:effectLst/>
                        </a:rPr>
                        <a:t>                                 5.5 </a:t>
                      </a:r>
                      <a:endParaRPr lang="en-ZW" sz="1600" b="0" i="0" u="none" strike="noStrike" dirty="0">
                        <a:solidFill>
                          <a:srgbClr val="000000"/>
                        </a:solidFill>
                        <a:effectLst/>
                        <a:latin typeface="Arial Narrow" panose="020B0606020202030204" pitchFamily="34" charset="0"/>
                      </a:endParaRPr>
                    </a:p>
                  </a:txBody>
                  <a:tcPr marL="0" marR="0" marT="0" marB="0"/>
                </a:tc>
                <a:tc>
                  <a:txBody>
                    <a:bodyPr/>
                    <a:lstStyle/>
                    <a:p>
                      <a:pPr algn="r" rtl="0" fontAlgn="b">
                        <a:lnSpc>
                          <a:spcPct val="100000"/>
                        </a:lnSpc>
                      </a:pPr>
                      <a:r>
                        <a:rPr lang="en-ZW" sz="1600" b="0" u="none" strike="noStrike" dirty="0">
                          <a:effectLst/>
                        </a:rPr>
                        <a:t>3.5</a:t>
                      </a:r>
                      <a:endParaRPr lang="en-ZW" sz="1600" b="0" i="0" u="none" strike="noStrike" dirty="0">
                        <a:solidFill>
                          <a:srgbClr val="000000"/>
                        </a:solidFill>
                        <a:effectLst/>
                        <a:latin typeface="Arial Narrow" panose="020B0606020202030204" pitchFamily="34" charset="0"/>
                      </a:endParaRPr>
                    </a:p>
                  </a:txBody>
                  <a:tcPr marL="3810" marR="3810" marT="3810" marB="0"/>
                </a:tc>
                <a:tc>
                  <a:txBody>
                    <a:bodyPr/>
                    <a:lstStyle/>
                    <a:p>
                      <a:pPr algn="r" fontAlgn="b">
                        <a:lnSpc>
                          <a:spcPct val="100000"/>
                        </a:lnSpc>
                      </a:pPr>
                      <a:r>
                        <a:rPr lang="en-ZW" sz="1600" b="0" u="none" strike="noStrike" dirty="0">
                          <a:effectLst/>
                        </a:rPr>
                        <a:t>                             5.0 </a:t>
                      </a:r>
                      <a:endParaRPr lang="en-ZW" sz="1600" b="0" i="0" u="none" strike="noStrike" dirty="0">
                        <a:solidFill>
                          <a:srgbClr val="000000"/>
                        </a:solidFill>
                        <a:effectLst/>
                        <a:latin typeface="Arial Narrow" panose="020B0606020202030204" pitchFamily="34" charset="0"/>
                      </a:endParaRPr>
                    </a:p>
                  </a:txBody>
                  <a:tcPr marL="0" marR="0" marT="0" marB="0"/>
                </a:tc>
                <a:tc>
                  <a:txBody>
                    <a:bodyPr/>
                    <a:lstStyle/>
                    <a:p>
                      <a:pPr algn="r" fontAlgn="b">
                        <a:lnSpc>
                          <a:spcPct val="100000"/>
                        </a:lnSpc>
                      </a:pPr>
                      <a:r>
                        <a:rPr lang="en-ZW" sz="1600" b="0" u="none" strike="noStrike" dirty="0">
                          <a:effectLst/>
                        </a:rPr>
                        <a:t>                             5.1 </a:t>
                      </a:r>
                      <a:endParaRPr lang="en-ZW" sz="1600" b="0" i="0" u="none" strike="noStrike" dirty="0">
                        <a:solidFill>
                          <a:srgbClr val="000000"/>
                        </a:solidFill>
                        <a:effectLst/>
                        <a:latin typeface="Arial Narrow" panose="020B0606020202030204" pitchFamily="34" charset="0"/>
                      </a:endParaRPr>
                    </a:p>
                  </a:txBody>
                  <a:tcPr marL="0" marR="0" marT="0" marB="0"/>
                </a:tc>
                <a:extLst>
                  <a:ext uri="{0D108BD9-81ED-4DB2-BD59-A6C34878D82A}">
                    <a16:rowId xmlns:a16="http://schemas.microsoft.com/office/drawing/2014/main" val="2420700653"/>
                  </a:ext>
                </a:extLst>
              </a:tr>
              <a:tr h="311110">
                <a:tc>
                  <a:txBody>
                    <a:bodyPr/>
                    <a:lstStyle/>
                    <a:p>
                      <a:pPr>
                        <a:lnSpc>
                          <a:spcPct val="100000"/>
                        </a:lnSpc>
                        <a:spcAft>
                          <a:spcPts val="800"/>
                        </a:spcAft>
                      </a:pPr>
                      <a:r>
                        <a:rPr lang="en-ZW" sz="1600" b="1" dirty="0">
                          <a:effectLst/>
                        </a:rPr>
                        <a:t>Government Accounts</a:t>
                      </a:r>
                      <a:endParaRPr lang="en-ZW" sz="16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8183" marR="48183" marT="0" marB="0"/>
                </a:tc>
                <a:tc>
                  <a:txBody>
                    <a:bodyPr/>
                    <a:lstStyle/>
                    <a:p>
                      <a:pPr algn="r">
                        <a:lnSpc>
                          <a:spcPct val="100000"/>
                        </a:lnSpc>
                      </a:pPr>
                      <a:endParaRPr lang="en-ZW" sz="1600" dirty="0">
                        <a:effectLst/>
                        <a:latin typeface="Arial Narrow" panose="020B0606020202030204" pitchFamily="34" charset="0"/>
                        <a:cs typeface="Times New Roman" panose="02020603050405020304" pitchFamily="18" charset="0"/>
                      </a:endParaRPr>
                    </a:p>
                  </a:txBody>
                  <a:tcPr marL="48183" marR="48183" marT="0" marB="0"/>
                </a:tc>
                <a:tc>
                  <a:txBody>
                    <a:bodyPr/>
                    <a:lstStyle/>
                    <a:p>
                      <a:pPr algn="r" fontAlgn="t">
                        <a:lnSpc>
                          <a:spcPct val="100000"/>
                        </a:lnSpc>
                      </a:pPr>
                      <a:r>
                        <a:rPr lang="en-ZW" sz="1600" u="none" strike="noStrike" dirty="0">
                          <a:effectLst/>
                        </a:rPr>
                        <a:t> </a:t>
                      </a:r>
                      <a:endParaRPr lang="en-ZW" sz="1600" b="0" i="0" u="none" strike="noStrike" dirty="0">
                        <a:solidFill>
                          <a:srgbClr val="000000"/>
                        </a:solidFill>
                        <a:effectLst/>
                        <a:latin typeface="Arial Narrow" panose="020B0606020202030204" pitchFamily="34" charset="0"/>
                      </a:endParaRPr>
                    </a:p>
                  </a:txBody>
                  <a:tcPr marL="3810" marR="3810" marT="3810" marB="0"/>
                </a:tc>
                <a:tc>
                  <a:txBody>
                    <a:bodyPr/>
                    <a:lstStyle/>
                    <a:p>
                      <a:pPr algn="r">
                        <a:lnSpc>
                          <a:spcPct val="100000"/>
                        </a:lnSpc>
                      </a:pPr>
                      <a:endParaRPr lang="en-ZW" sz="1600">
                        <a:effectLst/>
                        <a:latin typeface="Arial Narrow" panose="020B0606020202030204" pitchFamily="34" charset="0"/>
                        <a:cs typeface="Times New Roman" panose="02020603050405020304" pitchFamily="18" charset="0"/>
                      </a:endParaRPr>
                    </a:p>
                  </a:txBody>
                  <a:tcPr marL="48183" marR="48183" marT="0" marB="0"/>
                </a:tc>
                <a:tc>
                  <a:txBody>
                    <a:bodyPr/>
                    <a:lstStyle/>
                    <a:p>
                      <a:pPr algn="r">
                        <a:lnSpc>
                          <a:spcPct val="100000"/>
                        </a:lnSpc>
                      </a:pPr>
                      <a:endParaRPr lang="en-ZW" sz="1600" dirty="0">
                        <a:effectLst/>
                        <a:latin typeface="Arial Narrow" panose="020B0606020202030204" pitchFamily="34" charset="0"/>
                        <a:cs typeface="Times New Roman" panose="02020603050405020304" pitchFamily="18" charset="0"/>
                      </a:endParaRPr>
                    </a:p>
                  </a:txBody>
                  <a:tcPr marL="48183" marR="48183" marT="0" marB="0"/>
                </a:tc>
                <a:extLst>
                  <a:ext uri="{0D108BD9-81ED-4DB2-BD59-A6C34878D82A}">
                    <a16:rowId xmlns:a16="http://schemas.microsoft.com/office/drawing/2014/main" val="2931200135"/>
                  </a:ext>
                </a:extLst>
              </a:tr>
              <a:tr h="292155">
                <a:tc>
                  <a:txBody>
                    <a:bodyPr/>
                    <a:lstStyle/>
                    <a:p>
                      <a:pPr>
                        <a:lnSpc>
                          <a:spcPct val="100000"/>
                        </a:lnSpc>
                        <a:spcAft>
                          <a:spcPts val="800"/>
                        </a:spcAft>
                      </a:pPr>
                      <a:r>
                        <a:rPr lang="en-ZW" sz="1600" b="0" dirty="0">
                          <a:effectLst/>
                        </a:rPr>
                        <a:t>Revenues (excluding Retained Revenue)</a:t>
                      </a:r>
                      <a:endParaRPr lang="en-ZW"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8183" marR="48183" marT="0" marB="0"/>
                </a:tc>
                <a:tc>
                  <a:txBody>
                    <a:bodyPr/>
                    <a:lstStyle/>
                    <a:p>
                      <a:pPr algn="r" fontAlgn="b">
                        <a:lnSpc>
                          <a:spcPct val="100000"/>
                        </a:lnSpc>
                      </a:pPr>
                      <a:r>
                        <a:rPr lang="en-ZW" sz="1600" u="none" strike="noStrike" dirty="0">
                          <a:effectLst/>
                        </a:rPr>
                        <a:t>              21,186,130.9 </a:t>
                      </a:r>
                      <a:endParaRPr lang="en-ZW" sz="1600" b="0" i="0" u="none" strike="noStrike" dirty="0">
                        <a:solidFill>
                          <a:srgbClr val="000000"/>
                        </a:solidFill>
                        <a:effectLst/>
                        <a:latin typeface="Arial Narrow" panose="020B0606020202030204" pitchFamily="34" charset="0"/>
                      </a:endParaRPr>
                    </a:p>
                  </a:txBody>
                  <a:tcPr marL="0" marR="0" marT="0" marB="0"/>
                </a:tc>
                <a:tc>
                  <a:txBody>
                    <a:bodyPr/>
                    <a:lstStyle/>
                    <a:p>
                      <a:pPr algn="r" rtl="0" fontAlgn="b">
                        <a:lnSpc>
                          <a:spcPct val="100000"/>
                        </a:lnSpc>
                      </a:pPr>
                      <a:r>
                        <a:rPr lang="en-ZW" sz="1600" u="none" strike="noStrike" dirty="0">
                          <a:effectLst/>
                        </a:rPr>
                        <a:t>44,144,356.00</a:t>
                      </a:r>
                      <a:endParaRPr lang="en-ZW" sz="1600" b="0" i="0" u="none" strike="noStrike" dirty="0">
                        <a:solidFill>
                          <a:srgbClr val="000000"/>
                        </a:solidFill>
                        <a:effectLst/>
                        <a:latin typeface="Arial Narrow" panose="020B0606020202030204" pitchFamily="34" charset="0"/>
                      </a:endParaRPr>
                    </a:p>
                  </a:txBody>
                  <a:tcPr marL="3810" marR="3810" marT="3810" marB="0"/>
                </a:tc>
                <a:tc>
                  <a:txBody>
                    <a:bodyPr/>
                    <a:lstStyle/>
                    <a:p>
                      <a:pPr algn="r" fontAlgn="b">
                        <a:lnSpc>
                          <a:spcPct val="100000"/>
                        </a:lnSpc>
                      </a:pPr>
                      <a:r>
                        <a:rPr lang="en-ZW" sz="1600" u="none" strike="noStrike" dirty="0">
                          <a:effectLst/>
                        </a:rPr>
                        <a:t>          65,217,141.2 </a:t>
                      </a:r>
                      <a:endParaRPr lang="en-ZW" sz="1600" b="0" i="0" u="none" strike="noStrike" dirty="0">
                        <a:solidFill>
                          <a:srgbClr val="000000"/>
                        </a:solidFill>
                        <a:effectLst/>
                        <a:latin typeface="Arial Narrow" panose="020B0606020202030204" pitchFamily="34" charset="0"/>
                      </a:endParaRPr>
                    </a:p>
                  </a:txBody>
                  <a:tcPr marL="0" marR="0" marT="0" marB="0"/>
                </a:tc>
                <a:tc>
                  <a:txBody>
                    <a:bodyPr/>
                    <a:lstStyle/>
                    <a:p>
                      <a:pPr algn="r" fontAlgn="b">
                        <a:lnSpc>
                          <a:spcPct val="100000"/>
                        </a:lnSpc>
                      </a:pPr>
                      <a:r>
                        <a:rPr lang="en-ZW" sz="1600" u="none" strike="noStrike" dirty="0">
                          <a:effectLst/>
                        </a:rPr>
                        <a:t>          79,710,202.9 </a:t>
                      </a:r>
                      <a:endParaRPr lang="en-ZW" sz="1600" b="0" i="0" u="none" strike="noStrike" dirty="0">
                        <a:solidFill>
                          <a:srgbClr val="000000"/>
                        </a:solidFill>
                        <a:effectLst/>
                        <a:latin typeface="Arial Narrow" panose="020B0606020202030204" pitchFamily="34" charset="0"/>
                      </a:endParaRPr>
                    </a:p>
                  </a:txBody>
                  <a:tcPr marL="0" marR="0" marT="0" marB="0"/>
                </a:tc>
                <a:extLst>
                  <a:ext uri="{0D108BD9-81ED-4DB2-BD59-A6C34878D82A}">
                    <a16:rowId xmlns:a16="http://schemas.microsoft.com/office/drawing/2014/main" val="4158701316"/>
                  </a:ext>
                </a:extLst>
              </a:tr>
              <a:tr h="279016">
                <a:tc>
                  <a:txBody>
                    <a:bodyPr/>
                    <a:lstStyle/>
                    <a:p>
                      <a:pPr>
                        <a:lnSpc>
                          <a:spcPct val="100000"/>
                        </a:lnSpc>
                        <a:spcAft>
                          <a:spcPts val="800"/>
                        </a:spcAft>
                      </a:pPr>
                      <a:r>
                        <a:rPr lang="en-ZW" sz="1600" b="0" dirty="0">
                          <a:effectLst/>
                        </a:rPr>
                        <a:t>    % of GDP </a:t>
                      </a:r>
                      <a:endParaRPr lang="en-ZW"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8183" marR="48183" marT="0" marB="0"/>
                </a:tc>
                <a:tc>
                  <a:txBody>
                    <a:bodyPr/>
                    <a:lstStyle/>
                    <a:p>
                      <a:pPr algn="r" fontAlgn="b">
                        <a:lnSpc>
                          <a:spcPct val="100000"/>
                        </a:lnSpc>
                      </a:pPr>
                      <a:r>
                        <a:rPr lang="en-ZW" sz="1600" u="none" strike="noStrike" dirty="0">
                          <a:effectLst/>
                        </a:rPr>
                        <a:t>                              17.8 </a:t>
                      </a:r>
                      <a:endParaRPr lang="en-ZW" sz="1600" b="0" i="0" u="none" strike="noStrike" dirty="0">
                        <a:solidFill>
                          <a:srgbClr val="000000"/>
                        </a:solidFill>
                        <a:effectLst/>
                        <a:latin typeface="Arial Narrow" panose="020B0606020202030204" pitchFamily="34" charset="0"/>
                      </a:endParaRPr>
                    </a:p>
                  </a:txBody>
                  <a:tcPr marL="0" marR="0" marT="0" marB="0"/>
                </a:tc>
                <a:tc>
                  <a:txBody>
                    <a:bodyPr/>
                    <a:lstStyle/>
                    <a:p>
                      <a:pPr algn="r" rtl="0" fontAlgn="b">
                        <a:lnSpc>
                          <a:spcPct val="100000"/>
                        </a:lnSpc>
                      </a:pPr>
                      <a:r>
                        <a:rPr lang="en-ZW" sz="1600" u="none" strike="noStrike" dirty="0">
                          <a:effectLst/>
                        </a:rPr>
                        <a:t>17.9</a:t>
                      </a:r>
                      <a:endParaRPr lang="en-ZW" sz="1600" b="0" i="0" u="none" strike="noStrike" dirty="0">
                        <a:solidFill>
                          <a:srgbClr val="000000"/>
                        </a:solidFill>
                        <a:effectLst/>
                        <a:latin typeface="Arial Narrow" panose="020B0606020202030204" pitchFamily="34" charset="0"/>
                      </a:endParaRPr>
                    </a:p>
                  </a:txBody>
                  <a:tcPr marL="3810" marR="3810" marT="3810" marB="0"/>
                </a:tc>
                <a:tc>
                  <a:txBody>
                    <a:bodyPr/>
                    <a:lstStyle/>
                    <a:p>
                      <a:pPr algn="r" fontAlgn="b">
                        <a:lnSpc>
                          <a:spcPct val="100000"/>
                        </a:lnSpc>
                      </a:pPr>
                      <a:r>
                        <a:rPr lang="en-ZW" sz="1600" u="none" strike="noStrike" dirty="0">
                          <a:effectLst/>
                        </a:rPr>
                        <a:t>                           18.2 </a:t>
                      </a:r>
                      <a:endParaRPr lang="en-ZW" sz="1600" b="0" i="0" u="none" strike="noStrike" dirty="0">
                        <a:solidFill>
                          <a:srgbClr val="000000"/>
                        </a:solidFill>
                        <a:effectLst/>
                        <a:latin typeface="Arial Narrow" panose="020B0606020202030204" pitchFamily="34" charset="0"/>
                      </a:endParaRPr>
                    </a:p>
                  </a:txBody>
                  <a:tcPr marL="0" marR="0" marT="0" marB="0"/>
                </a:tc>
                <a:tc>
                  <a:txBody>
                    <a:bodyPr/>
                    <a:lstStyle/>
                    <a:p>
                      <a:pPr algn="r" fontAlgn="b">
                        <a:lnSpc>
                          <a:spcPct val="100000"/>
                        </a:lnSpc>
                      </a:pPr>
                      <a:r>
                        <a:rPr lang="en-ZW" sz="1600" u="none" strike="noStrike" dirty="0">
                          <a:effectLst/>
                        </a:rPr>
                        <a:t>                           18.3 </a:t>
                      </a:r>
                      <a:endParaRPr lang="en-ZW" sz="1600" b="0" i="0" u="none" strike="noStrike" dirty="0">
                        <a:solidFill>
                          <a:srgbClr val="000000"/>
                        </a:solidFill>
                        <a:effectLst/>
                        <a:latin typeface="Arial Narrow" panose="020B0606020202030204" pitchFamily="34" charset="0"/>
                      </a:endParaRPr>
                    </a:p>
                  </a:txBody>
                  <a:tcPr marL="0" marR="0" marT="0" marB="0"/>
                </a:tc>
                <a:extLst>
                  <a:ext uri="{0D108BD9-81ED-4DB2-BD59-A6C34878D82A}">
                    <a16:rowId xmlns:a16="http://schemas.microsoft.com/office/drawing/2014/main" val="229331499"/>
                  </a:ext>
                </a:extLst>
              </a:tr>
              <a:tr h="279016">
                <a:tc>
                  <a:txBody>
                    <a:bodyPr/>
                    <a:lstStyle/>
                    <a:p>
                      <a:pPr>
                        <a:lnSpc>
                          <a:spcPct val="100000"/>
                        </a:lnSpc>
                        <a:spcAft>
                          <a:spcPts val="800"/>
                        </a:spcAft>
                      </a:pPr>
                      <a:r>
                        <a:rPr lang="en-ZW" sz="1600" b="0" dirty="0">
                          <a:effectLst/>
                        </a:rPr>
                        <a:t>Expenditures &amp; Net Lending (Million ZWL$)</a:t>
                      </a:r>
                      <a:endParaRPr lang="en-ZW"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8183" marR="48183" marT="0" marB="0"/>
                </a:tc>
                <a:tc>
                  <a:txBody>
                    <a:bodyPr/>
                    <a:lstStyle/>
                    <a:p>
                      <a:pPr algn="r" fontAlgn="b">
                        <a:lnSpc>
                          <a:spcPct val="100000"/>
                        </a:lnSpc>
                      </a:pPr>
                      <a:r>
                        <a:rPr lang="en-ZW" sz="1600" u="none" strike="noStrike" dirty="0">
                          <a:effectLst/>
                        </a:rPr>
                        <a:t>              22,626,872.9 </a:t>
                      </a:r>
                      <a:endParaRPr lang="en-ZW" sz="1600" b="0" i="0" u="none" strike="noStrike" dirty="0">
                        <a:solidFill>
                          <a:srgbClr val="000000"/>
                        </a:solidFill>
                        <a:effectLst/>
                        <a:latin typeface="Arial Narrow" panose="020B0606020202030204" pitchFamily="34" charset="0"/>
                      </a:endParaRPr>
                    </a:p>
                  </a:txBody>
                  <a:tcPr marL="0" marR="0" marT="0" marB="0"/>
                </a:tc>
                <a:tc>
                  <a:txBody>
                    <a:bodyPr/>
                    <a:lstStyle/>
                    <a:p>
                      <a:pPr algn="r" rtl="0" fontAlgn="b">
                        <a:lnSpc>
                          <a:spcPct val="100000"/>
                        </a:lnSpc>
                      </a:pPr>
                      <a:r>
                        <a:rPr lang="en-ZW" sz="1600" u="none" strike="noStrike" dirty="0">
                          <a:effectLst/>
                        </a:rPr>
                        <a:t>47,793,225.20</a:t>
                      </a:r>
                      <a:endParaRPr lang="en-ZW" sz="1600" b="0" i="0" u="none" strike="noStrike" dirty="0">
                        <a:solidFill>
                          <a:srgbClr val="000000"/>
                        </a:solidFill>
                        <a:effectLst/>
                        <a:latin typeface="Arial Narrow" panose="020B0606020202030204" pitchFamily="34" charset="0"/>
                      </a:endParaRPr>
                    </a:p>
                  </a:txBody>
                  <a:tcPr marL="3810" marR="3810" marT="3810" marB="0"/>
                </a:tc>
                <a:tc>
                  <a:txBody>
                    <a:bodyPr/>
                    <a:lstStyle/>
                    <a:p>
                      <a:pPr algn="r" fontAlgn="b">
                        <a:lnSpc>
                          <a:spcPct val="100000"/>
                        </a:lnSpc>
                      </a:pPr>
                      <a:r>
                        <a:rPr lang="en-ZW" sz="1600" u="none" strike="noStrike" dirty="0">
                          <a:effectLst/>
                        </a:rPr>
                        <a:t>          66,039,222.7 </a:t>
                      </a:r>
                      <a:endParaRPr lang="en-ZW" sz="1600" b="0" i="0" u="none" strike="noStrike" dirty="0">
                        <a:solidFill>
                          <a:srgbClr val="000000"/>
                        </a:solidFill>
                        <a:effectLst/>
                        <a:latin typeface="Arial Narrow" panose="020B0606020202030204" pitchFamily="34" charset="0"/>
                      </a:endParaRPr>
                    </a:p>
                  </a:txBody>
                  <a:tcPr marL="0" marR="0" marT="0" marB="0"/>
                </a:tc>
                <a:tc>
                  <a:txBody>
                    <a:bodyPr/>
                    <a:lstStyle/>
                    <a:p>
                      <a:pPr algn="r" fontAlgn="b">
                        <a:lnSpc>
                          <a:spcPct val="100000"/>
                        </a:lnSpc>
                      </a:pPr>
                      <a:r>
                        <a:rPr lang="en-ZW" sz="1600" u="none" strike="noStrike" dirty="0">
                          <a:effectLst/>
                        </a:rPr>
                        <a:t>          80,865,544.5 </a:t>
                      </a:r>
                      <a:endParaRPr lang="en-ZW" sz="1600" b="0" i="0" u="none" strike="noStrike" dirty="0">
                        <a:solidFill>
                          <a:srgbClr val="000000"/>
                        </a:solidFill>
                        <a:effectLst/>
                        <a:latin typeface="Arial Narrow" panose="020B0606020202030204" pitchFamily="34" charset="0"/>
                      </a:endParaRPr>
                    </a:p>
                  </a:txBody>
                  <a:tcPr marL="0" marR="0" marT="0" marB="0"/>
                </a:tc>
                <a:extLst>
                  <a:ext uri="{0D108BD9-81ED-4DB2-BD59-A6C34878D82A}">
                    <a16:rowId xmlns:a16="http://schemas.microsoft.com/office/drawing/2014/main" val="54140941"/>
                  </a:ext>
                </a:extLst>
              </a:tr>
              <a:tr h="261204">
                <a:tc>
                  <a:txBody>
                    <a:bodyPr/>
                    <a:lstStyle/>
                    <a:p>
                      <a:pPr>
                        <a:lnSpc>
                          <a:spcPct val="100000"/>
                        </a:lnSpc>
                        <a:spcAft>
                          <a:spcPts val="800"/>
                        </a:spcAft>
                      </a:pPr>
                      <a:r>
                        <a:rPr lang="en-ZW" sz="1600" b="0" dirty="0">
                          <a:effectLst/>
                        </a:rPr>
                        <a:t>    % of GDP </a:t>
                      </a:r>
                      <a:endParaRPr lang="en-ZW"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8183" marR="48183" marT="0" marB="0"/>
                </a:tc>
                <a:tc>
                  <a:txBody>
                    <a:bodyPr/>
                    <a:lstStyle/>
                    <a:p>
                      <a:pPr algn="r" fontAlgn="b">
                        <a:lnSpc>
                          <a:spcPct val="100000"/>
                        </a:lnSpc>
                      </a:pPr>
                      <a:r>
                        <a:rPr lang="en-ZW" sz="1600" u="none" strike="noStrike" dirty="0">
                          <a:effectLst/>
                        </a:rPr>
                        <a:t>                              19.0 </a:t>
                      </a:r>
                      <a:endParaRPr lang="en-ZW" sz="1600" b="0" i="0" u="none" strike="noStrike" dirty="0">
                        <a:solidFill>
                          <a:srgbClr val="000000"/>
                        </a:solidFill>
                        <a:effectLst/>
                        <a:latin typeface="Arial Narrow" panose="020B0606020202030204" pitchFamily="34" charset="0"/>
                      </a:endParaRPr>
                    </a:p>
                  </a:txBody>
                  <a:tcPr marL="0" marR="0" marT="0" marB="0"/>
                </a:tc>
                <a:tc>
                  <a:txBody>
                    <a:bodyPr/>
                    <a:lstStyle/>
                    <a:p>
                      <a:pPr algn="r" rtl="0" fontAlgn="b">
                        <a:lnSpc>
                          <a:spcPct val="100000"/>
                        </a:lnSpc>
                      </a:pPr>
                      <a:r>
                        <a:rPr lang="en-ZW" sz="1600" u="none" strike="noStrike">
                          <a:effectLst/>
                        </a:rPr>
                        <a:t>19.3</a:t>
                      </a:r>
                      <a:endParaRPr lang="en-ZW" sz="1600" b="0" i="0" u="none" strike="noStrike">
                        <a:solidFill>
                          <a:srgbClr val="000000"/>
                        </a:solidFill>
                        <a:effectLst/>
                        <a:latin typeface="Arial Narrow" panose="020B0606020202030204" pitchFamily="34" charset="0"/>
                      </a:endParaRPr>
                    </a:p>
                  </a:txBody>
                  <a:tcPr marL="3810" marR="3810" marT="3810" marB="0"/>
                </a:tc>
                <a:tc>
                  <a:txBody>
                    <a:bodyPr/>
                    <a:lstStyle/>
                    <a:p>
                      <a:pPr algn="r" fontAlgn="b">
                        <a:lnSpc>
                          <a:spcPct val="100000"/>
                        </a:lnSpc>
                      </a:pPr>
                      <a:r>
                        <a:rPr lang="en-ZW" sz="1600" u="none" strike="noStrike" dirty="0">
                          <a:effectLst/>
                        </a:rPr>
                        <a:t>                           18.4 </a:t>
                      </a:r>
                      <a:endParaRPr lang="en-ZW" sz="1600" b="0" i="0" u="none" strike="noStrike" dirty="0">
                        <a:solidFill>
                          <a:srgbClr val="000000"/>
                        </a:solidFill>
                        <a:effectLst/>
                        <a:latin typeface="Arial Narrow" panose="020B0606020202030204" pitchFamily="34" charset="0"/>
                      </a:endParaRPr>
                    </a:p>
                  </a:txBody>
                  <a:tcPr marL="0" marR="0" marT="0" marB="0"/>
                </a:tc>
                <a:tc>
                  <a:txBody>
                    <a:bodyPr/>
                    <a:lstStyle/>
                    <a:p>
                      <a:pPr algn="r" fontAlgn="b">
                        <a:lnSpc>
                          <a:spcPct val="100000"/>
                        </a:lnSpc>
                      </a:pPr>
                      <a:r>
                        <a:rPr lang="en-ZW" sz="1600" u="none" strike="noStrike" dirty="0">
                          <a:effectLst/>
                        </a:rPr>
                        <a:t>                           18.5 </a:t>
                      </a:r>
                      <a:endParaRPr lang="en-ZW" sz="1600" b="0" i="0" u="none" strike="noStrike" dirty="0">
                        <a:solidFill>
                          <a:srgbClr val="000000"/>
                        </a:solidFill>
                        <a:effectLst/>
                        <a:latin typeface="Arial Narrow" panose="020B0606020202030204" pitchFamily="34" charset="0"/>
                      </a:endParaRPr>
                    </a:p>
                  </a:txBody>
                  <a:tcPr marL="0" marR="0" marT="0" marB="0"/>
                </a:tc>
                <a:extLst>
                  <a:ext uri="{0D108BD9-81ED-4DB2-BD59-A6C34878D82A}">
                    <a16:rowId xmlns:a16="http://schemas.microsoft.com/office/drawing/2014/main" val="1245663010"/>
                  </a:ext>
                </a:extLst>
              </a:tr>
              <a:tr h="290887">
                <a:tc>
                  <a:txBody>
                    <a:bodyPr/>
                    <a:lstStyle/>
                    <a:p>
                      <a:pPr>
                        <a:lnSpc>
                          <a:spcPct val="100000"/>
                        </a:lnSpc>
                        <a:spcAft>
                          <a:spcPts val="800"/>
                        </a:spcAft>
                      </a:pPr>
                      <a:r>
                        <a:rPr lang="en-ZW" sz="1600" b="0" dirty="0">
                          <a:effectLst/>
                        </a:rPr>
                        <a:t>   Recurrent Expenditures </a:t>
                      </a:r>
                      <a:endParaRPr lang="en-ZW"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8183" marR="48183" marT="0" marB="0"/>
                </a:tc>
                <a:tc>
                  <a:txBody>
                    <a:bodyPr/>
                    <a:lstStyle/>
                    <a:p>
                      <a:pPr algn="r" fontAlgn="b">
                        <a:lnSpc>
                          <a:spcPct val="100000"/>
                        </a:lnSpc>
                      </a:pPr>
                      <a:r>
                        <a:rPr lang="en-ZW" sz="1600" u="none" strike="noStrike" dirty="0">
                          <a:effectLst/>
                        </a:rPr>
                        <a:t>              18,905,137.4 </a:t>
                      </a:r>
                      <a:endParaRPr lang="en-ZW" sz="1600" b="0" i="0" u="none" strike="noStrike" dirty="0">
                        <a:solidFill>
                          <a:srgbClr val="000000"/>
                        </a:solidFill>
                        <a:effectLst/>
                        <a:latin typeface="Arial Narrow" panose="020B0606020202030204" pitchFamily="34" charset="0"/>
                      </a:endParaRPr>
                    </a:p>
                  </a:txBody>
                  <a:tcPr marL="0" marR="0" marT="0" marB="0"/>
                </a:tc>
                <a:tc>
                  <a:txBody>
                    <a:bodyPr/>
                    <a:lstStyle/>
                    <a:p>
                      <a:pPr algn="r" rtl="0" fontAlgn="b">
                        <a:lnSpc>
                          <a:spcPct val="100000"/>
                        </a:lnSpc>
                      </a:pPr>
                      <a:r>
                        <a:rPr lang="en-ZW" sz="1600" u="none" strike="noStrike" dirty="0">
                          <a:effectLst/>
                        </a:rPr>
                        <a:t>39,697,514.80</a:t>
                      </a:r>
                      <a:endParaRPr lang="en-ZW" sz="1600" b="0" i="0" u="none" strike="noStrike" dirty="0">
                        <a:solidFill>
                          <a:srgbClr val="000000"/>
                        </a:solidFill>
                        <a:effectLst/>
                        <a:latin typeface="Arial Narrow" panose="020B0606020202030204" pitchFamily="34" charset="0"/>
                      </a:endParaRPr>
                    </a:p>
                  </a:txBody>
                  <a:tcPr marL="3810" marR="3810" marT="3810" marB="0"/>
                </a:tc>
                <a:tc>
                  <a:txBody>
                    <a:bodyPr/>
                    <a:lstStyle/>
                    <a:p>
                      <a:pPr algn="r" fontAlgn="b">
                        <a:lnSpc>
                          <a:spcPct val="100000"/>
                        </a:lnSpc>
                      </a:pPr>
                      <a:r>
                        <a:rPr lang="en-ZW" sz="1600" u="none" strike="noStrike" dirty="0">
                          <a:effectLst/>
                        </a:rPr>
                        <a:t>          45,767,243.4 </a:t>
                      </a:r>
                      <a:endParaRPr lang="en-ZW" sz="1600" b="0" i="0" u="none" strike="noStrike" dirty="0">
                        <a:solidFill>
                          <a:srgbClr val="000000"/>
                        </a:solidFill>
                        <a:effectLst/>
                        <a:latin typeface="Arial Narrow" panose="020B0606020202030204" pitchFamily="34" charset="0"/>
                      </a:endParaRPr>
                    </a:p>
                  </a:txBody>
                  <a:tcPr marL="0" marR="0" marT="0" marB="0"/>
                </a:tc>
                <a:tc>
                  <a:txBody>
                    <a:bodyPr/>
                    <a:lstStyle/>
                    <a:p>
                      <a:pPr algn="r" fontAlgn="b">
                        <a:lnSpc>
                          <a:spcPct val="100000"/>
                        </a:lnSpc>
                      </a:pPr>
                      <a:r>
                        <a:rPr lang="en-ZW" sz="1600" u="none" strike="noStrike" dirty="0">
                          <a:effectLst/>
                        </a:rPr>
                        <a:t>          53,281,196.5 </a:t>
                      </a:r>
                      <a:endParaRPr lang="en-ZW" sz="1600" b="0" i="0" u="none" strike="noStrike" dirty="0">
                        <a:solidFill>
                          <a:srgbClr val="000000"/>
                        </a:solidFill>
                        <a:effectLst/>
                        <a:latin typeface="Arial Narrow" panose="020B0606020202030204" pitchFamily="34" charset="0"/>
                      </a:endParaRPr>
                    </a:p>
                  </a:txBody>
                  <a:tcPr marL="0" marR="0" marT="0" marB="0"/>
                </a:tc>
                <a:extLst>
                  <a:ext uri="{0D108BD9-81ED-4DB2-BD59-A6C34878D82A}">
                    <a16:rowId xmlns:a16="http://schemas.microsoft.com/office/drawing/2014/main" val="657415596"/>
                  </a:ext>
                </a:extLst>
              </a:tr>
              <a:tr h="255268">
                <a:tc>
                  <a:txBody>
                    <a:bodyPr/>
                    <a:lstStyle/>
                    <a:p>
                      <a:pPr>
                        <a:lnSpc>
                          <a:spcPct val="100000"/>
                        </a:lnSpc>
                        <a:spcAft>
                          <a:spcPts val="800"/>
                        </a:spcAft>
                      </a:pPr>
                      <a:r>
                        <a:rPr lang="en-ZW" sz="1600" b="0" dirty="0">
                          <a:effectLst/>
                        </a:rPr>
                        <a:t>        % of GDP</a:t>
                      </a:r>
                      <a:endParaRPr lang="en-ZW"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8183" marR="48183" marT="0" marB="0"/>
                </a:tc>
                <a:tc>
                  <a:txBody>
                    <a:bodyPr/>
                    <a:lstStyle/>
                    <a:p>
                      <a:pPr algn="r" fontAlgn="b">
                        <a:lnSpc>
                          <a:spcPct val="100000"/>
                        </a:lnSpc>
                      </a:pPr>
                      <a:r>
                        <a:rPr lang="en-ZW" sz="1600" u="none" strike="noStrike" dirty="0">
                          <a:effectLst/>
                        </a:rPr>
                        <a:t>                              15.9 </a:t>
                      </a:r>
                      <a:endParaRPr lang="en-ZW" sz="1600" b="0" i="0" u="none" strike="noStrike" dirty="0">
                        <a:solidFill>
                          <a:srgbClr val="000000"/>
                        </a:solidFill>
                        <a:effectLst/>
                        <a:latin typeface="Arial Narrow" panose="020B0606020202030204" pitchFamily="34" charset="0"/>
                      </a:endParaRPr>
                    </a:p>
                  </a:txBody>
                  <a:tcPr marL="0" marR="0" marT="0" marB="0"/>
                </a:tc>
                <a:tc>
                  <a:txBody>
                    <a:bodyPr/>
                    <a:lstStyle/>
                    <a:p>
                      <a:pPr algn="r" rtl="0" fontAlgn="b">
                        <a:lnSpc>
                          <a:spcPct val="100000"/>
                        </a:lnSpc>
                      </a:pPr>
                      <a:r>
                        <a:rPr lang="en-ZW" sz="1600" u="none" strike="noStrike">
                          <a:effectLst/>
                        </a:rPr>
                        <a:t>16.1</a:t>
                      </a:r>
                      <a:endParaRPr lang="en-ZW" sz="1600" b="0" i="0" u="none" strike="noStrike">
                        <a:solidFill>
                          <a:srgbClr val="000000"/>
                        </a:solidFill>
                        <a:effectLst/>
                        <a:latin typeface="Arial Narrow" panose="020B0606020202030204" pitchFamily="34" charset="0"/>
                      </a:endParaRPr>
                    </a:p>
                  </a:txBody>
                  <a:tcPr marL="3810" marR="3810" marT="3810" marB="0"/>
                </a:tc>
                <a:tc>
                  <a:txBody>
                    <a:bodyPr/>
                    <a:lstStyle/>
                    <a:p>
                      <a:pPr algn="r" fontAlgn="b">
                        <a:lnSpc>
                          <a:spcPct val="100000"/>
                        </a:lnSpc>
                      </a:pPr>
                      <a:r>
                        <a:rPr lang="en-ZW" sz="1600" u="none" strike="noStrike" dirty="0">
                          <a:effectLst/>
                        </a:rPr>
                        <a:t>                           12.8 </a:t>
                      </a:r>
                      <a:endParaRPr lang="en-ZW" sz="1600" b="0" i="0" u="none" strike="noStrike" dirty="0">
                        <a:solidFill>
                          <a:srgbClr val="000000"/>
                        </a:solidFill>
                        <a:effectLst/>
                        <a:latin typeface="Arial Narrow" panose="020B0606020202030204" pitchFamily="34" charset="0"/>
                      </a:endParaRPr>
                    </a:p>
                  </a:txBody>
                  <a:tcPr marL="0" marR="0" marT="0" marB="0"/>
                </a:tc>
                <a:tc>
                  <a:txBody>
                    <a:bodyPr/>
                    <a:lstStyle/>
                    <a:p>
                      <a:pPr algn="r" fontAlgn="b">
                        <a:lnSpc>
                          <a:spcPct val="100000"/>
                        </a:lnSpc>
                      </a:pPr>
                      <a:r>
                        <a:rPr lang="en-ZW" sz="1600" u="none" strike="noStrike" dirty="0">
                          <a:effectLst/>
                        </a:rPr>
                        <a:t>                           12.2 </a:t>
                      </a:r>
                      <a:endParaRPr lang="en-ZW" sz="1600" b="0" i="0" u="none" strike="noStrike" dirty="0">
                        <a:solidFill>
                          <a:srgbClr val="000000"/>
                        </a:solidFill>
                        <a:effectLst/>
                        <a:latin typeface="Arial Narrow" panose="020B0606020202030204" pitchFamily="34" charset="0"/>
                      </a:endParaRPr>
                    </a:p>
                  </a:txBody>
                  <a:tcPr marL="0" marR="0" marT="0" marB="0"/>
                </a:tc>
                <a:extLst>
                  <a:ext uri="{0D108BD9-81ED-4DB2-BD59-A6C34878D82A}">
                    <a16:rowId xmlns:a16="http://schemas.microsoft.com/office/drawing/2014/main" val="3151682954"/>
                  </a:ext>
                </a:extLst>
              </a:tr>
              <a:tr h="302761">
                <a:tc>
                  <a:txBody>
                    <a:bodyPr/>
                    <a:lstStyle/>
                    <a:p>
                      <a:pPr>
                        <a:lnSpc>
                          <a:spcPct val="100000"/>
                        </a:lnSpc>
                        <a:spcAft>
                          <a:spcPts val="800"/>
                        </a:spcAft>
                      </a:pPr>
                      <a:r>
                        <a:rPr lang="en-ZW" sz="1600" b="0" dirty="0">
                          <a:effectLst/>
                        </a:rPr>
                        <a:t>       Employment Costs including Pension </a:t>
                      </a:r>
                      <a:endParaRPr lang="en-ZW"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8183" marR="48183" marT="0" marB="0"/>
                </a:tc>
                <a:tc>
                  <a:txBody>
                    <a:bodyPr/>
                    <a:lstStyle/>
                    <a:p>
                      <a:pPr algn="r" fontAlgn="b">
                        <a:lnSpc>
                          <a:spcPct val="100000"/>
                        </a:lnSpc>
                      </a:pPr>
                      <a:r>
                        <a:rPr lang="en-ZW" sz="1600" u="none" strike="noStrike">
                          <a:effectLst/>
                        </a:rPr>
                        <a:t>              10,862,577.8 </a:t>
                      </a:r>
                      <a:endParaRPr lang="en-ZW" sz="1600" b="0" i="0" u="none" strike="noStrike">
                        <a:solidFill>
                          <a:srgbClr val="000000"/>
                        </a:solidFill>
                        <a:effectLst/>
                        <a:latin typeface="Arial Narrow" panose="020B0606020202030204" pitchFamily="34" charset="0"/>
                      </a:endParaRPr>
                    </a:p>
                  </a:txBody>
                  <a:tcPr marL="0" marR="0" marT="0" marB="0"/>
                </a:tc>
                <a:tc>
                  <a:txBody>
                    <a:bodyPr/>
                    <a:lstStyle/>
                    <a:p>
                      <a:pPr algn="r" rtl="0" fontAlgn="b">
                        <a:lnSpc>
                          <a:spcPct val="100000"/>
                        </a:lnSpc>
                      </a:pPr>
                      <a:r>
                        <a:rPr lang="en-ZW" sz="1600" u="none" strike="noStrike" dirty="0">
                          <a:effectLst/>
                        </a:rPr>
                        <a:t>24,720,839.40</a:t>
                      </a:r>
                      <a:endParaRPr lang="en-ZW" sz="1600" b="0" i="0" u="none" strike="noStrike" dirty="0">
                        <a:solidFill>
                          <a:srgbClr val="000000"/>
                        </a:solidFill>
                        <a:effectLst/>
                        <a:latin typeface="Arial Narrow" panose="020B0606020202030204" pitchFamily="34" charset="0"/>
                      </a:endParaRPr>
                    </a:p>
                  </a:txBody>
                  <a:tcPr marL="3810" marR="3810" marT="3810" marB="0"/>
                </a:tc>
                <a:tc>
                  <a:txBody>
                    <a:bodyPr/>
                    <a:lstStyle/>
                    <a:p>
                      <a:pPr algn="r" fontAlgn="b">
                        <a:lnSpc>
                          <a:spcPct val="100000"/>
                        </a:lnSpc>
                      </a:pPr>
                      <a:r>
                        <a:rPr lang="en-ZW" sz="1600" u="none" strike="noStrike" dirty="0">
                          <a:effectLst/>
                        </a:rPr>
                        <a:t>          28,311,469.3 </a:t>
                      </a:r>
                      <a:endParaRPr lang="en-ZW" sz="1600" b="0" i="0" u="none" strike="noStrike" dirty="0">
                        <a:solidFill>
                          <a:srgbClr val="000000"/>
                        </a:solidFill>
                        <a:effectLst/>
                        <a:latin typeface="Arial Narrow" panose="020B0606020202030204" pitchFamily="34" charset="0"/>
                      </a:endParaRPr>
                    </a:p>
                  </a:txBody>
                  <a:tcPr marL="0" marR="0" marT="0" marB="0"/>
                </a:tc>
                <a:tc>
                  <a:txBody>
                    <a:bodyPr/>
                    <a:lstStyle/>
                    <a:p>
                      <a:pPr algn="r" fontAlgn="b">
                        <a:lnSpc>
                          <a:spcPct val="100000"/>
                        </a:lnSpc>
                      </a:pPr>
                      <a:r>
                        <a:rPr lang="en-ZW" sz="1600" u="none" strike="noStrike" dirty="0">
                          <a:effectLst/>
                        </a:rPr>
                        <a:t>          33,114,226.9 </a:t>
                      </a:r>
                      <a:endParaRPr lang="en-ZW" sz="1600" b="0" i="0" u="none" strike="noStrike" dirty="0">
                        <a:solidFill>
                          <a:srgbClr val="000000"/>
                        </a:solidFill>
                        <a:effectLst/>
                        <a:latin typeface="Arial Narrow" panose="020B0606020202030204" pitchFamily="34" charset="0"/>
                      </a:endParaRPr>
                    </a:p>
                  </a:txBody>
                  <a:tcPr marL="0" marR="0" marT="0" marB="0"/>
                </a:tc>
                <a:extLst>
                  <a:ext uri="{0D108BD9-81ED-4DB2-BD59-A6C34878D82A}">
                    <a16:rowId xmlns:a16="http://schemas.microsoft.com/office/drawing/2014/main" val="1763838653"/>
                  </a:ext>
                </a:extLst>
              </a:tr>
              <a:tr h="239363">
                <a:tc>
                  <a:txBody>
                    <a:bodyPr/>
                    <a:lstStyle/>
                    <a:p>
                      <a:pPr>
                        <a:lnSpc>
                          <a:spcPct val="100000"/>
                        </a:lnSpc>
                        <a:spcAft>
                          <a:spcPts val="800"/>
                        </a:spcAft>
                      </a:pPr>
                      <a:r>
                        <a:rPr lang="en-ZW" sz="1600" b="0" dirty="0">
                          <a:effectLst/>
                        </a:rPr>
                        <a:t>           % of GDP </a:t>
                      </a:r>
                      <a:endParaRPr lang="en-ZW"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8183" marR="48183" marT="0" marB="0"/>
                </a:tc>
                <a:tc>
                  <a:txBody>
                    <a:bodyPr/>
                    <a:lstStyle/>
                    <a:p>
                      <a:pPr algn="r" fontAlgn="b">
                        <a:lnSpc>
                          <a:spcPct val="100000"/>
                        </a:lnSpc>
                      </a:pPr>
                      <a:r>
                        <a:rPr lang="en-ZW" sz="1600" u="none" strike="noStrike">
                          <a:effectLst/>
                        </a:rPr>
                        <a:t>                                 9.1 </a:t>
                      </a:r>
                      <a:endParaRPr lang="en-ZW" sz="1600" b="0" i="0" u="none" strike="noStrike">
                        <a:solidFill>
                          <a:srgbClr val="000000"/>
                        </a:solidFill>
                        <a:effectLst/>
                        <a:latin typeface="Arial Narrow" panose="020B0606020202030204" pitchFamily="34" charset="0"/>
                      </a:endParaRPr>
                    </a:p>
                  </a:txBody>
                  <a:tcPr marL="0" marR="0" marT="0" marB="0"/>
                </a:tc>
                <a:tc>
                  <a:txBody>
                    <a:bodyPr/>
                    <a:lstStyle/>
                    <a:p>
                      <a:pPr algn="r" rtl="0" fontAlgn="b">
                        <a:lnSpc>
                          <a:spcPct val="100000"/>
                        </a:lnSpc>
                      </a:pPr>
                      <a:r>
                        <a:rPr lang="en-ZW" sz="1600" u="none" strike="noStrike" dirty="0">
                          <a:effectLst/>
                        </a:rPr>
                        <a:t>10</a:t>
                      </a:r>
                      <a:endParaRPr lang="en-ZW" sz="1600" b="0" i="0" u="none" strike="noStrike" dirty="0">
                        <a:solidFill>
                          <a:srgbClr val="000000"/>
                        </a:solidFill>
                        <a:effectLst/>
                        <a:latin typeface="Arial Narrow" panose="020B0606020202030204" pitchFamily="34" charset="0"/>
                      </a:endParaRPr>
                    </a:p>
                  </a:txBody>
                  <a:tcPr marL="3810" marR="3810" marT="3810" marB="0"/>
                </a:tc>
                <a:tc>
                  <a:txBody>
                    <a:bodyPr/>
                    <a:lstStyle/>
                    <a:p>
                      <a:pPr algn="r" fontAlgn="b">
                        <a:lnSpc>
                          <a:spcPct val="100000"/>
                        </a:lnSpc>
                      </a:pPr>
                      <a:r>
                        <a:rPr lang="en-ZW" sz="1600" u="none" strike="noStrike" dirty="0">
                          <a:effectLst/>
                        </a:rPr>
                        <a:t>                             7.9 </a:t>
                      </a:r>
                      <a:endParaRPr lang="en-ZW" sz="1600" b="0" i="0" u="none" strike="noStrike" dirty="0">
                        <a:solidFill>
                          <a:srgbClr val="000000"/>
                        </a:solidFill>
                        <a:effectLst/>
                        <a:latin typeface="Arial Narrow" panose="020B0606020202030204" pitchFamily="34" charset="0"/>
                      </a:endParaRPr>
                    </a:p>
                  </a:txBody>
                  <a:tcPr marL="0" marR="0" marT="0" marB="0"/>
                </a:tc>
                <a:tc>
                  <a:txBody>
                    <a:bodyPr/>
                    <a:lstStyle/>
                    <a:p>
                      <a:pPr algn="r" fontAlgn="b">
                        <a:lnSpc>
                          <a:spcPct val="100000"/>
                        </a:lnSpc>
                      </a:pPr>
                      <a:r>
                        <a:rPr lang="en-ZW" sz="1600" u="none" strike="noStrike" dirty="0">
                          <a:effectLst/>
                        </a:rPr>
                        <a:t>                             7.6 </a:t>
                      </a:r>
                      <a:endParaRPr lang="en-ZW" sz="1600" b="0" i="0" u="none" strike="noStrike" dirty="0">
                        <a:solidFill>
                          <a:srgbClr val="000000"/>
                        </a:solidFill>
                        <a:effectLst/>
                        <a:latin typeface="Arial Narrow" panose="020B0606020202030204" pitchFamily="34" charset="0"/>
                      </a:endParaRPr>
                    </a:p>
                  </a:txBody>
                  <a:tcPr marL="0" marR="0" marT="0" marB="0"/>
                </a:tc>
                <a:extLst>
                  <a:ext uri="{0D108BD9-81ED-4DB2-BD59-A6C34878D82A}">
                    <a16:rowId xmlns:a16="http://schemas.microsoft.com/office/drawing/2014/main" val="139432368"/>
                  </a:ext>
                </a:extLst>
              </a:tr>
              <a:tr h="261204">
                <a:tc>
                  <a:txBody>
                    <a:bodyPr/>
                    <a:lstStyle/>
                    <a:p>
                      <a:pPr>
                        <a:lnSpc>
                          <a:spcPct val="100000"/>
                        </a:lnSpc>
                        <a:spcAft>
                          <a:spcPts val="800"/>
                        </a:spcAft>
                      </a:pPr>
                      <a:r>
                        <a:rPr lang="en-ZW" sz="1600" b="0" dirty="0">
                          <a:effectLst/>
                        </a:rPr>
                        <a:t>           % Total Expenditure </a:t>
                      </a:r>
                      <a:endParaRPr lang="en-ZW"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8183" marR="48183" marT="0" marB="0"/>
                </a:tc>
                <a:tc>
                  <a:txBody>
                    <a:bodyPr/>
                    <a:lstStyle/>
                    <a:p>
                      <a:pPr algn="r" fontAlgn="b">
                        <a:lnSpc>
                          <a:spcPct val="100000"/>
                        </a:lnSpc>
                      </a:pPr>
                      <a:r>
                        <a:rPr lang="en-ZW" sz="1600" u="none" strike="noStrike">
                          <a:effectLst/>
                        </a:rPr>
                        <a:t>                              48.0 </a:t>
                      </a:r>
                      <a:endParaRPr lang="en-ZW" sz="1600" b="0" i="0" u="none" strike="noStrike">
                        <a:solidFill>
                          <a:srgbClr val="000000"/>
                        </a:solidFill>
                        <a:effectLst/>
                        <a:latin typeface="Arial Narrow" panose="020B0606020202030204" pitchFamily="34" charset="0"/>
                      </a:endParaRPr>
                    </a:p>
                  </a:txBody>
                  <a:tcPr marL="0" marR="0" marT="0" marB="0"/>
                </a:tc>
                <a:tc>
                  <a:txBody>
                    <a:bodyPr/>
                    <a:lstStyle/>
                    <a:p>
                      <a:pPr algn="r" rtl="0" fontAlgn="b">
                        <a:lnSpc>
                          <a:spcPct val="100000"/>
                        </a:lnSpc>
                      </a:pPr>
                      <a:r>
                        <a:rPr lang="en-ZW" sz="1600" u="none" strike="noStrike" dirty="0">
                          <a:effectLst/>
                        </a:rPr>
                        <a:t>51.7</a:t>
                      </a:r>
                      <a:endParaRPr lang="en-ZW" sz="1600" b="0" i="0" u="none" strike="noStrike" dirty="0">
                        <a:solidFill>
                          <a:srgbClr val="000000"/>
                        </a:solidFill>
                        <a:effectLst/>
                        <a:latin typeface="Arial Narrow" panose="020B0606020202030204" pitchFamily="34" charset="0"/>
                      </a:endParaRPr>
                    </a:p>
                  </a:txBody>
                  <a:tcPr marL="3810" marR="3810" marT="3810" marB="0"/>
                </a:tc>
                <a:tc>
                  <a:txBody>
                    <a:bodyPr/>
                    <a:lstStyle/>
                    <a:p>
                      <a:pPr algn="r" fontAlgn="b">
                        <a:lnSpc>
                          <a:spcPct val="100000"/>
                        </a:lnSpc>
                      </a:pPr>
                      <a:r>
                        <a:rPr lang="en-ZW" sz="1600" u="none" strike="noStrike" dirty="0">
                          <a:effectLst/>
                        </a:rPr>
                        <a:t>                           42.9 </a:t>
                      </a:r>
                      <a:endParaRPr lang="en-ZW" sz="1600" b="0" i="0" u="none" strike="noStrike" dirty="0">
                        <a:solidFill>
                          <a:srgbClr val="000000"/>
                        </a:solidFill>
                        <a:effectLst/>
                        <a:latin typeface="Arial Narrow" panose="020B0606020202030204" pitchFamily="34" charset="0"/>
                      </a:endParaRPr>
                    </a:p>
                  </a:txBody>
                  <a:tcPr marL="0" marR="0" marT="0" marB="0"/>
                </a:tc>
                <a:tc>
                  <a:txBody>
                    <a:bodyPr/>
                    <a:lstStyle/>
                    <a:p>
                      <a:pPr algn="r" fontAlgn="b">
                        <a:lnSpc>
                          <a:spcPct val="100000"/>
                        </a:lnSpc>
                      </a:pPr>
                      <a:r>
                        <a:rPr lang="en-ZW" sz="1600" u="none" strike="noStrike" dirty="0">
                          <a:effectLst/>
                        </a:rPr>
                        <a:t>                           40.9 </a:t>
                      </a:r>
                      <a:endParaRPr lang="en-ZW" sz="1600" b="0" i="0" u="none" strike="noStrike" dirty="0">
                        <a:solidFill>
                          <a:srgbClr val="000000"/>
                        </a:solidFill>
                        <a:effectLst/>
                        <a:latin typeface="Arial Narrow" panose="020B0606020202030204" pitchFamily="34" charset="0"/>
                      </a:endParaRPr>
                    </a:p>
                  </a:txBody>
                  <a:tcPr marL="0" marR="0" marT="0" marB="0"/>
                </a:tc>
                <a:extLst>
                  <a:ext uri="{0D108BD9-81ED-4DB2-BD59-A6C34878D82A}">
                    <a16:rowId xmlns:a16="http://schemas.microsoft.com/office/drawing/2014/main" val="2498337159"/>
                  </a:ext>
                </a:extLst>
              </a:tr>
              <a:tr h="296824">
                <a:tc>
                  <a:txBody>
                    <a:bodyPr/>
                    <a:lstStyle/>
                    <a:p>
                      <a:pPr>
                        <a:lnSpc>
                          <a:spcPct val="100000"/>
                        </a:lnSpc>
                        <a:spcAft>
                          <a:spcPts val="800"/>
                        </a:spcAft>
                      </a:pPr>
                      <a:r>
                        <a:rPr lang="en-ZW" sz="1600" b="0" dirty="0">
                          <a:effectLst/>
                        </a:rPr>
                        <a:t>           % of Revenue </a:t>
                      </a:r>
                      <a:endParaRPr lang="en-ZW"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8183" marR="48183" marT="0" marB="0"/>
                </a:tc>
                <a:tc>
                  <a:txBody>
                    <a:bodyPr/>
                    <a:lstStyle/>
                    <a:p>
                      <a:pPr algn="r" fontAlgn="b">
                        <a:lnSpc>
                          <a:spcPct val="100000"/>
                        </a:lnSpc>
                      </a:pPr>
                      <a:r>
                        <a:rPr lang="en-ZW" sz="1600" u="none" strike="noStrike">
                          <a:effectLst/>
                        </a:rPr>
                        <a:t>                              51.3 </a:t>
                      </a:r>
                      <a:endParaRPr lang="en-ZW" sz="1600" b="0" i="0" u="none" strike="noStrike">
                        <a:solidFill>
                          <a:srgbClr val="000000"/>
                        </a:solidFill>
                        <a:effectLst/>
                        <a:latin typeface="Arial Narrow" panose="020B0606020202030204" pitchFamily="34" charset="0"/>
                      </a:endParaRPr>
                    </a:p>
                  </a:txBody>
                  <a:tcPr marL="0" marR="0" marT="0" marB="0"/>
                </a:tc>
                <a:tc>
                  <a:txBody>
                    <a:bodyPr/>
                    <a:lstStyle/>
                    <a:p>
                      <a:pPr algn="r" rtl="0" fontAlgn="b">
                        <a:lnSpc>
                          <a:spcPct val="100000"/>
                        </a:lnSpc>
                      </a:pPr>
                      <a:r>
                        <a:rPr lang="en-ZW" sz="1600" u="none" strike="noStrike">
                          <a:effectLst/>
                        </a:rPr>
                        <a:t>56</a:t>
                      </a:r>
                      <a:endParaRPr lang="en-ZW" sz="1600" b="0" i="0" u="none" strike="noStrike">
                        <a:solidFill>
                          <a:srgbClr val="000000"/>
                        </a:solidFill>
                        <a:effectLst/>
                        <a:latin typeface="Arial Narrow" panose="020B0606020202030204" pitchFamily="34" charset="0"/>
                      </a:endParaRPr>
                    </a:p>
                  </a:txBody>
                  <a:tcPr marL="3810" marR="3810" marT="3810" marB="0"/>
                </a:tc>
                <a:tc>
                  <a:txBody>
                    <a:bodyPr/>
                    <a:lstStyle/>
                    <a:p>
                      <a:pPr algn="r" fontAlgn="b">
                        <a:lnSpc>
                          <a:spcPct val="100000"/>
                        </a:lnSpc>
                      </a:pPr>
                      <a:r>
                        <a:rPr lang="en-ZW" sz="1600" u="none" strike="noStrike" dirty="0">
                          <a:effectLst/>
                        </a:rPr>
                        <a:t>                           43.4 </a:t>
                      </a:r>
                      <a:endParaRPr lang="en-ZW" sz="1600" b="0" i="0" u="none" strike="noStrike" dirty="0">
                        <a:solidFill>
                          <a:srgbClr val="000000"/>
                        </a:solidFill>
                        <a:effectLst/>
                        <a:latin typeface="Arial Narrow" panose="020B0606020202030204" pitchFamily="34" charset="0"/>
                      </a:endParaRPr>
                    </a:p>
                  </a:txBody>
                  <a:tcPr marL="0" marR="0" marT="0" marB="0"/>
                </a:tc>
                <a:tc>
                  <a:txBody>
                    <a:bodyPr/>
                    <a:lstStyle/>
                    <a:p>
                      <a:pPr algn="r" fontAlgn="b">
                        <a:lnSpc>
                          <a:spcPct val="100000"/>
                        </a:lnSpc>
                      </a:pPr>
                      <a:r>
                        <a:rPr lang="en-ZW" sz="1600" u="none" strike="noStrike" dirty="0">
                          <a:effectLst/>
                        </a:rPr>
                        <a:t>                           41.5 </a:t>
                      </a:r>
                      <a:endParaRPr lang="en-ZW" sz="1600" b="0" i="0" u="none" strike="noStrike" dirty="0">
                        <a:solidFill>
                          <a:srgbClr val="000000"/>
                        </a:solidFill>
                        <a:effectLst/>
                        <a:latin typeface="Arial Narrow" panose="020B0606020202030204" pitchFamily="34" charset="0"/>
                      </a:endParaRPr>
                    </a:p>
                  </a:txBody>
                  <a:tcPr marL="0" marR="0" marT="0" marB="0"/>
                </a:tc>
                <a:extLst>
                  <a:ext uri="{0D108BD9-81ED-4DB2-BD59-A6C34878D82A}">
                    <a16:rowId xmlns:a16="http://schemas.microsoft.com/office/drawing/2014/main" val="3775880861"/>
                  </a:ext>
                </a:extLst>
              </a:tr>
              <a:tr h="279016">
                <a:tc>
                  <a:txBody>
                    <a:bodyPr/>
                    <a:lstStyle/>
                    <a:p>
                      <a:pPr>
                        <a:lnSpc>
                          <a:spcPct val="100000"/>
                        </a:lnSpc>
                        <a:spcAft>
                          <a:spcPts val="800"/>
                        </a:spcAft>
                      </a:pPr>
                      <a:r>
                        <a:rPr lang="en-ZW" sz="1600" b="0" dirty="0">
                          <a:effectLst/>
                        </a:rPr>
                        <a:t>   Capital Expenditure &amp; Net lending </a:t>
                      </a:r>
                      <a:endParaRPr lang="en-ZW"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8183" marR="48183" marT="0" marB="0"/>
                </a:tc>
                <a:tc>
                  <a:txBody>
                    <a:bodyPr/>
                    <a:lstStyle/>
                    <a:p>
                      <a:pPr algn="r" fontAlgn="b">
                        <a:lnSpc>
                          <a:spcPct val="100000"/>
                        </a:lnSpc>
                      </a:pPr>
                      <a:r>
                        <a:rPr lang="en-ZW" sz="1600" u="none" strike="noStrike">
                          <a:effectLst/>
                        </a:rPr>
                        <a:t>                3,960,701.7 </a:t>
                      </a:r>
                      <a:endParaRPr lang="en-ZW" sz="1600" b="0" i="0" u="none" strike="noStrike">
                        <a:solidFill>
                          <a:srgbClr val="000000"/>
                        </a:solidFill>
                        <a:effectLst/>
                        <a:latin typeface="Arial Narrow" panose="020B0606020202030204" pitchFamily="34" charset="0"/>
                      </a:endParaRPr>
                    </a:p>
                  </a:txBody>
                  <a:tcPr marL="0" marR="0" marT="0" marB="0"/>
                </a:tc>
                <a:tc>
                  <a:txBody>
                    <a:bodyPr/>
                    <a:lstStyle/>
                    <a:p>
                      <a:pPr algn="r" rtl="0" fontAlgn="b">
                        <a:lnSpc>
                          <a:spcPct val="100000"/>
                        </a:lnSpc>
                      </a:pPr>
                      <a:r>
                        <a:rPr lang="en-ZW" sz="1600" u="none" strike="noStrike">
                          <a:effectLst/>
                        </a:rPr>
                        <a:t>10,302,928.30</a:t>
                      </a:r>
                      <a:endParaRPr lang="en-ZW" sz="1600" b="0" i="0" u="none" strike="noStrike">
                        <a:solidFill>
                          <a:srgbClr val="000000"/>
                        </a:solidFill>
                        <a:effectLst/>
                        <a:latin typeface="Arial Narrow" panose="020B0606020202030204" pitchFamily="34" charset="0"/>
                      </a:endParaRPr>
                    </a:p>
                  </a:txBody>
                  <a:tcPr marL="3810" marR="3810" marT="3810" marB="0"/>
                </a:tc>
                <a:tc>
                  <a:txBody>
                    <a:bodyPr/>
                    <a:lstStyle/>
                    <a:p>
                      <a:pPr algn="r" fontAlgn="b">
                        <a:lnSpc>
                          <a:spcPct val="100000"/>
                        </a:lnSpc>
                      </a:pPr>
                      <a:r>
                        <a:rPr lang="en-ZW" sz="1600" u="none" strike="noStrike" dirty="0">
                          <a:effectLst/>
                        </a:rPr>
                        <a:t>          10,751,051.3 </a:t>
                      </a:r>
                      <a:endParaRPr lang="en-ZW" sz="1600" b="0" i="0" u="none" strike="noStrike" dirty="0">
                        <a:solidFill>
                          <a:srgbClr val="000000"/>
                        </a:solidFill>
                        <a:effectLst/>
                        <a:latin typeface="Arial Narrow" panose="020B0606020202030204" pitchFamily="34" charset="0"/>
                      </a:endParaRPr>
                    </a:p>
                  </a:txBody>
                  <a:tcPr marL="0" marR="0" marT="0" marB="0"/>
                </a:tc>
                <a:tc>
                  <a:txBody>
                    <a:bodyPr/>
                    <a:lstStyle/>
                    <a:p>
                      <a:pPr algn="r" fontAlgn="b">
                        <a:lnSpc>
                          <a:spcPct val="100000"/>
                        </a:lnSpc>
                      </a:pPr>
                      <a:r>
                        <a:rPr lang="en-ZW" sz="1600" u="none" strike="noStrike" dirty="0">
                          <a:effectLst/>
                        </a:rPr>
                        <a:t>          12,908,578.6 </a:t>
                      </a:r>
                      <a:endParaRPr lang="en-ZW" sz="1600" b="0" i="0" u="none" strike="noStrike" dirty="0">
                        <a:solidFill>
                          <a:srgbClr val="000000"/>
                        </a:solidFill>
                        <a:effectLst/>
                        <a:latin typeface="Arial Narrow" panose="020B0606020202030204" pitchFamily="34" charset="0"/>
                      </a:endParaRPr>
                    </a:p>
                  </a:txBody>
                  <a:tcPr marL="0" marR="0" marT="0" marB="0"/>
                </a:tc>
                <a:extLst>
                  <a:ext uri="{0D108BD9-81ED-4DB2-BD59-A6C34878D82A}">
                    <a16:rowId xmlns:a16="http://schemas.microsoft.com/office/drawing/2014/main" val="1731495055"/>
                  </a:ext>
                </a:extLst>
              </a:tr>
              <a:tr h="239363">
                <a:tc>
                  <a:txBody>
                    <a:bodyPr/>
                    <a:lstStyle/>
                    <a:p>
                      <a:pPr>
                        <a:lnSpc>
                          <a:spcPct val="100000"/>
                        </a:lnSpc>
                        <a:spcAft>
                          <a:spcPts val="800"/>
                        </a:spcAft>
                      </a:pPr>
                      <a:r>
                        <a:rPr lang="en-ZW" sz="1600" b="0" dirty="0">
                          <a:effectLst/>
                        </a:rPr>
                        <a:t>        % of GDP</a:t>
                      </a:r>
                      <a:endParaRPr lang="en-ZW"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8183" marR="48183" marT="0" marB="0"/>
                </a:tc>
                <a:tc>
                  <a:txBody>
                    <a:bodyPr/>
                    <a:lstStyle/>
                    <a:p>
                      <a:pPr algn="r" fontAlgn="b">
                        <a:lnSpc>
                          <a:spcPct val="100000"/>
                        </a:lnSpc>
                      </a:pPr>
                      <a:r>
                        <a:rPr lang="en-ZW" sz="1600" u="none" strike="noStrike">
                          <a:effectLst/>
                        </a:rPr>
                        <a:t>                                 3.3 </a:t>
                      </a:r>
                      <a:endParaRPr lang="en-ZW" sz="1600" b="0" i="0" u="none" strike="noStrike">
                        <a:solidFill>
                          <a:srgbClr val="000000"/>
                        </a:solidFill>
                        <a:effectLst/>
                        <a:latin typeface="Arial Narrow" panose="020B0606020202030204" pitchFamily="34" charset="0"/>
                      </a:endParaRPr>
                    </a:p>
                  </a:txBody>
                  <a:tcPr marL="0" marR="0" marT="0" marB="0"/>
                </a:tc>
                <a:tc>
                  <a:txBody>
                    <a:bodyPr/>
                    <a:lstStyle/>
                    <a:p>
                      <a:pPr algn="r" rtl="0" fontAlgn="b">
                        <a:lnSpc>
                          <a:spcPct val="100000"/>
                        </a:lnSpc>
                      </a:pPr>
                      <a:r>
                        <a:rPr lang="en-ZW" sz="1600" u="none" strike="noStrike">
                          <a:effectLst/>
                        </a:rPr>
                        <a:t>4.2</a:t>
                      </a:r>
                      <a:endParaRPr lang="en-ZW" sz="1600" b="0" i="0" u="none" strike="noStrike">
                        <a:solidFill>
                          <a:srgbClr val="000000"/>
                        </a:solidFill>
                        <a:effectLst/>
                        <a:latin typeface="Arial Narrow" panose="020B0606020202030204" pitchFamily="34" charset="0"/>
                      </a:endParaRPr>
                    </a:p>
                  </a:txBody>
                  <a:tcPr marL="3810" marR="3810" marT="3810" marB="0"/>
                </a:tc>
                <a:tc>
                  <a:txBody>
                    <a:bodyPr/>
                    <a:lstStyle/>
                    <a:p>
                      <a:pPr algn="r" fontAlgn="b">
                        <a:lnSpc>
                          <a:spcPct val="100000"/>
                        </a:lnSpc>
                      </a:pPr>
                      <a:r>
                        <a:rPr lang="en-ZW" sz="1600" u="none" strike="noStrike" dirty="0">
                          <a:effectLst/>
                        </a:rPr>
                        <a:t>                             3.0 </a:t>
                      </a:r>
                      <a:endParaRPr lang="en-ZW" sz="1600" b="0" i="0" u="none" strike="noStrike" dirty="0">
                        <a:solidFill>
                          <a:srgbClr val="000000"/>
                        </a:solidFill>
                        <a:effectLst/>
                        <a:latin typeface="Arial Narrow" panose="020B0606020202030204" pitchFamily="34" charset="0"/>
                      </a:endParaRPr>
                    </a:p>
                  </a:txBody>
                  <a:tcPr marL="0" marR="0" marT="0" marB="0"/>
                </a:tc>
                <a:tc>
                  <a:txBody>
                    <a:bodyPr/>
                    <a:lstStyle/>
                    <a:p>
                      <a:pPr algn="r" fontAlgn="b">
                        <a:lnSpc>
                          <a:spcPct val="100000"/>
                        </a:lnSpc>
                      </a:pPr>
                      <a:r>
                        <a:rPr lang="en-ZW" sz="1600" u="none" strike="noStrike" dirty="0">
                          <a:effectLst/>
                        </a:rPr>
                        <a:t>                             3.0 </a:t>
                      </a:r>
                      <a:endParaRPr lang="en-ZW" sz="1600" b="0" i="0" u="none" strike="noStrike" dirty="0">
                        <a:solidFill>
                          <a:srgbClr val="000000"/>
                        </a:solidFill>
                        <a:effectLst/>
                        <a:latin typeface="Arial Narrow" panose="020B0606020202030204" pitchFamily="34" charset="0"/>
                      </a:endParaRPr>
                    </a:p>
                  </a:txBody>
                  <a:tcPr marL="0" marR="0" marT="0" marB="0"/>
                </a:tc>
                <a:extLst>
                  <a:ext uri="{0D108BD9-81ED-4DB2-BD59-A6C34878D82A}">
                    <a16:rowId xmlns:a16="http://schemas.microsoft.com/office/drawing/2014/main" val="2654336092"/>
                  </a:ext>
                </a:extLst>
              </a:tr>
              <a:tr h="239363">
                <a:tc>
                  <a:txBody>
                    <a:bodyPr/>
                    <a:lstStyle/>
                    <a:p>
                      <a:pPr>
                        <a:lnSpc>
                          <a:spcPct val="100000"/>
                        </a:lnSpc>
                        <a:spcAft>
                          <a:spcPts val="800"/>
                        </a:spcAft>
                      </a:pPr>
                      <a:r>
                        <a:rPr lang="en-ZW" sz="1600" b="0" dirty="0">
                          <a:effectLst/>
                        </a:rPr>
                        <a:t>Overall  Balance</a:t>
                      </a:r>
                      <a:endParaRPr lang="en-ZW"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8183" marR="48183" marT="0" marB="0"/>
                </a:tc>
                <a:tc>
                  <a:txBody>
                    <a:bodyPr/>
                    <a:lstStyle/>
                    <a:p>
                      <a:pPr algn="r" fontAlgn="b">
                        <a:lnSpc>
                          <a:spcPct val="100000"/>
                        </a:lnSpc>
                      </a:pPr>
                      <a:r>
                        <a:rPr lang="en-ZW" sz="1600" u="none" strike="noStrike" dirty="0">
                          <a:effectLst/>
                        </a:rPr>
                        <a:t>-1,440,742.0 </a:t>
                      </a:r>
                      <a:endParaRPr lang="en-ZW" sz="1600" b="0" i="0" u="none" strike="noStrike" dirty="0">
                        <a:solidFill>
                          <a:srgbClr val="000000"/>
                        </a:solidFill>
                        <a:effectLst/>
                        <a:latin typeface="Arial Narrow" panose="020B0606020202030204" pitchFamily="34" charset="0"/>
                      </a:endParaRPr>
                    </a:p>
                  </a:txBody>
                  <a:tcPr marL="0" marR="0" marT="0" marB="0"/>
                </a:tc>
                <a:tc>
                  <a:txBody>
                    <a:bodyPr/>
                    <a:lstStyle/>
                    <a:p>
                      <a:pPr algn="r" rtl="0" fontAlgn="b">
                        <a:lnSpc>
                          <a:spcPct val="100000"/>
                        </a:lnSpc>
                      </a:pPr>
                      <a:r>
                        <a:rPr lang="en-ZW" sz="1600" u="none" strike="noStrike">
                          <a:effectLst/>
                        </a:rPr>
                        <a:t>-3,648,869.20</a:t>
                      </a:r>
                      <a:endParaRPr lang="en-ZW" sz="1600" b="0" i="0" u="none" strike="noStrike">
                        <a:solidFill>
                          <a:srgbClr val="000000"/>
                        </a:solidFill>
                        <a:effectLst/>
                        <a:latin typeface="Arial Narrow" panose="020B0606020202030204" pitchFamily="34" charset="0"/>
                      </a:endParaRPr>
                    </a:p>
                  </a:txBody>
                  <a:tcPr marL="3810" marR="3810" marT="3810" marB="0"/>
                </a:tc>
                <a:tc>
                  <a:txBody>
                    <a:bodyPr/>
                    <a:lstStyle/>
                    <a:p>
                      <a:pPr algn="r" fontAlgn="b">
                        <a:lnSpc>
                          <a:spcPct val="100000"/>
                        </a:lnSpc>
                      </a:pPr>
                      <a:r>
                        <a:rPr lang="en-ZW" sz="1600" u="none" strike="noStrike" dirty="0">
                          <a:effectLst/>
                        </a:rPr>
                        <a:t>-822,081.5 </a:t>
                      </a:r>
                      <a:endParaRPr lang="en-ZW" sz="1600" b="0" i="0" u="none" strike="noStrike" dirty="0">
                        <a:solidFill>
                          <a:srgbClr val="000000"/>
                        </a:solidFill>
                        <a:effectLst/>
                        <a:latin typeface="Arial Narrow" panose="020B0606020202030204" pitchFamily="34" charset="0"/>
                      </a:endParaRPr>
                    </a:p>
                  </a:txBody>
                  <a:tcPr marL="0" marR="0" marT="0" marB="0"/>
                </a:tc>
                <a:tc>
                  <a:txBody>
                    <a:bodyPr/>
                    <a:lstStyle/>
                    <a:p>
                      <a:pPr algn="r" fontAlgn="b">
                        <a:lnSpc>
                          <a:spcPct val="100000"/>
                        </a:lnSpc>
                      </a:pPr>
                      <a:r>
                        <a:rPr lang="en-ZW" sz="1600" u="none" strike="noStrike" dirty="0">
                          <a:effectLst/>
                        </a:rPr>
                        <a:t>-1,155,341.6 </a:t>
                      </a:r>
                      <a:endParaRPr lang="en-ZW" sz="1600" b="0" i="0" u="none" strike="noStrike" dirty="0">
                        <a:solidFill>
                          <a:srgbClr val="000000"/>
                        </a:solidFill>
                        <a:effectLst/>
                        <a:latin typeface="Arial Narrow" panose="020B0606020202030204" pitchFamily="34" charset="0"/>
                      </a:endParaRPr>
                    </a:p>
                  </a:txBody>
                  <a:tcPr marL="0" marR="0" marT="0" marB="0"/>
                </a:tc>
                <a:extLst>
                  <a:ext uri="{0D108BD9-81ED-4DB2-BD59-A6C34878D82A}">
                    <a16:rowId xmlns:a16="http://schemas.microsoft.com/office/drawing/2014/main" val="1041085620"/>
                  </a:ext>
                </a:extLst>
              </a:tr>
              <a:tr h="276036">
                <a:tc>
                  <a:txBody>
                    <a:bodyPr/>
                    <a:lstStyle/>
                    <a:p>
                      <a:pPr>
                        <a:lnSpc>
                          <a:spcPct val="100000"/>
                        </a:lnSpc>
                        <a:spcAft>
                          <a:spcPts val="800"/>
                        </a:spcAft>
                      </a:pPr>
                      <a:r>
                        <a:rPr lang="en-ZW" sz="1600" b="0" dirty="0">
                          <a:effectLst/>
                        </a:rPr>
                        <a:t> % of GDP</a:t>
                      </a:r>
                      <a:endParaRPr lang="en-ZW"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8183" marR="48183" marT="0" marB="0"/>
                </a:tc>
                <a:tc>
                  <a:txBody>
                    <a:bodyPr/>
                    <a:lstStyle/>
                    <a:p>
                      <a:pPr algn="r" fontAlgn="b">
                        <a:lnSpc>
                          <a:spcPct val="100000"/>
                        </a:lnSpc>
                      </a:pPr>
                      <a:r>
                        <a:rPr lang="en-ZW" sz="1600" u="none" strike="noStrike" dirty="0">
                          <a:effectLst/>
                        </a:rPr>
                        <a:t>-1.2 </a:t>
                      </a:r>
                      <a:endParaRPr lang="en-ZW" sz="1600" b="0" i="0" u="none" strike="noStrike" dirty="0">
                        <a:solidFill>
                          <a:srgbClr val="000000"/>
                        </a:solidFill>
                        <a:effectLst/>
                        <a:latin typeface="Arial Narrow" panose="020B0606020202030204" pitchFamily="34" charset="0"/>
                      </a:endParaRPr>
                    </a:p>
                  </a:txBody>
                  <a:tcPr marL="0" marR="0" marT="0" marB="0"/>
                </a:tc>
                <a:tc>
                  <a:txBody>
                    <a:bodyPr/>
                    <a:lstStyle/>
                    <a:p>
                      <a:pPr algn="r" rtl="0" fontAlgn="b">
                        <a:lnSpc>
                          <a:spcPct val="100000"/>
                        </a:lnSpc>
                      </a:pPr>
                      <a:r>
                        <a:rPr lang="en-ZW" sz="1600" u="none" strike="noStrike" dirty="0">
                          <a:effectLst/>
                        </a:rPr>
                        <a:t>-1.5</a:t>
                      </a:r>
                      <a:endParaRPr lang="en-ZW" sz="1600" b="0" i="0" u="none" strike="noStrike" dirty="0">
                        <a:solidFill>
                          <a:srgbClr val="000000"/>
                        </a:solidFill>
                        <a:effectLst/>
                        <a:latin typeface="Arial Narrow" panose="020B0606020202030204" pitchFamily="34" charset="0"/>
                      </a:endParaRPr>
                    </a:p>
                  </a:txBody>
                  <a:tcPr marL="3810" marR="3810" marT="3810" marB="0"/>
                </a:tc>
                <a:tc>
                  <a:txBody>
                    <a:bodyPr/>
                    <a:lstStyle/>
                    <a:p>
                      <a:pPr algn="r" fontAlgn="b">
                        <a:lnSpc>
                          <a:spcPct val="100000"/>
                        </a:lnSpc>
                      </a:pPr>
                      <a:r>
                        <a:rPr lang="en-ZW" sz="1600" u="none" strike="noStrike" dirty="0">
                          <a:effectLst/>
                        </a:rPr>
                        <a:t>-0.2 </a:t>
                      </a:r>
                      <a:endParaRPr lang="en-ZW" sz="1600" b="0" i="0" u="none" strike="noStrike" dirty="0">
                        <a:solidFill>
                          <a:srgbClr val="000000"/>
                        </a:solidFill>
                        <a:effectLst/>
                        <a:latin typeface="Arial Narrow" panose="020B0606020202030204" pitchFamily="34" charset="0"/>
                      </a:endParaRPr>
                    </a:p>
                  </a:txBody>
                  <a:tcPr marL="0" marR="0" marT="0" marB="0"/>
                </a:tc>
                <a:tc>
                  <a:txBody>
                    <a:bodyPr/>
                    <a:lstStyle/>
                    <a:p>
                      <a:pPr algn="r" fontAlgn="b">
                        <a:lnSpc>
                          <a:spcPct val="100000"/>
                        </a:lnSpc>
                      </a:pPr>
                      <a:r>
                        <a:rPr lang="en-ZW" sz="1600" u="none" strike="noStrike" dirty="0">
                          <a:effectLst/>
                        </a:rPr>
                        <a:t>-0.3 </a:t>
                      </a:r>
                      <a:endParaRPr lang="en-ZW" sz="1600" b="0" i="0" u="none" strike="noStrike" dirty="0">
                        <a:solidFill>
                          <a:srgbClr val="000000"/>
                        </a:solidFill>
                        <a:effectLst/>
                        <a:latin typeface="Arial Narrow" panose="020B0606020202030204" pitchFamily="34" charset="0"/>
                      </a:endParaRPr>
                    </a:p>
                  </a:txBody>
                  <a:tcPr marL="0" marR="0" marT="0" marB="0"/>
                </a:tc>
                <a:extLst>
                  <a:ext uri="{0D108BD9-81ED-4DB2-BD59-A6C34878D82A}">
                    <a16:rowId xmlns:a16="http://schemas.microsoft.com/office/drawing/2014/main" val="129985143"/>
                  </a:ext>
                </a:extLst>
              </a:tr>
            </a:tbl>
          </a:graphicData>
        </a:graphic>
      </p:graphicFrame>
      <p:sp>
        <p:nvSpPr>
          <p:cNvPr id="3" name="Rectangle 2">
            <a:extLst>
              <a:ext uri="{FF2B5EF4-FFF2-40B4-BE49-F238E27FC236}">
                <a16:creationId xmlns:a16="http://schemas.microsoft.com/office/drawing/2014/main" id="{6B92895C-F5BF-4D80-A06B-7569B711DF97}"/>
              </a:ext>
            </a:extLst>
          </p:cNvPr>
          <p:cNvSpPr/>
          <p:nvPr/>
        </p:nvSpPr>
        <p:spPr>
          <a:xfrm>
            <a:off x="457200" y="392504"/>
            <a:ext cx="10591800" cy="769441"/>
          </a:xfrm>
          <a:prstGeom prst="rect">
            <a:avLst/>
          </a:prstGeom>
        </p:spPr>
        <p:txBody>
          <a:bodyPr wrap="square">
            <a:spAutoFit/>
          </a:bodyPr>
          <a:lstStyle/>
          <a:p>
            <a:pPr algn="ctr"/>
            <a:r>
              <a:rPr lang="en-ZW" sz="4400" b="1" dirty="0">
                <a:solidFill>
                  <a:schemeClr val="bg1"/>
                </a:solidFill>
                <a:latin typeface="Montserrat" pitchFamily="2" charset="77"/>
                <a:ea typeface="+mj-ea"/>
                <a:cs typeface="+mj-cs"/>
              </a:rPr>
              <a:t>Macro-Fiscal Framework: 2021-26 </a:t>
            </a:r>
          </a:p>
        </p:txBody>
      </p:sp>
    </p:spTree>
    <p:extLst>
      <p:ext uri="{BB962C8B-B14F-4D97-AF65-F5344CB8AC3E}">
        <p14:creationId xmlns:p14="http://schemas.microsoft.com/office/powerpoint/2010/main" val="7904606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W" sz="4400" dirty="0"/>
              <a:t>Risks to the Framework </a:t>
            </a:r>
          </a:p>
        </p:txBody>
      </p:sp>
      <p:sp>
        <p:nvSpPr>
          <p:cNvPr id="3" name="Text Placeholder 2"/>
          <p:cNvSpPr>
            <a:spLocks noGrp="1"/>
          </p:cNvSpPr>
          <p:nvPr>
            <p:ph type="body" sz="quarter" idx="12"/>
          </p:nvPr>
        </p:nvSpPr>
        <p:spPr/>
        <p:txBody>
          <a:bodyPr/>
          <a:lstStyle/>
          <a:p>
            <a:pPr marL="228600" lvl="0" indent="-228600" algn="just">
              <a:lnSpc>
                <a:spcPct val="90000"/>
              </a:lnSpc>
              <a:spcBef>
                <a:spcPts val="1000"/>
              </a:spcBef>
              <a:buFont typeface="Wingdings" panose="05000000000000000000" pitchFamily="2" charset="2"/>
              <a:buChar char="§"/>
            </a:pPr>
            <a:r>
              <a:rPr lang="en-ZW" sz="4000" dirty="0">
                <a:solidFill>
                  <a:prstClr val="black"/>
                </a:solidFill>
                <a:latin typeface="Arial Narrow" panose="020B0606020202030204" pitchFamily="34" charset="0"/>
                <a:ea typeface="+mn-ea"/>
              </a:rPr>
              <a:t>Downside risks to the growth outlook include:</a:t>
            </a:r>
          </a:p>
          <a:p>
            <a:pPr lvl="1" algn="just"/>
            <a:r>
              <a:rPr lang="en-US" sz="4000" dirty="0">
                <a:solidFill>
                  <a:prstClr val="black"/>
                </a:solidFill>
                <a:latin typeface="Arial Narrow" panose="020B0606020202030204" pitchFamily="34" charset="0"/>
              </a:rPr>
              <a:t>El Niño induced drought;</a:t>
            </a:r>
          </a:p>
          <a:p>
            <a:pPr lvl="1" algn="just"/>
            <a:r>
              <a:rPr lang="en-ZW" sz="4000" dirty="0">
                <a:solidFill>
                  <a:prstClr val="black"/>
                </a:solidFill>
                <a:latin typeface="Arial Narrow" panose="020B0606020202030204" pitchFamily="34" charset="0"/>
              </a:rPr>
              <a:t>Declining global energy and food prices;</a:t>
            </a:r>
          </a:p>
          <a:p>
            <a:pPr lvl="1" algn="just"/>
            <a:r>
              <a:rPr lang="en-ZW" sz="4000" dirty="0">
                <a:solidFill>
                  <a:prstClr val="black"/>
                </a:solidFill>
                <a:latin typeface="Arial Narrow" panose="020B0606020202030204" pitchFamily="34" charset="0"/>
              </a:rPr>
              <a:t>Geopolitical tensions;</a:t>
            </a:r>
          </a:p>
          <a:p>
            <a:pPr lvl="1" algn="just"/>
            <a:r>
              <a:rPr lang="en-ZW" sz="4000" dirty="0">
                <a:solidFill>
                  <a:prstClr val="black"/>
                </a:solidFill>
                <a:latin typeface="Arial Narrow" panose="020B0606020202030204" pitchFamily="34" charset="0"/>
              </a:rPr>
              <a:t>Outbreaks of pandemics and endemics;</a:t>
            </a:r>
          </a:p>
          <a:p>
            <a:pPr lvl="1" algn="just"/>
            <a:r>
              <a:rPr lang="en-ZW" sz="4000" dirty="0">
                <a:solidFill>
                  <a:prstClr val="black"/>
                </a:solidFill>
                <a:latin typeface="Arial Narrow" panose="020B0606020202030204" pitchFamily="34" charset="0"/>
              </a:rPr>
              <a:t>Weak growth prospects of global economy; and</a:t>
            </a:r>
          </a:p>
          <a:p>
            <a:pPr lvl="1" algn="just"/>
            <a:r>
              <a:rPr lang="en-ZW" sz="4000" dirty="0">
                <a:solidFill>
                  <a:prstClr val="black"/>
                </a:solidFill>
                <a:latin typeface="Arial Narrow" panose="020B0606020202030204" pitchFamily="34" charset="0"/>
              </a:rPr>
              <a:t>Climate change.</a:t>
            </a:r>
          </a:p>
          <a:p>
            <a:endParaRPr lang="en-ZW" dirty="0"/>
          </a:p>
        </p:txBody>
      </p:sp>
    </p:spTree>
    <p:extLst>
      <p:ext uri="{BB962C8B-B14F-4D97-AF65-F5344CB8AC3E}">
        <p14:creationId xmlns:p14="http://schemas.microsoft.com/office/powerpoint/2010/main" val="31225161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5579706" cy="6858000"/>
          </a:xfrm>
          <a:prstGeom prst="rect">
            <a:avLst/>
          </a:prstGeom>
          <a:solidFill>
            <a:srgbClr val="285F74"/>
          </a:solidFill>
          <a:ln>
            <a:solidFill>
              <a:srgbClr val="285F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W"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687339" y="2099232"/>
            <a:ext cx="5735752" cy="1725520"/>
          </a:xfrm>
        </p:spPr>
        <p:txBody>
          <a:bodyPr/>
          <a:lstStyle/>
          <a:p>
            <a:br>
              <a:rPr lang="en-US" dirty="0">
                <a:latin typeface="Arial Narrow" panose="020B0606020202030204" pitchFamily="34" charset="0"/>
              </a:rPr>
            </a:br>
            <a:br>
              <a:rPr lang="en-US" dirty="0">
                <a:latin typeface="Arial Narrow" panose="020B0606020202030204" pitchFamily="34" charset="0"/>
              </a:rPr>
            </a:br>
            <a:r>
              <a:rPr lang="en-US" dirty="0">
                <a:latin typeface="Montserrat ExtraBold" panose="00000900000000000000" pitchFamily="2" charset="0"/>
              </a:rPr>
              <a:t>2024 BUDGET PRIORITIES</a:t>
            </a:r>
            <a:br>
              <a:rPr lang="en-ZW" sz="5400" dirty="0">
                <a:latin typeface="Arial Narrow" panose="020B0606020202030204" pitchFamily="34" charset="0"/>
              </a:rPr>
            </a:br>
            <a:endParaRPr lang="en-ZW"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1132" y="765111"/>
            <a:ext cx="4478694" cy="4478694"/>
          </a:xfrm>
          <a:prstGeom prst="rect">
            <a:avLst/>
          </a:prstGeom>
        </p:spPr>
      </p:pic>
    </p:spTree>
    <p:extLst>
      <p:ext uri="{BB962C8B-B14F-4D97-AF65-F5344CB8AC3E}">
        <p14:creationId xmlns:p14="http://schemas.microsoft.com/office/powerpoint/2010/main" val="11345178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W" sz="4400" dirty="0"/>
              <a:t>2024 BUDGET PRIORITIES</a:t>
            </a:r>
          </a:p>
        </p:txBody>
      </p:sp>
      <p:sp>
        <p:nvSpPr>
          <p:cNvPr id="3" name="Text Placeholder 2"/>
          <p:cNvSpPr>
            <a:spLocks noGrp="1"/>
          </p:cNvSpPr>
          <p:nvPr>
            <p:ph type="body" sz="quarter" idx="12"/>
          </p:nvPr>
        </p:nvSpPr>
        <p:spPr>
          <a:xfrm>
            <a:off x="539783" y="1956875"/>
            <a:ext cx="11070858" cy="4033586"/>
          </a:xfrm>
        </p:spPr>
        <p:txBody>
          <a:bodyPr/>
          <a:lstStyle/>
          <a:p>
            <a:pPr algn="just">
              <a:buFont typeface="Wingdings" panose="05000000000000000000" pitchFamily="2" charset="2"/>
              <a:buChar char="§"/>
            </a:pPr>
            <a:r>
              <a:rPr lang="en-US" sz="2200" dirty="0">
                <a:solidFill>
                  <a:schemeClr val="tx1"/>
                </a:solidFill>
                <a:latin typeface="Arial Narrow" panose="020B0606020202030204" pitchFamily="34" charset="0"/>
                <a:ea typeface="Calibri" panose="020F0502020204030204" pitchFamily="34" charset="0"/>
                <a:cs typeface="Times New Roman" panose="02020603050405020304" pitchFamily="18" charset="0"/>
              </a:rPr>
              <a:t>2024 National Budget Theme</a:t>
            </a:r>
            <a:r>
              <a:rPr lang="en-US" sz="2200" i="1" dirty="0">
                <a:solidFill>
                  <a:schemeClr val="tx1"/>
                </a:solidFill>
                <a:latin typeface="Arial Narrow" panose="020B0606020202030204" pitchFamily="34" charset="0"/>
                <a:ea typeface="Calibri" panose="020F0502020204030204" pitchFamily="34" charset="0"/>
                <a:cs typeface="Times New Roman" panose="02020603050405020304" pitchFamily="18" charset="0"/>
              </a:rPr>
              <a:t>: </a:t>
            </a:r>
            <a:r>
              <a:rPr lang="en-US" sz="2200" b="1" i="1" dirty="0">
                <a:solidFill>
                  <a:schemeClr val="tx1"/>
                </a:solidFill>
                <a:latin typeface="Arial Narrow" panose="020B0606020202030204" pitchFamily="34" charset="0"/>
                <a:ea typeface="Calibri" panose="020F0502020204030204" pitchFamily="34" charset="0"/>
                <a:cs typeface="Times New Roman" panose="02020603050405020304" pitchFamily="18" charset="0"/>
              </a:rPr>
              <a:t>‘Consolidating Economic Transformation’</a:t>
            </a:r>
            <a:endParaRPr lang="en-ZW" sz="2200" b="1" dirty="0">
              <a:solidFill>
                <a:schemeClr val="tx1"/>
              </a:solidFill>
              <a:latin typeface="Arial Narrow" panose="020B0606020202030204" pitchFamily="34" charset="0"/>
            </a:endParaRPr>
          </a:p>
          <a:p>
            <a:pPr algn="just">
              <a:buFont typeface="Wingdings" panose="05000000000000000000" pitchFamily="2" charset="2"/>
              <a:buChar char="§"/>
            </a:pPr>
            <a:r>
              <a:rPr lang="en-US" sz="2200" dirty="0">
                <a:solidFill>
                  <a:schemeClr val="tx1"/>
                </a:solidFill>
                <a:latin typeface="Arial Narrow" panose="020B0606020202030204" pitchFamily="34" charset="0"/>
              </a:rPr>
              <a:t>Consistent with the objectives of NDS1 and the need to create a resilient and complex economy which can generate decent jobs and higher incomes, the forthcoming national budget will focus on the following priority areas:</a:t>
            </a:r>
          </a:p>
          <a:p>
            <a:pPr lvl="1"/>
            <a:r>
              <a:rPr lang="en-ZW" sz="2200" dirty="0">
                <a:latin typeface="Arial Narrow" panose="020B0606020202030204" pitchFamily="34" charset="0"/>
              </a:rPr>
              <a:t>Economic Growth and Macro-Economic stability; </a:t>
            </a:r>
          </a:p>
          <a:p>
            <a:pPr lvl="1"/>
            <a:r>
              <a:rPr lang="en-ZW" sz="2200" dirty="0">
                <a:latin typeface="Arial Narrow" panose="020B0606020202030204" pitchFamily="34" charset="0"/>
              </a:rPr>
              <a:t>Supporting Productive Value Chains;</a:t>
            </a:r>
          </a:p>
          <a:p>
            <a:pPr lvl="1"/>
            <a:r>
              <a:rPr lang="en-ZW" sz="2200" dirty="0">
                <a:latin typeface="Arial Narrow" panose="020B0606020202030204" pitchFamily="34" charset="0"/>
              </a:rPr>
              <a:t>Infrastructure, ICTs and Digital Economy;</a:t>
            </a:r>
          </a:p>
          <a:p>
            <a:pPr lvl="1"/>
            <a:r>
              <a:rPr lang="en-ZW" sz="2200" dirty="0">
                <a:latin typeface="Arial Narrow" panose="020B0606020202030204" pitchFamily="34" charset="0"/>
              </a:rPr>
              <a:t>Youth, Sport, Arts and Culture;</a:t>
            </a:r>
          </a:p>
          <a:p>
            <a:pPr lvl="1"/>
            <a:r>
              <a:rPr lang="en-ZW" sz="2200" dirty="0">
                <a:latin typeface="Arial Narrow" panose="020B0606020202030204" pitchFamily="34" charset="0"/>
              </a:rPr>
              <a:t>Women, Gender Equity and SMEs;</a:t>
            </a:r>
          </a:p>
          <a:p>
            <a:pPr lvl="1"/>
            <a:r>
              <a:rPr lang="en-ZW" sz="2200" dirty="0">
                <a:latin typeface="Arial Narrow" panose="020B0606020202030204" pitchFamily="34" charset="0"/>
              </a:rPr>
              <a:t>Devolution and Decentralisation</a:t>
            </a:r>
          </a:p>
          <a:p>
            <a:pPr lvl="1"/>
            <a:r>
              <a:rPr lang="en-ZW" sz="2200" dirty="0">
                <a:latin typeface="Arial Narrow" panose="020B0606020202030204" pitchFamily="34" charset="0"/>
              </a:rPr>
              <a:t>Human Capital Development, Well-being and Innovation;</a:t>
            </a:r>
          </a:p>
          <a:p>
            <a:pPr lvl="1"/>
            <a:r>
              <a:rPr lang="en-ZW" sz="2200" dirty="0">
                <a:latin typeface="Arial Narrow" panose="020B0606020202030204" pitchFamily="34" charset="0"/>
              </a:rPr>
              <a:t>Effective Institution Building &amp; Governance; and </a:t>
            </a:r>
          </a:p>
          <a:p>
            <a:pPr lvl="1"/>
            <a:r>
              <a:rPr lang="en-ZW" sz="2200" dirty="0">
                <a:latin typeface="Arial Narrow" panose="020B0606020202030204" pitchFamily="34" charset="0"/>
              </a:rPr>
              <a:t>Image building, Engagement and Re-engagement/ Arrears clearance and debt restructuring.   </a:t>
            </a:r>
          </a:p>
          <a:p>
            <a:endParaRPr lang="en-ZW" dirty="0"/>
          </a:p>
        </p:txBody>
      </p:sp>
      <p:sp>
        <p:nvSpPr>
          <p:cNvPr id="4" name="Rectangle 3"/>
          <p:cNvSpPr/>
          <p:nvPr/>
        </p:nvSpPr>
        <p:spPr>
          <a:xfrm>
            <a:off x="11187404" y="606490"/>
            <a:ext cx="727788" cy="774441"/>
          </a:xfrm>
          <a:prstGeom prst="rect">
            <a:avLst/>
          </a:prstGeom>
          <a:solidFill>
            <a:srgbClr val="285F74"/>
          </a:solidFill>
          <a:ln>
            <a:solidFill>
              <a:srgbClr val="285F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W"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33547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prstGeom prst="rect">
            <a:avLst/>
          </a:prstGeom>
          <a:solidFill>
            <a:srgbClr val="285F74"/>
          </a:solidFill>
          <a:ln>
            <a:solidFill>
              <a:srgbClr val="285F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W" sz="4400" dirty="0"/>
              <a:t>Proposed Strategic Priority Areas</a:t>
            </a:r>
          </a:p>
        </p:txBody>
      </p:sp>
      <p:graphicFrame>
        <p:nvGraphicFramePr>
          <p:cNvPr id="6" name="Table 5"/>
          <p:cNvGraphicFramePr>
            <a:graphicFrameLocks noGrp="1"/>
          </p:cNvGraphicFramePr>
          <p:nvPr>
            <p:extLst>
              <p:ext uri="{D42A27DB-BD31-4B8C-83A1-F6EECF244321}">
                <p14:modId xmlns:p14="http://schemas.microsoft.com/office/powerpoint/2010/main" val="2974410077"/>
              </p:ext>
            </p:extLst>
          </p:nvPr>
        </p:nvGraphicFramePr>
        <p:xfrm>
          <a:off x="0" y="1935480"/>
          <a:ext cx="12192000" cy="4944459"/>
        </p:xfrm>
        <a:graphic>
          <a:graphicData uri="http://schemas.openxmlformats.org/drawingml/2006/table">
            <a:tbl>
              <a:tblPr firstRow="1" bandRow="1">
                <a:tableStyleId>{BDBED569-4797-4DF1-A0F4-6AAB3CD982D8}</a:tableStyleId>
              </a:tblPr>
              <a:tblGrid>
                <a:gridCol w="3170113">
                  <a:extLst>
                    <a:ext uri="{9D8B030D-6E8A-4147-A177-3AD203B41FA5}">
                      <a16:colId xmlns:a16="http://schemas.microsoft.com/office/drawing/2014/main" val="1734896604"/>
                    </a:ext>
                  </a:extLst>
                </a:gridCol>
                <a:gridCol w="9021887">
                  <a:extLst>
                    <a:ext uri="{9D8B030D-6E8A-4147-A177-3AD203B41FA5}">
                      <a16:colId xmlns:a16="http://schemas.microsoft.com/office/drawing/2014/main" val="2423843327"/>
                    </a:ext>
                  </a:extLst>
                </a:gridCol>
              </a:tblGrid>
              <a:tr h="357694">
                <a:tc>
                  <a:txBody>
                    <a:bodyPr/>
                    <a:lstStyle/>
                    <a:p>
                      <a:r>
                        <a:rPr lang="en-US" sz="1800" dirty="0">
                          <a:latin typeface="Arial Narrow" panose="020B0606020202030204" pitchFamily="34" charset="0"/>
                        </a:rPr>
                        <a:t>P</a:t>
                      </a:r>
                      <a:r>
                        <a:rPr lang="en-ZW" sz="1800" dirty="0">
                          <a:latin typeface="Arial Narrow" panose="020B0606020202030204" pitchFamily="34" charset="0"/>
                        </a:rPr>
                        <a:t>illar</a:t>
                      </a:r>
                    </a:p>
                  </a:txBody>
                  <a:tcPr/>
                </a:tc>
                <a:tc>
                  <a:txBody>
                    <a:bodyPr/>
                    <a:lstStyle/>
                    <a:p>
                      <a:pPr algn="ctr"/>
                      <a:r>
                        <a:rPr lang="en-US" sz="1800" dirty="0">
                          <a:latin typeface="Arial Narrow" panose="020B0606020202030204" pitchFamily="34" charset="0"/>
                        </a:rPr>
                        <a:t>Some of the P</a:t>
                      </a:r>
                      <a:r>
                        <a:rPr lang="en-ZW" sz="1800" dirty="0">
                          <a:latin typeface="Arial Narrow" panose="020B0606020202030204" pitchFamily="34" charset="0"/>
                        </a:rPr>
                        <a:t>olicy Interventions</a:t>
                      </a:r>
                    </a:p>
                  </a:txBody>
                  <a:tcPr/>
                </a:tc>
                <a:extLst>
                  <a:ext uri="{0D108BD9-81ED-4DB2-BD59-A6C34878D82A}">
                    <a16:rowId xmlns:a16="http://schemas.microsoft.com/office/drawing/2014/main" val="1790440900"/>
                  </a:ext>
                </a:extLst>
              </a:tr>
              <a:tr h="1652619">
                <a:tc>
                  <a:txBody>
                    <a:bodyPr/>
                    <a:lstStyle/>
                    <a:p>
                      <a:r>
                        <a:rPr lang="en-ZW" sz="1800" kern="1200" dirty="0">
                          <a:effectLst/>
                          <a:latin typeface="Arial Narrow" panose="020B0606020202030204" pitchFamily="34" charset="0"/>
                        </a:rPr>
                        <a:t>Economic Growth &amp; Macro-Stability</a:t>
                      </a:r>
                      <a:endParaRPr lang="en-ZW" sz="1800" dirty="0">
                        <a:latin typeface="Arial Narrow" panose="020B0606020202030204" pitchFamily="34" charset="0"/>
                      </a:endParaRPr>
                    </a:p>
                  </a:txBody>
                  <a:tcPr/>
                </a:tc>
                <a:tc>
                  <a:txBody>
                    <a:bodyPr/>
                    <a:lstStyle/>
                    <a:p>
                      <a:pPr marL="144000" indent="-144000">
                        <a:buFont typeface="Arial" panose="020B0604020202020204" pitchFamily="34" charset="0"/>
                        <a:buChar char="•"/>
                      </a:pPr>
                      <a:r>
                        <a:rPr lang="en-US" sz="1800" dirty="0">
                          <a:latin typeface="Arial Narrow" panose="020B0606020202030204" pitchFamily="34" charset="0"/>
                        </a:rPr>
                        <a:t>Fiscal and monetary policy consolidation measures;</a:t>
                      </a:r>
                    </a:p>
                    <a:p>
                      <a:pPr marL="144000" indent="-144000">
                        <a:buFont typeface="Arial" panose="020B0604020202020204" pitchFamily="34" charset="0"/>
                        <a:buChar char="•"/>
                      </a:pPr>
                      <a:r>
                        <a:rPr lang="en-ZW" sz="1800" kern="1200" dirty="0">
                          <a:effectLst/>
                          <a:latin typeface="Arial Narrow" panose="020B0606020202030204" pitchFamily="34" charset="0"/>
                        </a:rPr>
                        <a:t>Undertake State Enterprise reforms; </a:t>
                      </a:r>
                    </a:p>
                    <a:p>
                      <a:pPr marL="144000" indent="-144000">
                        <a:buFont typeface="Arial" panose="020B0604020202020204" pitchFamily="34" charset="0"/>
                        <a:buChar char="•"/>
                      </a:pPr>
                      <a:r>
                        <a:rPr lang="en-ZW" sz="1800" kern="1200" dirty="0">
                          <a:effectLst/>
                          <a:latin typeface="Arial Narrow" panose="020B0606020202030204" pitchFamily="34" charset="0"/>
                        </a:rPr>
                        <a:t>Implement the National Financial Inclusion Strategy II and measures to mobilise savings </a:t>
                      </a:r>
                    </a:p>
                    <a:p>
                      <a:pPr marL="144000" indent="-144000">
                        <a:buFont typeface="Arial" panose="020B0604020202020204" pitchFamily="34" charset="0"/>
                        <a:buChar char="•"/>
                      </a:pPr>
                      <a:r>
                        <a:rPr lang="en-ZW" sz="1800" kern="1200" dirty="0">
                          <a:effectLst/>
                          <a:latin typeface="Arial Narrow" panose="020B0606020202030204" pitchFamily="34" charset="0"/>
                        </a:rPr>
                        <a:t>Improve the requisite infrastructure and technology, regulatory environment, as well as enforce regulations to sustain financial markets development </a:t>
                      </a:r>
                    </a:p>
                  </a:txBody>
                  <a:tcPr/>
                </a:tc>
                <a:extLst>
                  <a:ext uri="{0D108BD9-81ED-4DB2-BD59-A6C34878D82A}">
                    <a16:rowId xmlns:a16="http://schemas.microsoft.com/office/drawing/2014/main" val="4135547474"/>
                  </a:ext>
                </a:extLst>
              </a:tr>
              <a:tr h="11625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latin typeface="Arial Narrow" panose="020B0606020202030204" pitchFamily="34" charset="0"/>
                        </a:rPr>
                        <a:t>Supporting Productive Value Chains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W" sz="1800" b="1" kern="1200" dirty="0">
                        <a:solidFill>
                          <a:schemeClr val="tx1"/>
                        </a:solidFill>
                        <a:latin typeface="Arial Narrow" panose="020B0606020202030204" pitchFamily="34" charset="0"/>
                        <a:ea typeface="+mn-ea"/>
                        <a:cs typeface="+mn-cs"/>
                      </a:endParaRPr>
                    </a:p>
                  </a:txBody>
                  <a:tcPr/>
                </a:tc>
                <a:tc>
                  <a:txBody>
                    <a:bodyPr/>
                    <a:lstStyle/>
                    <a:p>
                      <a:pPr marL="144000" indent="-144000" algn="l" defTabSz="914400" rtl="0" eaLnBrk="1" latinLnBrk="0" hangingPunct="1">
                        <a:buFont typeface="Arial" panose="020B0604020202020204" pitchFamily="34" charset="0"/>
                        <a:buChar char="•"/>
                      </a:pPr>
                      <a:r>
                        <a:rPr lang="en-US" sz="1800" kern="1200" dirty="0">
                          <a:effectLst/>
                          <a:latin typeface="Arial Narrow" panose="020B0606020202030204" pitchFamily="34" charset="0"/>
                        </a:rPr>
                        <a:t>Identify anchor projects in each sector that will support export growth, attract investment capital and create decent jobs for citizens; and</a:t>
                      </a:r>
                    </a:p>
                    <a:p>
                      <a:pPr marL="144000" indent="-144000">
                        <a:buFont typeface="Arial" panose="020B0604020202020204" pitchFamily="34" charset="0"/>
                        <a:buChar char="•"/>
                      </a:pPr>
                      <a:r>
                        <a:rPr lang="en-ZW" sz="1800" kern="1200" dirty="0">
                          <a:effectLst/>
                          <a:latin typeface="Arial Narrow" panose="020B0606020202030204" pitchFamily="34" charset="0"/>
                        </a:rPr>
                        <a:t>Upscale value addition and beneficiation of export products, disincentives on importation of non-essential imports and mobilise diaspora remittances</a:t>
                      </a:r>
                      <a:endParaRPr lang="en-ZW" sz="1800" dirty="0">
                        <a:latin typeface="Arial Narrow" panose="020B0606020202030204" pitchFamily="34" charset="0"/>
                      </a:endParaRPr>
                    </a:p>
                  </a:txBody>
                  <a:tcPr/>
                </a:tc>
                <a:extLst>
                  <a:ext uri="{0D108BD9-81ED-4DB2-BD59-A6C34878D82A}">
                    <a16:rowId xmlns:a16="http://schemas.microsoft.com/office/drawing/2014/main" val="3582407044"/>
                  </a:ext>
                </a:extLst>
              </a:tr>
              <a:tr h="169904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W" sz="1800" kern="1200" dirty="0">
                          <a:latin typeface="Arial Narrow" panose="020B0606020202030204" pitchFamily="34" charset="0"/>
                        </a:rPr>
                        <a:t>Infrastructure, ICTs &amp; The Digital Economy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W" sz="1800" b="1" kern="1200" dirty="0">
                        <a:solidFill>
                          <a:schemeClr val="tx1"/>
                        </a:solidFill>
                        <a:latin typeface="Arial Narrow" panose="020B0606020202030204" pitchFamily="34" charset="0"/>
                        <a:ea typeface="+mn-ea"/>
                        <a:cs typeface="+mn-cs"/>
                      </a:endParaRPr>
                    </a:p>
                  </a:txBody>
                  <a:tcPr/>
                </a:tc>
                <a:tc>
                  <a:txBody>
                    <a:bodyPr/>
                    <a:lstStyle/>
                    <a:p>
                      <a:pPr marL="144000" indent="-144000" algn="l" defTabSz="914400" rtl="0" eaLnBrk="1" latinLnBrk="0" hangingPunct="1">
                        <a:buFont typeface="Arial" panose="020B0604020202020204" pitchFamily="34" charset="0"/>
                        <a:buChar char="•"/>
                      </a:pPr>
                      <a:r>
                        <a:rPr lang="en-US" sz="1800" dirty="0">
                          <a:latin typeface="Arial Narrow" panose="020B0606020202030204" pitchFamily="34" charset="0"/>
                        </a:rPr>
                        <a:t>Upscale enforcement of best practices in the infrastructure space such as proper project planning, </a:t>
                      </a:r>
                      <a:r>
                        <a:rPr lang="en-US" sz="1800" kern="1200" dirty="0">
                          <a:solidFill>
                            <a:schemeClr val="dk1"/>
                          </a:solidFill>
                          <a:effectLst/>
                          <a:latin typeface="Arial Narrow" panose="020B0606020202030204" pitchFamily="34" charset="0"/>
                        </a:rPr>
                        <a:t>implementation, monitoring and evaluation, among others;</a:t>
                      </a:r>
                    </a:p>
                    <a:p>
                      <a:pPr marL="144000" indent="-144000" algn="l" defTabSz="914400" rtl="0" eaLnBrk="1" latinLnBrk="0" hangingPunct="1">
                        <a:buFont typeface="Arial" panose="020B0604020202020204" pitchFamily="34" charset="0"/>
                        <a:buChar char="•"/>
                      </a:pPr>
                      <a:r>
                        <a:rPr lang="en-US" sz="1800" kern="1200" dirty="0">
                          <a:solidFill>
                            <a:schemeClr val="dk1"/>
                          </a:solidFill>
                          <a:effectLst/>
                          <a:latin typeface="Arial Narrow" panose="020B0606020202030204" pitchFamily="34" charset="0"/>
                        </a:rPr>
                        <a:t>Review the current public sector infrastructure funding;</a:t>
                      </a:r>
                    </a:p>
                    <a:p>
                      <a:pPr marL="144000" indent="-144000" algn="l" defTabSz="914400" rtl="0" eaLnBrk="1" latinLnBrk="0" hangingPunct="1">
                        <a:buFont typeface="Arial" panose="020B0604020202020204" pitchFamily="34" charset="0"/>
                        <a:buChar char="•"/>
                      </a:pPr>
                      <a:r>
                        <a:rPr lang="en-ZW" sz="1800" kern="1200" dirty="0">
                          <a:solidFill>
                            <a:schemeClr val="dk1"/>
                          </a:solidFill>
                          <a:effectLst/>
                          <a:latin typeface="Arial Narrow" panose="020B0606020202030204" pitchFamily="34" charset="0"/>
                        </a:rPr>
                        <a:t>Expedite the e-Government Programme;</a:t>
                      </a:r>
                    </a:p>
                    <a:p>
                      <a:pPr marL="144000" indent="-144000" algn="l" defTabSz="914400" rtl="0" eaLnBrk="1" latinLnBrk="0" hangingPunct="1">
                        <a:buFont typeface="Arial" panose="020B0604020202020204" pitchFamily="34" charset="0"/>
                        <a:buChar char="•"/>
                      </a:pPr>
                      <a:r>
                        <a:rPr lang="en-US" sz="1800" kern="1200" dirty="0">
                          <a:solidFill>
                            <a:schemeClr val="dk1"/>
                          </a:solidFill>
                          <a:effectLst/>
                          <a:latin typeface="Arial Narrow" panose="020B0606020202030204" pitchFamily="34" charset="0"/>
                        </a:rPr>
                        <a:t>Explore sustainable Structured Finance Arrangements with the private sector that are sustainable and affordable for infrastructure development.</a:t>
                      </a:r>
                      <a:endParaRPr lang="en-ZW" sz="1800" kern="1200" dirty="0">
                        <a:solidFill>
                          <a:schemeClr val="dk1"/>
                        </a:solidFill>
                        <a:effectLst/>
                        <a:latin typeface="Arial Narrow" panose="020B0606020202030204" pitchFamily="34" charset="0"/>
                        <a:ea typeface="+mn-ea"/>
                        <a:cs typeface="+mn-cs"/>
                      </a:endParaRPr>
                    </a:p>
                  </a:txBody>
                  <a:tcPr/>
                </a:tc>
                <a:extLst>
                  <a:ext uri="{0D108BD9-81ED-4DB2-BD59-A6C34878D82A}">
                    <a16:rowId xmlns:a16="http://schemas.microsoft.com/office/drawing/2014/main" val="2582571385"/>
                  </a:ext>
                </a:extLst>
              </a:tr>
            </a:tbl>
          </a:graphicData>
        </a:graphic>
      </p:graphicFrame>
    </p:spTree>
    <p:extLst>
      <p:ext uri="{BB962C8B-B14F-4D97-AF65-F5344CB8AC3E}">
        <p14:creationId xmlns:p14="http://schemas.microsoft.com/office/powerpoint/2010/main" val="5780223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50" y="687237"/>
            <a:ext cx="11249025" cy="605665"/>
          </a:xfrm>
        </p:spPr>
        <p:txBody>
          <a:bodyPr/>
          <a:lstStyle/>
          <a:p>
            <a:pPr algn="ctr"/>
            <a:r>
              <a:rPr lang="en-US" sz="4000" dirty="0"/>
              <a:t>Proposed Strategic Priority Areas Cont’d</a:t>
            </a:r>
            <a:endParaRPr lang="en-ZW" sz="4000" dirty="0"/>
          </a:p>
        </p:txBody>
      </p:sp>
      <p:graphicFrame>
        <p:nvGraphicFramePr>
          <p:cNvPr id="5" name="Table 4"/>
          <p:cNvGraphicFramePr>
            <a:graphicFrameLocks noGrp="1"/>
          </p:cNvGraphicFramePr>
          <p:nvPr>
            <p:extLst>
              <p:ext uri="{D42A27DB-BD31-4B8C-83A1-F6EECF244321}">
                <p14:modId xmlns:p14="http://schemas.microsoft.com/office/powerpoint/2010/main" val="2383794443"/>
              </p:ext>
            </p:extLst>
          </p:nvPr>
        </p:nvGraphicFramePr>
        <p:xfrm>
          <a:off x="0" y="1910080"/>
          <a:ext cx="12192000" cy="4945441"/>
        </p:xfrm>
        <a:graphic>
          <a:graphicData uri="http://schemas.openxmlformats.org/drawingml/2006/table">
            <a:tbl>
              <a:tblPr firstRow="1" bandRow="1">
                <a:tableStyleId>{BDBED569-4797-4DF1-A0F4-6AAB3CD982D8}</a:tableStyleId>
              </a:tblPr>
              <a:tblGrid>
                <a:gridCol w="3600450">
                  <a:extLst>
                    <a:ext uri="{9D8B030D-6E8A-4147-A177-3AD203B41FA5}">
                      <a16:colId xmlns:a16="http://schemas.microsoft.com/office/drawing/2014/main" val="3112034207"/>
                    </a:ext>
                  </a:extLst>
                </a:gridCol>
                <a:gridCol w="8591550">
                  <a:extLst>
                    <a:ext uri="{9D8B030D-6E8A-4147-A177-3AD203B41FA5}">
                      <a16:colId xmlns:a16="http://schemas.microsoft.com/office/drawing/2014/main" val="778400082"/>
                    </a:ext>
                  </a:extLst>
                </a:gridCol>
              </a:tblGrid>
              <a:tr h="399523">
                <a:tc>
                  <a:txBody>
                    <a:bodyPr/>
                    <a:lstStyle/>
                    <a:p>
                      <a:r>
                        <a:rPr lang="en-US" sz="2000" dirty="0">
                          <a:latin typeface="Arial Narrow" panose="020B0606020202030204" pitchFamily="34" charset="0"/>
                        </a:rPr>
                        <a:t>P</a:t>
                      </a:r>
                      <a:r>
                        <a:rPr lang="en-ZW" sz="2000" dirty="0">
                          <a:latin typeface="Arial Narrow" panose="020B0606020202030204" pitchFamily="34" charset="0"/>
                        </a:rPr>
                        <a:t>illar</a:t>
                      </a:r>
                    </a:p>
                  </a:txBody>
                  <a:tcPr/>
                </a:tc>
                <a:tc>
                  <a:txBody>
                    <a:bodyPr/>
                    <a:lstStyle/>
                    <a:p>
                      <a:pPr algn="ctr"/>
                      <a:r>
                        <a:rPr lang="en-US" sz="2000" dirty="0">
                          <a:latin typeface="Arial Narrow" panose="020B0606020202030204" pitchFamily="34" charset="0"/>
                        </a:rPr>
                        <a:t>Some of the P</a:t>
                      </a:r>
                      <a:r>
                        <a:rPr lang="en-ZW" sz="2000" dirty="0">
                          <a:latin typeface="Arial Narrow" panose="020B0606020202030204" pitchFamily="34" charset="0"/>
                        </a:rPr>
                        <a:t>olicy Interventions</a:t>
                      </a:r>
                    </a:p>
                  </a:txBody>
                  <a:tcPr/>
                </a:tc>
                <a:extLst>
                  <a:ext uri="{0D108BD9-81ED-4DB2-BD59-A6C34878D82A}">
                    <a16:rowId xmlns:a16="http://schemas.microsoft.com/office/drawing/2014/main" val="2863578064"/>
                  </a:ext>
                </a:extLst>
              </a:tr>
              <a:tr h="2232847">
                <a:tc>
                  <a:txBody>
                    <a:bodyPr/>
                    <a:lstStyle/>
                    <a:p>
                      <a:r>
                        <a:rPr lang="en-US" sz="2000" dirty="0">
                          <a:latin typeface="Arial Narrow" panose="020B0606020202030204" pitchFamily="34" charset="0"/>
                        </a:rPr>
                        <a:t>Youth, Sport, Arts and Culture</a:t>
                      </a:r>
                      <a:endParaRPr lang="en-ZW" sz="2000" dirty="0">
                        <a:latin typeface="Arial Narrow" panose="020B0606020202030204" pitchFamily="34" charset="0"/>
                      </a:endParaRPr>
                    </a:p>
                  </a:txBody>
                  <a:tcPr/>
                </a:tc>
                <a:tc>
                  <a:txBody>
                    <a:bodyPr/>
                    <a:lstStyle/>
                    <a:p>
                      <a:pPr marL="285750" indent="-285750">
                        <a:buFont typeface="Arial" panose="020B0604020202020204" pitchFamily="34" charset="0"/>
                        <a:buChar char="•"/>
                      </a:pPr>
                      <a:r>
                        <a:rPr lang="en-US" sz="2000" dirty="0">
                          <a:latin typeface="Arial Narrow" panose="020B0606020202030204" pitchFamily="34" charset="0"/>
                        </a:rPr>
                        <a:t>Prioritise and enhance citizen participation in sports, recreation, arts, culture and heritage activities through upscaling renovations of existing sporting facilities and construction of standard sports stadia; </a:t>
                      </a:r>
                    </a:p>
                    <a:p>
                      <a:pPr marL="285750" indent="-285750">
                        <a:buFont typeface="Arial" panose="020B0604020202020204" pitchFamily="34" charset="0"/>
                        <a:buChar char="•"/>
                      </a:pPr>
                      <a:r>
                        <a:rPr lang="en-US" sz="2000" dirty="0">
                          <a:latin typeface="Arial Narrow" panose="020B0606020202030204" pitchFamily="34" charset="0"/>
                        </a:rPr>
                        <a:t>Upscale the involvement of community leaders and family systems in awareness and mitigatory measures against drug and substance abuse; </a:t>
                      </a:r>
                    </a:p>
                  </a:txBody>
                  <a:tcPr/>
                </a:tc>
                <a:extLst>
                  <a:ext uri="{0D108BD9-81ED-4DB2-BD59-A6C34878D82A}">
                    <a16:rowId xmlns:a16="http://schemas.microsoft.com/office/drawing/2014/main" val="1731922601"/>
                  </a:ext>
                </a:extLst>
              </a:tr>
              <a:tr h="1310295">
                <a:tc>
                  <a:txBody>
                    <a:bodyPr/>
                    <a:lstStyle/>
                    <a:p>
                      <a:r>
                        <a:rPr lang="en-US" sz="2000" dirty="0">
                          <a:latin typeface="Arial Narrow" panose="020B0606020202030204" pitchFamily="34" charset="0"/>
                        </a:rPr>
                        <a:t>Women, Gender Equity and SMEs</a:t>
                      </a:r>
                      <a:endParaRPr lang="en-ZW" sz="2000" dirty="0">
                        <a:latin typeface="Arial Narrow" panose="020B0606020202030204" pitchFamily="34" charset="0"/>
                      </a:endParaRPr>
                    </a:p>
                  </a:txBody>
                  <a:tcPr/>
                </a:tc>
                <a:tc>
                  <a:txBody>
                    <a:bodyPr/>
                    <a:lstStyle/>
                    <a:p>
                      <a:pPr marL="285750" indent="-285750">
                        <a:buFont typeface="Arial" panose="020B0604020202020204" pitchFamily="34" charset="0"/>
                        <a:buChar char="•"/>
                      </a:pPr>
                      <a:r>
                        <a:rPr lang="en-US" sz="2000" dirty="0">
                          <a:latin typeface="Arial Narrow" panose="020B0606020202030204" pitchFamily="34" charset="0"/>
                        </a:rPr>
                        <a:t>Prioritise capitalization of empowerment institutions such as Zimbabwe Women’s Microfinance Bank, Empower Bank and the Small and Medium Enterprises Development Corporation (SMEDCO).</a:t>
                      </a:r>
                      <a:endParaRPr lang="en-ZW" sz="2000" dirty="0">
                        <a:latin typeface="Arial Narrow" panose="020B0606020202030204" pitchFamily="34" charset="0"/>
                      </a:endParaRPr>
                    </a:p>
                  </a:txBody>
                  <a:tcPr/>
                </a:tc>
                <a:extLst>
                  <a:ext uri="{0D108BD9-81ED-4DB2-BD59-A6C34878D82A}">
                    <a16:rowId xmlns:a16="http://schemas.microsoft.com/office/drawing/2014/main" val="1114705698"/>
                  </a:ext>
                </a:extLst>
              </a:tr>
              <a:tr h="1002776">
                <a:tc>
                  <a:txBody>
                    <a:bodyPr/>
                    <a:lstStyle/>
                    <a:p>
                      <a:r>
                        <a:rPr lang="en-ZW" sz="2000" dirty="0">
                          <a:latin typeface="Arial Narrow" panose="020B0606020202030204" pitchFamily="34" charset="0"/>
                        </a:rPr>
                        <a:t>Devolution &amp; Decentralisation</a:t>
                      </a:r>
                    </a:p>
                  </a:txBody>
                  <a:tcPr/>
                </a:tc>
                <a:tc>
                  <a:txBody>
                    <a:bodyPr/>
                    <a:lstStyle/>
                    <a:p>
                      <a:pPr marL="285750" indent="-285750">
                        <a:buFont typeface="Arial" panose="020B0604020202020204" pitchFamily="34" charset="0"/>
                        <a:buChar char="•"/>
                      </a:pPr>
                      <a:r>
                        <a:rPr lang="en-US" sz="2000" dirty="0">
                          <a:latin typeface="Arial Narrow" panose="020B0606020202030204" pitchFamily="34" charset="0"/>
                        </a:rPr>
                        <a:t>Scale up projects and programmes that transforms the lives of the people; and</a:t>
                      </a:r>
                    </a:p>
                    <a:p>
                      <a:pPr marL="285750" indent="-285750">
                        <a:buFont typeface="Arial" panose="020B0604020202020204" pitchFamily="34" charset="0"/>
                        <a:buChar char="•"/>
                      </a:pPr>
                      <a:r>
                        <a:rPr lang="en-US" sz="2000" dirty="0">
                          <a:latin typeface="Arial Narrow" panose="020B0606020202030204" pitchFamily="34" charset="0"/>
                        </a:rPr>
                        <a:t>Finalize the devolution legal framework.</a:t>
                      </a:r>
                      <a:endParaRPr lang="en-ZW" sz="2000" dirty="0">
                        <a:latin typeface="Arial Narrow" panose="020B0606020202030204" pitchFamily="34" charset="0"/>
                      </a:endParaRPr>
                    </a:p>
                  </a:txBody>
                  <a:tcPr/>
                </a:tc>
                <a:extLst>
                  <a:ext uri="{0D108BD9-81ED-4DB2-BD59-A6C34878D82A}">
                    <a16:rowId xmlns:a16="http://schemas.microsoft.com/office/drawing/2014/main" val="1481789806"/>
                  </a:ext>
                </a:extLst>
              </a:tr>
            </a:tbl>
          </a:graphicData>
        </a:graphic>
      </p:graphicFrame>
    </p:spTree>
    <p:extLst>
      <p:ext uri="{BB962C8B-B14F-4D97-AF65-F5344CB8AC3E}">
        <p14:creationId xmlns:p14="http://schemas.microsoft.com/office/powerpoint/2010/main" val="263324717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 y="687237"/>
            <a:ext cx="11020425" cy="605665"/>
          </a:xfrm>
        </p:spPr>
        <p:txBody>
          <a:bodyPr/>
          <a:lstStyle/>
          <a:p>
            <a:pPr algn="ctr"/>
            <a:r>
              <a:rPr lang="en-US" sz="4000" dirty="0"/>
              <a:t>Proposed Strategic Priority Areas Cont’d</a:t>
            </a:r>
            <a:endParaRPr lang="en-ZW" sz="4000" dirty="0"/>
          </a:p>
        </p:txBody>
      </p:sp>
      <p:graphicFrame>
        <p:nvGraphicFramePr>
          <p:cNvPr id="5" name="Table 4"/>
          <p:cNvGraphicFramePr>
            <a:graphicFrameLocks noGrp="1"/>
          </p:cNvGraphicFramePr>
          <p:nvPr>
            <p:extLst>
              <p:ext uri="{D42A27DB-BD31-4B8C-83A1-F6EECF244321}">
                <p14:modId xmlns:p14="http://schemas.microsoft.com/office/powerpoint/2010/main" val="167212816"/>
              </p:ext>
            </p:extLst>
          </p:nvPr>
        </p:nvGraphicFramePr>
        <p:xfrm>
          <a:off x="40640" y="1878222"/>
          <a:ext cx="12151359" cy="5017312"/>
        </p:xfrm>
        <a:graphic>
          <a:graphicData uri="http://schemas.openxmlformats.org/drawingml/2006/table">
            <a:tbl>
              <a:tblPr firstRow="1" bandRow="1">
                <a:tableStyleId>{BDBED569-4797-4DF1-A0F4-6AAB3CD982D8}</a:tableStyleId>
              </a:tblPr>
              <a:tblGrid>
                <a:gridCol w="3525329">
                  <a:extLst>
                    <a:ext uri="{9D8B030D-6E8A-4147-A177-3AD203B41FA5}">
                      <a16:colId xmlns:a16="http://schemas.microsoft.com/office/drawing/2014/main" val="2358972796"/>
                    </a:ext>
                  </a:extLst>
                </a:gridCol>
                <a:gridCol w="8626030">
                  <a:extLst>
                    <a:ext uri="{9D8B030D-6E8A-4147-A177-3AD203B41FA5}">
                      <a16:colId xmlns:a16="http://schemas.microsoft.com/office/drawing/2014/main" val="726881902"/>
                    </a:ext>
                  </a:extLst>
                </a:gridCol>
              </a:tblGrid>
              <a:tr h="342327">
                <a:tc>
                  <a:txBody>
                    <a:bodyPr/>
                    <a:lstStyle/>
                    <a:p>
                      <a:r>
                        <a:rPr lang="en-US" sz="1800" dirty="0">
                          <a:latin typeface="Arial Narrow" panose="020B0606020202030204" pitchFamily="34" charset="0"/>
                        </a:rPr>
                        <a:t>P</a:t>
                      </a:r>
                      <a:r>
                        <a:rPr lang="en-ZW" sz="1800" dirty="0">
                          <a:latin typeface="Arial Narrow" panose="020B0606020202030204" pitchFamily="34" charset="0"/>
                        </a:rPr>
                        <a:t>illar</a:t>
                      </a:r>
                    </a:p>
                  </a:txBody>
                  <a:tcPr/>
                </a:tc>
                <a:tc>
                  <a:txBody>
                    <a:bodyPr/>
                    <a:lstStyle/>
                    <a:p>
                      <a:pPr algn="ctr"/>
                      <a:r>
                        <a:rPr lang="en-US" sz="1800" dirty="0">
                          <a:latin typeface="Arial Narrow" panose="020B0606020202030204" pitchFamily="34" charset="0"/>
                        </a:rPr>
                        <a:t>Some of the P</a:t>
                      </a:r>
                      <a:r>
                        <a:rPr lang="en-ZW" sz="1800" dirty="0">
                          <a:latin typeface="Arial Narrow" panose="020B0606020202030204" pitchFamily="34" charset="0"/>
                        </a:rPr>
                        <a:t>olicy Interventions</a:t>
                      </a:r>
                    </a:p>
                  </a:txBody>
                  <a:tcPr/>
                </a:tc>
                <a:extLst>
                  <a:ext uri="{0D108BD9-81ED-4DB2-BD59-A6C34878D82A}">
                    <a16:rowId xmlns:a16="http://schemas.microsoft.com/office/drawing/2014/main" val="2529390656"/>
                  </a:ext>
                </a:extLst>
              </a:tr>
              <a:tr h="2005736">
                <a:tc>
                  <a:txBody>
                    <a:bodyPr/>
                    <a:lstStyle/>
                    <a:p>
                      <a:r>
                        <a:rPr lang="en-US" sz="1800" dirty="0">
                          <a:latin typeface="Arial Narrow" panose="020B0606020202030204" pitchFamily="34" charset="0"/>
                        </a:rPr>
                        <a:t>Human Capital Development, Well-Being and Innovation</a:t>
                      </a:r>
                      <a:endParaRPr lang="en-ZW" sz="1800" dirty="0">
                        <a:latin typeface="Arial Narrow" panose="020B0606020202030204" pitchFamily="34" charset="0"/>
                      </a:endParaRPr>
                    </a:p>
                  </a:txBody>
                  <a:tcPr/>
                </a:tc>
                <a:tc>
                  <a:txBody>
                    <a:bodyPr/>
                    <a:lstStyle/>
                    <a:p>
                      <a:pPr marL="285750" indent="-285750">
                        <a:buFont typeface="Arial" panose="020B0604020202020204" pitchFamily="34" charset="0"/>
                        <a:buChar char="•"/>
                      </a:pPr>
                      <a:r>
                        <a:rPr lang="en-US" sz="1800" dirty="0">
                          <a:latin typeface="Arial Narrow" panose="020B0606020202030204" pitchFamily="34" charset="0"/>
                        </a:rPr>
                        <a:t>Prioritise improved access to quality and inclusive health and education services, technology transfer and usage;</a:t>
                      </a:r>
                    </a:p>
                    <a:p>
                      <a:pPr marL="285750" indent="-285750">
                        <a:buFont typeface="Arial" panose="020B0604020202020204" pitchFamily="34" charset="0"/>
                        <a:buChar char="•"/>
                      </a:pPr>
                      <a:r>
                        <a:rPr lang="en-US" sz="1800" dirty="0">
                          <a:latin typeface="Arial Narrow" panose="020B0606020202030204" pitchFamily="34" charset="0"/>
                        </a:rPr>
                        <a:t>Focus on building capacity for containment of future epidemics and other health related challenges through establishment of new facilities, upgrading of existing assets and equipment;</a:t>
                      </a:r>
                    </a:p>
                    <a:p>
                      <a:pPr marL="285750" indent="-285750">
                        <a:buFont typeface="Arial" panose="020B0604020202020204" pitchFamily="34" charset="0"/>
                        <a:buChar char="•"/>
                      </a:pPr>
                      <a:r>
                        <a:rPr lang="en-US" sz="1800" dirty="0">
                          <a:latin typeface="Arial Narrow" panose="020B0606020202030204" pitchFamily="34" charset="0"/>
                        </a:rPr>
                        <a:t>Ringfence resources towards social protection </a:t>
                      </a:r>
                      <a:r>
                        <a:rPr lang="en-US" sz="1800" dirty="0" err="1">
                          <a:latin typeface="Arial Narrow" panose="020B0606020202030204" pitchFamily="34" charset="0"/>
                        </a:rPr>
                        <a:t>programmes</a:t>
                      </a:r>
                      <a:r>
                        <a:rPr lang="en-US" sz="1800" dirty="0">
                          <a:latin typeface="Arial Narrow" panose="020B0606020202030204" pitchFamily="34" charset="0"/>
                        </a:rPr>
                        <a:t> such as social assistance, social care and support services, among other interventions.</a:t>
                      </a:r>
                      <a:endParaRPr lang="en-ZW" sz="1800" dirty="0">
                        <a:latin typeface="Arial Narrow" panose="020B0606020202030204" pitchFamily="34" charset="0"/>
                      </a:endParaRPr>
                    </a:p>
                  </a:txBody>
                  <a:tcPr/>
                </a:tc>
                <a:extLst>
                  <a:ext uri="{0D108BD9-81ED-4DB2-BD59-A6C34878D82A}">
                    <a16:rowId xmlns:a16="http://schemas.microsoft.com/office/drawing/2014/main" val="1271786986"/>
                  </a:ext>
                </a:extLst>
              </a:tr>
              <a:tr h="566609">
                <a:tc>
                  <a:txBody>
                    <a:bodyPr/>
                    <a:lstStyle/>
                    <a:p>
                      <a:r>
                        <a:rPr lang="en-ZW" sz="1800" dirty="0">
                          <a:latin typeface="Arial Narrow" panose="020B0606020202030204" pitchFamily="34" charset="0"/>
                        </a:rPr>
                        <a:t>Effective Institution Building &amp; Governance</a:t>
                      </a:r>
                    </a:p>
                  </a:txBody>
                  <a:tcPr/>
                </a:tc>
                <a:tc>
                  <a:txBody>
                    <a:bodyPr/>
                    <a:lstStyle/>
                    <a:p>
                      <a:pPr marL="285750" indent="-285750">
                        <a:buFont typeface="Arial" panose="020B0604020202020204" pitchFamily="34" charset="0"/>
                        <a:buChar char="•"/>
                      </a:pPr>
                      <a:r>
                        <a:rPr lang="en-US" sz="1800" dirty="0">
                          <a:latin typeface="Arial Narrow" panose="020B0606020202030204" pitchFamily="34" charset="0"/>
                        </a:rPr>
                        <a:t>Support decentralization of public service delivery institutions.</a:t>
                      </a:r>
                      <a:endParaRPr lang="en-ZW" sz="1800" dirty="0">
                        <a:latin typeface="Arial Narrow" panose="020B0606020202030204" pitchFamily="34" charset="0"/>
                      </a:endParaRPr>
                    </a:p>
                  </a:txBody>
                  <a:tcPr/>
                </a:tc>
                <a:extLst>
                  <a:ext uri="{0D108BD9-81ED-4DB2-BD59-A6C34878D82A}">
                    <a16:rowId xmlns:a16="http://schemas.microsoft.com/office/drawing/2014/main" val="3281156093"/>
                  </a:ext>
                </a:extLst>
              </a:tr>
              <a:tr h="2005736">
                <a:tc>
                  <a:txBody>
                    <a:bodyPr/>
                    <a:lstStyle/>
                    <a:p>
                      <a:r>
                        <a:rPr lang="en-ZW" sz="1800" dirty="0">
                          <a:latin typeface="Arial Narrow" panose="020B0606020202030204" pitchFamily="34" charset="0"/>
                        </a:rPr>
                        <a:t>Image Building, Engagement &amp; Re-Engagement</a:t>
                      </a:r>
                    </a:p>
                  </a:txBody>
                  <a:tcPr/>
                </a:tc>
                <a:tc>
                  <a:txBody>
                    <a:bodyPr/>
                    <a:lstStyle/>
                    <a:p>
                      <a:pPr marL="285750" indent="-285750">
                        <a:buFont typeface="Arial" panose="020B0604020202020204" pitchFamily="34" charset="0"/>
                        <a:buChar char="•"/>
                      </a:pPr>
                      <a:r>
                        <a:rPr lang="en-US" sz="1800" dirty="0">
                          <a:latin typeface="Arial Narrow" panose="020B0606020202030204" pitchFamily="34" charset="0"/>
                        </a:rPr>
                        <a:t>Focus on implementing reforms that culminated from the Structured Dialogue Platform (SDP) meetings culminated under the following three pillars: -</a:t>
                      </a:r>
                    </a:p>
                    <a:p>
                      <a:pPr marL="914400" lvl="2" indent="0">
                        <a:buFont typeface="Arial" panose="020B0604020202020204" pitchFamily="34" charset="0"/>
                        <a:buNone/>
                      </a:pPr>
                      <a:r>
                        <a:rPr lang="en-US" sz="1800" dirty="0">
                          <a:latin typeface="Arial Narrow" panose="020B0606020202030204" pitchFamily="34" charset="0"/>
                        </a:rPr>
                        <a:t>•Economic Reforms; </a:t>
                      </a:r>
                    </a:p>
                    <a:p>
                      <a:pPr marL="914400" lvl="2" indent="0">
                        <a:buFont typeface="Arial" panose="020B0604020202020204" pitchFamily="34" charset="0"/>
                        <a:buNone/>
                      </a:pPr>
                      <a:r>
                        <a:rPr lang="en-US" sz="1800" dirty="0">
                          <a:latin typeface="Arial Narrow" panose="020B0606020202030204" pitchFamily="34" charset="0"/>
                        </a:rPr>
                        <a:t>•Governance Reforms; and </a:t>
                      </a:r>
                    </a:p>
                    <a:p>
                      <a:pPr marL="914400" lvl="2" indent="0">
                        <a:buFont typeface="Arial" panose="020B0604020202020204" pitchFamily="34" charset="0"/>
                        <a:buNone/>
                      </a:pPr>
                      <a:r>
                        <a:rPr lang="en-US" sz="1800" dirty="0">
                          <a:latin typeface="Arial Narrow" panose="020B0606020202030204" pitchFamily="34" charset="0"/>
                        </a:rPr>
                        <a:t>•Land Tenure Reforms, Compensation of Former Farm Owners and the Resolution of Bilateral Investment Protection and Promotion Agreements (BIPPAs).</a:t>
                      </a:r>
                      <a:endParaRPr lang="en-ZW" sz="1800" dirty="0">
                        <a:latin typeface="Arial Narrow" panose="020B0606020202030204" pitchFamily="34" charset="0"/>
                      </a:endParaRPr>
                    </a:p>
                  </a:txBody>
                  <a:tcPr/>
                </a:tc>
                <a:extLst>
                  <a:ext uri="{0D108BD9-81ED-4DB2-BD59-A6C34878D82A}">
                    <a16:rowId xmlns:a16="http://schemas.microsoft.com/office/drawing/2014/main" val="4238471931"/>
                  </a:ext>
                </a:extLst>
              </a:tr>
            </a:tbl>
          </a:graphicData>
        </a:graphic>
      </p:graphicFrame>
    </p:spTree>
    <p:extLst>
      <p:ext uri="{BB962C8B-B14F-4D97-AF65-F5344CB8AC3E}">
        <p14:creationId xmlns:p14="http://schemas.microsoft.com/office/powerpoint/2010/main" val="48657979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W" sz="4400" dirty="0"/>
              <a:t>Conclusion</a:t>
            </a:r>
          </a:p>
        </p:txBody>
      </p:sp>
      <p:sp>
        <p:nvSpPr>
          <p:cNvPr id="3" name="Text Placeholder 2"/>
          <p:cNvSpPr>
            <a:spLocks noGrp="1"/>
          </p:cNvSpPr>
          <p:nvPr>
            <p:ph type="body" sz="quarter" idx="12"/>
          </p:nvPr>
        </p:nvSpPr>
        <p:spPr>
          <a:xfrm>
            <a:off x="177800" y="1971675"/>
            <a:ext cx="11831319" cy="5133975"/>
          </a:xfrm>
        </p:spPr>
        <p:txBody>
          <a:bodyPr/>
          <a:lstStyle/>
          <a:p>
            <a:pPr marL="228600" lvl="0" indent="-228600" algn="just">
              <a:lnSpc>
                <a:spcPct val="90000"/>
              </a:lnSpc>
              <a:spcBef>
                <a:spcPts val="1000"/>
              </a:spcBef>
              <a:buFont typeface="Wingdings" panose="05000000000000000000" pitchFamily="2" charset="2"/>
              <a:buChar char="§"/>
            </a:pPr>
            <a:r>
              <a:rPr lang="en-ZW" sz="4000" dirty="0">
                <a:solidFill>
                  <a:prstClr val="black"/>
                </a:solidFill>
                <a:latin typeface="Arial Narrow" panose="020B0606020202030204" pitchFamily="34" charset="0"/>
                <a:ea typeface="+mn-ea"/>
              </a:rPr>
              <a:t>MDAs are encouraged to use the available resources efficiently.</a:t>
            </a:r>
          </a:p>
          <a:p>
            <a:pPr marL="228600" lvl="0" indent="-228600" algn="just">
              <a:lnSpc>
                <a:spcPct val="90000"/>
              </a:lnSpc>
              <a:spcBef>
                <a:spcPts val="1000"/>
              </a:spcBef>
              <a:buFont typeface="Wingdings" panose="05000000000000000000" pitchFamily="2" charset="2"/>
              <a:buChar char="§"/>
            </a:pPr>
            <a:r>
              <a:rPr lang="en-ZW" sz="4000" dirty="0">
                <a:solidFill>
                  <a:prstClr val="black"/>
                </a:solidFill>
                <a:latin typeface="Arial Narrow" panose="020B0606020202030204" pitchFamily="34" charset="0"/>
                <a:ea typeface="+mn-ea"/>
              </a:rPr>
              <a:t>Hon. Members are encouraged to make recommendations on priorities cognisant of the budget constrain as presented earlier.</a:t>
            </a:r>
          </a:p>
          <a:p>
            <a:pPr marL="228600" lvl="0" indent="-228600" algn="just">
              <a:lnSpc>
                <a:spcPct val="90000"/>
              </a:lnSpc>
              <a:spcBef>
                <a:spcPts val="1000"/>
              </a:spcBef>
              <a:buFont typeface="Wingdings" panose="05000000000000000000" pitchFamily="2" charset="2"/>
              <a:buChar char="§"/>
            </a:pPr>
            <a:r>
              <a:rPr lang="en-ZW" sz="4000" dirty="0">
                <a:solidFill>
                  <a:prstClr val="black"/>
                </a:solidFill>
                <a:latin typeface="Arial Narrow" panose="020B0606020202030204" pitchFamily="34" charset="0"/>
                <a:ea typeface="+mn-ea"/>
              </a:rPr>
              <a:t>Treasury is open to all recommendations that seeks to enhance the lives of the people of Zimbabwe. </a:t>
            </a:r>
          </a:p>
          <a:p>
            <a:endParaRPr lang="en-ZW" dirty="0"/>
          </a:p>
        </p:txBody>
      </p:sp>
      <p:sp>
        <p:nvSpPr>
          <p:cNvPr id="4" name="Rectangle 3"/>
          <p:cNvSpPr/>
          <p:nvPr/>
        </p:nvSpPr>
        <p:spPr>
          <a:xfrm>
            <a:off x="11187404" y="606490"/>
            <a:ext cx="727788" cy="774441"/>
          </a:xfrm>
          <a:prstGeom prst="rect">
            <a:avLst/>
          </a:prstGeom>
          <a:solidFill>
            <a:srgbClr val="285F74"/>
          </a:solidFill>
          <a:ln>
            <a:solidFill>
              <a:srgbClr val="285F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W"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61428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87179" y="1763485"/>
            <a:ext cx="5579706" cy="5010539"/>
          </a:xfrm>
          <a:prstGeom prst="rect">
            <a:avLst/>
          </a:prstGeom>
          <a:solidFill>
            <a:srgbClr val="285F74"/>
          </a:solidFill>
          <a:ln>
            <a:solidFill>
              <a:srgbClr val="285F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W"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810370" y="2843977"/>
            <a:ext cx="11070858" cy="605665"/>
          </a:xfrm>
        </p:spPr>
        <p:txBody>
          <a:bodyPr/>
          <a:lstStyle/>
          <a:p>
            <a:pPr algn="ctr"/>
            <a:r>
              <a:rPr lang="en-US" sz="8000" dirty="0">
                <a:latin typeface="Montserrat ExtraBold" panose="00000900000000000000" pitchFamily="2" charset="0"/>
              </a:rPr>
              <a:t>I THANK YOU!!</a:t>
            </a:r>
            <a:endParaRPr lang="en-ZW" sz="8000" dirty="0">
              <a:latin typeface="Montserrat ExtraBold" panose="00000900000000000000" pitchFamily="2"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0348" y="4743451"/>
            <a:ext cx="5579707" cy="2963924"/>
          </a:xfrm>
          <a:prstGeom prst="rect">
            <a:avLst/>
          </a:prstGeom>
        </p:spPr>
      </p:pic>
    </p:spTree>
    <p:extLst>
      <p:ext uri="{BB962C8B-B14F-4D97-AF65-F5344CB8AC3E}">
        <p14:creationId xmlns:p14="http://schemas.microsoft.com/office/powerpoint/2010/main" val="6205243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1">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5067</TotalTime>
  <Words>6263</Words>
  <Application>Microsoft Office PowerPoint</Application>
  <PresentationFormat>Widescreen</PresentationFormat>
  <Paragraphs>1330</Paragraphs>
  <Slides>68</Slides>
  <Notes>4</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68</vt:i4>
      </vt:variant>
    </vt:vector>
  </HeadingPairs>
  <TitlesOfParts>
    <vt:vector size="80" baseType="lpstr">
      <vt:lpstr>Arial</vt:lpstr>
      <vt:lpstr>Arial Narrow</vt:lpstr>
      <vt:lpstr>Calibri</vt:lpstr>
      <vt:lpstr>Calibri Light</vt:lpstr>
      <vt:lpstr>Courier New</vt:lpstr>
      <vt:lpstr>Montserrat</vt:lpstr>
      <vt:lpstr>Montserrat ExtraBold</vt:lpstr>
      <vt:lpstr>Montserrat Medium</vt:lpstr>
      <vt:lpstr>Montserrat SemiBold</vt:lpstr>
      <vt:lpstr>Wingdings</vt:lpstr>
      <vt:lpstr>Office Theme</vt:lpstr>
      <vt:lpstr>1_Office Theme</vt:lpstr>
      <vt:lpstr>2024 PRE-BUDGET SEMINAR ‘Consolidating Economic Transformation’</vt:lpstr>
      <vt:lpstr>Outline</vt:lpstr>
      <vt:lpstr>  Global Developments  </vt:lpstr>
      <vt:lpstr>Global Developments: GDP</vt:lpstr>
      <vt:lpstr>Global Developments: Inflation</vt:lpstr>
      <vt:lpstr>Global Economic Developments: Commodity Prices</vt:lpstr>
      <vt:lpstr>  Domestic Economic Performance </vt:lpstr>
      <vt:lpstr>Domestic Economic Performance : GDP</vt:lpstr>
      <vt:lpstr>Sectoral GDP Growth Rates</vt:lpstr>
      <vt:lpstr>Sectoral Contribution to GDP (%)</vt:lpstr>
      <vt:lpstr>Agriculture Sector </vt:lpstr>
      <vt:lpstr>PowerPoint Presentation</vt:lpstr>
      <vt:lpstr>PowerPoint Presentation</vt:lpstr>
      <vt:lpstr>PowerPoint Presentation</vt:lpstr>
      <vt:lpstr>PowerPoint Presentation</vt:lpstr>
      <vt:lpstr>Rising Domestic Milk Production</vt:lpstr>
      <vt:lpstr>PowerPoint Presentation</vt:lpstr>
      <vt:lpstr>PowerPoint Presentation</vt:lpstr>
      <vt:lpstr>Mining Sector </vt:lpstr>
      <vt:lpstr>PowerPoint Presentation</vt:lpstr>
      <vt:lpstr>Manufacturing</vt:lpstr>
      <vt:lpstr>Tourism Recovery</vt:lpstr>
      <vt:lpstr>PowerPoint Presentation</vt:lpstr>
      <vt:lpstr>PowerPoint Presentation</vt:lpstr>
      <vt:lpstr>Inflation Developments and Outlook</vt:lpstr>
      <vt:lpstr>Exchange Rate</vt:lpstr>
      <vt:lpstr>Monetary Developments </vt:lpstr>
      <vt:lpstr>Imports</vt:lpstr>
      <vt:lpstr>Exports</vt:lpstr>
      <vt:lpstr>Current Account</vt:lpstr>
      <vt:lpstr>Comparative Export Receipt Earnings </vt:lpstr>
      <vt:lpstr>Revenue Performance </vt:lpstr>
      <vt:lpstr>Expenditure Performance </vt:lpstr>
      <vt:lpstr>Public Finance Perf : Jan – Sept 2023</vt:lpstr>
      <vt:lpstr>Public Finance Performance (Jan-Sept 2023)</vt:lpstr>
      <vt:lpstr>Revenue Performance: Jan to Sept 2023</vt:lpstr>
      <vt:lpstr>Revenue Head Performance (Jan-Sept)</vt:lpstr>
      <vt:lpstr>Expenditure Performance (Jan-Sept)</vt:lpstr>
      <vt:lpstr>Expenditure Distribution: Jan – Sept 2023</vt:lpstr>
      <vt:lpstr>Cumulative Disbursements to MDAs: Jan to Sept 2023: (ZW$B)</vt:lpstr>
      <vt:lpstr>Cumulative Disbursements to MDAs: Jan to Sept 2023: (ZW$B)</vt:lpstr>
      <vt:lpstr>Value for Money in Public Spending</vt:lpstr>
      <vt:lpstr>Public Debt</vt:lpstr>
      <vt:lpstr>  Update on Infrastructure Projects  </vt:lpstr>
      <vt:lpstr>Update on Infrastructure Development </vt:lpstr>
      <vt:lpstr>Airports</vt:lpstr>
      <vt:lpstr>Ports of Entry and Road Rehabilitation </vt:lpstr>
      <vt:lpstr>Energy</vt:lpstr>
      <vt:lpstr>Water and Sanitation</vt:lpstr>
      <vt:lpstr>Housing Development</vt:lpstr>
      <vt:lpstr>  NDS1 REVIEW </vt:lpstr>
      <vt:lpstr>PowerPoint Presentation</vt:lpstr>
      <vt:lpstr>NDS1 MID-TERM REVIEW</vt:lpstr>
      <vt:lpstr>Summary of the Review Findings </vt:lpstr>
      <vt:lpstr>Summary of the Review Findings </vt:lpstr>
      <vt:lpstr>Summary of the Review Findings </vt:lpstr>
      <vt:lpstr>Summary of the Review Findings </vt:lpstr>
      <vt:lpstr>  Preliminary 2024 Macro-Fiscal Framework</vt:lpstr>
      <vt:lpstr>Fiscal Framework</vt:lpstr>
      <vt:lpstr>PowerPoint Presentation</vt:lpstr>
      <vt:lpstr>Risks to the Framework </vt:lpstr>
      <vt:lpstr>  2024 BUDGET PRIORITIES </vt:lpstr>
      <vt:lpstr>2024 BUDGET PRIORITIES</vt:lpstr>
      <vt:lpstr>Proposed Strategic Priority Areas</vt:lpstr>
      <vt:lpstr>Proposed Strategic Priority Areas Cont’d</vt:lpstr>
      <vt:lpstr>Proposed Strategic Priority Areas Cont’d</vt:lpstr>
      <vt:lpstr>Conclusion</vt:lpstr>
      <vt:lpstr>I 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Vincent T. Mugwira</dc:creator>
  <cp:lastModifiedBy>CHUZU</cp:lastModifiedBy>
  <cp:revision>183</cp:revision>
  <cp:lastPrinted>2023-10-31T18:55:56Z</cp:lastPrinted>
  <dcterms:created xsi:type="dcterms:W3CDTF">2023-10-16T07:24:15Z</dcterms:created>
  <dcterms:modified xsi:type="dcterms:W3CDTF">2023-10-31T18:58:15Z</dcterms:modified>
</cp:coreProperties>
</file>