
<file path=[Content_Types].xml><?xml version="1.0" encoding="utf-8"?>
<Types xmlns="http://schemas.openxmlformats.org/package/2006/content-types">
  <Default Extension="jfif" ContentType="image/j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Lst>
  <p:notesMasterIdLst>
    <p:notesMasterId r:id="rId28"/>
  </p:notesMasterIdLst>
  <p:sldIdLst>
    <p:sldId id="256" r:id="rId2"/>
    <p:sldId id="257" r:id="rId3"/>
    <p:sldId id="290" r:id="rId4"/>
    <p:sldId id="286" r:id="rId5"/>
    <p:sldId id="258" r:id="rId6"/>
    <p:sldId id="259" r:id="rId7"/>
    <p:sldId id="263" r:id="rId8"/>
    <p:sldId id="291" r:id="rId9"/>
    <p:sldId id="292" r:id="rId10"/>
    <p:sldId id="293" r:id="rId11"/>
    <p:sldId id="287" r:id="rId12"/>
    <p:sldId id="295" r:id="rId13"/>
    <p:sldId id="294" r:id="rId14"/>
    <p:sldId id="296" r:id="rId15"/>
    <p:sldId id="264" r:id="rId16"/>
    <p:sldId id="282" r:id="rId17"/>
    <p:sldId id="260" r:id="rId18"/>
    <p:sldId id="276" r:id="rId19"/>
    <p:sldId id="283" r:id="rId20"/>
    <p:sldId id="284" r:id="rId21"/>
    <p:sldId id="289" r:id="rId22"/>
    <p:sldId id="285" r:id="rId23"/>
    <p:sldId id="268" r:id="rId24"/>
    <p:sldId id="269" r:id="rId25"/>
    <p:sldId id="273" r:id="rId26"/>
    <p:sldId id="27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BBF03D9-35A5-4A9F-9BA7-7E0422F1CB5C}">
          <p14:sldIdLst>
            <p14:sldId id="256"/>
            <p14:sldId id="257"/>
            <p14:sldId id="290"/>
            <p14:sldId id="286"/>
            <p14:sldId id="258"/>
            <p14:sldId id="259"/>
            <p14:sldId id="263"/>
            <p14:sldId id="291"/>
            <p14:sldId id="292"/>
            <p14:sldId id="293"/>
            <p14:sldId id="287"/>
            <p14:sldId id="295"/>
            <p14:sldId id="294"/>
            <p14:sldId id="296"/>
            <p14:sldId id="264"/>
            <p14:sldId id="282"/>
            <p14:sldId id="260"/>
            <p14:sldId id="276"/>
            <p14:sldId id="283"/>
            <p14:sldId id="284"/>
            <p14:sldId id="289"/>
            <p14:sldId id="285"/>
            <p14:sldId id="268"/>
            <p14:sldId id="269"/>
            <p14:sldId id="273"/>
            <p14:sldId id="2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106" d="100"/>
          <a:sy n="106" d="100"/>
        </p:scale>
        <p:origin x="79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W"/>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2C3095-16AE-4A4F-B16A-300085A4A006}" type="datetimeFigureOut">
              <a:rPr lang="en-ZW" smtClean="0"/>
              <a:t>2/11/2023</a:t>
            </a:fld>
            <a:endParaRPr lang="en-ZW"/>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W"/>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W"/>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5A4F2F-9BC2-4E74-93F7-76B90BFBF1DE}" type="slidenum">
              <a:rPr lang="en-ZW" smtClean="0"/>
              <a:t>‹#›</a:t>
            </a:fld>
            <a:endParaRPr lang="en-ZW"/>
          </a:p>
        </p:txBody>
      </p:sp>
    </p:spTree>
    <p:extLst>
      <p:ext uri="{BB962C8B-B14F-4D97-AF65-F5344CB8AC3E}">
        <p14:creationId xmlns:p14="http://schemas.microsoft.com/office/powerpoint/2010/main" val="2187624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C8E84-3977-4FE8-B03E-E655C1599A0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W"/>
          </a:p>
        </p:txBody>
      </p:sp>
      <p:sp>
        <p:nvSpPr>
          <p:cNvPr id="3" name="Subtitle 2">
            <a:extLst>
              <a:ext uri="{FF2B5EF4-FFF2-40B4-BE49-F238E27FC236}">
                <a16:creationId xmlns:a16="http://schemas.microsoft.com/office/drawing/2014/main" id="{A3E8A173-26A7-4230-8C93-0105DDD754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W"/>
          </a:p>
        </p:txBody>
      </p:sp>
      <p:sp>
        <p:nvSpPr>
          <p:cNvPr id="4" name="Date Placeholder 3">
            <a:extLst>
              <a:ext uri="{FF2B5EF4-FFF2-40B4-BE49-F238E27FC236}">
                <a16:creationId xmlns:a16="http://schemas.microsoft.com/office/drawing/2014/main" id="{1858D296-610B-454F-A8D8-D28F5D1EDA19}"/>
              </a:ext>
            </a:extLst>
          </p:cNvPr>
          <p:cNvSpPr>
            <a:spLocks noGrp="1"/>
          </p:cNvSpPr>
          <p:nvPr>
            <p:ph type="dt" sz="half" idx="10"/>
          </p:nvPr>
        </p:nvSpPr>
        <p:spPr/>
        <p:txBody>
          <a:bodyPr/>
          <a:lstStyle/>
          <a:p>
            <a:fld id="{A143A516-CADB-4C94-8664-F34B8E8720A2}" type="datetime1">
              <a:rPr lang="en-ZW" smtClean="0"/>
              <a:t>2/11/2023</a:t>
            </a:fld>
            <a:endParaRPr lang="en-ZW"/>
          </a:p>
        </p:txBody>
      </p:sp>
      <p:sp>
        <p:nvSpPr>
          <p:cNvPr id="5" name="Footer Placeholder 4">
            <a:extLst>
              <a:ext uri="{FF2B5EF4-FFF2-40B4-BE49-F238E27FC236}">
                <a16:creationId xmlns:a16="http://schemas.microsoft.com/office/drawing/2014/main" id="{584F21A6-25E1-4661-ADCE-CACF8194E12D}"/>
              </a:ext>
            </a:extLst>
          </p:cNvPr>
          <p:cNvSpPr>
            <a:spLocks noGrp="1"/>
          </p:cNvSpPr>
          <p:nvPr>
            <p:ph type="ftr" sz="quarter" idx="11"/>
          </p:nvPr>
        </p:nvSpPr>
        <p:spPr/>
        <p:txBody>
          <a:bodyPr/>
          <a:lstStyle/>
          <a:p>
            <a:endParaRPr lang="en-ZW"/>
          </a:p>
        </p:txBody>
      </p:sp>
      <p:sp>
        <p:nvSpPr>
          <p:cNvPr id="6" name="Slide Number Placeholder 5">
            <a:extLst>
              <a:ext uri="{FF2B5EF4-FFF2-40B4-BE49-F238E27FC236}">
                <a16:creationId xmlns:a16="http://schemas.microsoft.com/office/drawing/2014/main" id="{B11D12B2-7B42-4CD9-8E1D-3222596C513F}"/>
              </a:ext>
            </a:extLst>
          </p:cNvPr>
          <p:cNvSpPr>
            <a:spLocks noGrp="1"/>
          </p:cNvSpPr>
          <p:nvPr>
            <p:ph type="sldNum" sz="quarter" idx="12"/>
          </p:nvPr>
        </p:nvSpPr>
        <p:spPr/>
        <p:txBody>
          <a:bodyPr/>
          <a:lstStyle/>
          <a:p>
            <a:fld id="{0A15AD22-1E44-4C44-83B4-22C61B23846F}" type="slidenum">
              <a:rPr lang="en-ZW" smtClean="0"/>
              <a:t>‹#›</a:t>
            </a:fld>
            <a:endParaRPr lang="en-ZW"/>
          </a:p>
        </p:txBody>
      </p:sp>
    </p:spTree>
    <p:extLst>
      <p:ext uri="{BB962C8B-B14F-4D97-AF65-F5344CB8AC3E}">
        <p14:creationId xmlns:p14="http://schemas.microsoft.com/office/powerpoint/2010/main" val="1922733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41451-DFC9-4991-86D1-772ED54E9B2E}"/>
              </a:ext>
            </a:extLst>
          </p:cNvPr>
          <p:cNvSpPr>
            <a:spLocks noGrp="1"/>
          </p:cNvSpPr>
          <p:nvPr>
            <p:ph type="title"/>
          </p:nvPr>
        </p:nvSpPr>
        <p:spPr/>
        <p:txBody>
          <a:bodyPr/>
          <a:lstStyle/>
          <a:p>
            <a:r>
              <a:rPr lang="en-US"/>
              <a:t>Click to edit Master title style</a:t>
            </a:r>
            <a:endParaRPr lang="en-ZW"/>
          </a:p>
        </p:txBody>
      </p:sp>
      <p:sp>
        <p:nvSpPr>
          <p:cNvPr id="3" name="Content Placeholder 2">
            <a:extLst>
              <a:ext uri="{FF2B5EF4-FFF2-40B4-BE49-F238E27FC236}">
                <a16:creationId xmlns:a16="http://schemas.microsoft.com/office/drawing/2014/main" id="{C702DC6D-75D8-421B-9212-3F4468C7AA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a:extLst>
              <a:ext uri="{FF2B5EF4-FFF2-40B4-BE49-F238E27FC236}">
                <a16:creationId xmlns:a16="http://schemas.microsoft.com/office/drawing/2014/main" id="{02E2A84B-8F30-4202-83C8-FB88713CC983}"/>
              </a:ext>
            </a:extLst>
          </p:cNvPr>
          <p:cNvSpPr>
            <a:spLocks noGrp="1"/>
          </p:cNvSpPr>
          <p:nvPr>
            <p:ph type="dt" sz="half" idx="10"/>
          </p:nvPr>
        </p:nvSpPr>
        <p:spPr/>
        <p:txBody>
          <a:bodyPr/>
          <a:lstStyle/>
          <a:p>
            <a:fld id="{A3FAEB09-80BE-45AC-A63C-CA3FD80EEC49}" type="datetime1">
              <a:rPr lang="en-ZW" smtClean="0"/>
              <a:t>2/11/2023</a:t>
            </a:fld>
            <a:endParaRPr lang="en-ZW"/>
          </a:p>
        </p:txBody>
      </p:sp>
      <p:sp>
        <p:nvSpPr>
          <p:cNvPr id="5" name="Footer Placeholder 4">
            <a:extLst>
              <a:ext uri="{FF2B5EF4-FFF2-40B4-BE49-F238E27FC236}">
                <a16:creationId xmlns:a16="http://schemas.microsoft.com/office/drawing/2014/main" id="{5D4CDA1F-2A80-4977-BC59-9901A791677C}"/>
              </a:ext>
            </a:extLst>
          </p:cNvPr>
          <p:cNvSpPr>
            <a:spLocks noGrp="1"/>
          </p:cNvSpPr>
          <p:nvPr>
            <p:ph type="ftr" sz="quarter" idx="11"/>
          </p:nvPr>
        </p:nvSpPr>
        <p:spPr/>
        <p:txBody>
          <a:bodyPr/>
          <a:lstStyle/>
          <a:p>
            <a:endParaRPr lang="en-ZW"/>
          </a:p>
        </p:txBody>
      </p:sp>
      <p:sp>
        <p:nvSpPr>
          <p:cNvPr id="6" name="Slide Number Placeholder 5">
            <a:extLst>
              <a:ext uri="{FF2B5EF4-FFF2-40B4-BE49-F238E27FC236}">
                <a16:creationId xmlns:a16="http://schemas.microsoft.com/office/drawing/2014/main" id="{36CFAAA3-E7BF-4B95-B6ED-631A2BA5C6B6}"/>
              </a:ext>
            </a:extLst>
          </p:cNvPr>
          <p:cNvSpPr>
            <a:spLocks noGrp="1"/>
          </p:cNvSpPr>
          <p:nvPr>
            <p:ph type="sldNum" sz="quarter" idx="12"/>
          </p:nvPr>
        </p:nvSpPr>
        <p:spPr/>
        <p:txBody>
          <a:bodyPr/>
          <a:lstStyle/>
          <a:p>
            <a:fld id="{0A15AD22-1E44-4C44-83B4-22C61B23846F}" type="slidenum">
              <a:rPr lang="en-ZW" smtClean="0"/>
              <a:t>‹#›</a:t>
            </a:fld>
            <a:endParaRPr lang="en-ZW"/>
          </a:p>
        </p:txBody>
      </p:sp>
    </p:spTree>
    <p:extLst>
      <p:ext uri="{BB962C8B-B14F-4D97-AF65-F5344CB8AC3E}">
        <p14:creationId xmlns:p14="http://schemas.microsoft.com/office/powerpoint/2010/main" val="3157709761"/>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E1184-93D6-4628-8A12-38A70DEDB36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W"/>
          </a:p>
        </p:txBody>
      </p:sp>
      <p:sp>
        <p:nvSpPr>
          <p:cNvPr id="3" name="Text Placeholder 2">
            <a:extLst>
              <a:ext uri="{FF2B5EF4-FFF2-40B4-BE49-F238E27FC236}">
                <a16:creationId xmlns:a16="http://schemas.microsoft.com/office/drawing/2014/main" id="{7CC3C19F-F843-4FF6-BF8D-3E0ED3E8CA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4F65E0F-662C-479C-9C99-46BB1552BD78}"/>
              </a:ext>
            </a:extLst>
          </p:cNvPr>
          <p:cNvSpPr>
            <a:spLocks noGrp="1"/>
          </p:cNvSpPr>
          <p:nvPr>
            <p:ph type="dt" sz="half" idx="10"/>
          </p:nvPr>
        </p:nvSpPr>
        <p:spPr/>
        <p:txBody>
          <a:bodyPr/>
          <a:lstStyle/>
          <a:p>
            <a:fld id="{FFC5FF54-FF04-4A9C-8EC4-78214EA13192}" type="datetime1">
              <a:rPr lang="en-ZW" smtClean="0"/>
              <a:t>2/11/2023</a:t>
            </a:fld>
            <a:endParaRPr lang="en-ZW"/>
          </a:p>
        </p:txBody>
      </p:sp>
      <p:sp>
        <p:nvSpPr>
          <p:cNvPr id="5" name="Footer Placeholder 4">
            <a:extLst>
              <a:ext uri="{FF2B5EF4-FFF2-40B4-BE49-F238E27FC236}">
                <a16:creationId xmlns:a16="http://schemas.microsoft.com/office/drawing/2014/main" id="{502E1984-C781-4C2A-B811-FEFC4EBB9399}"/>
              </a:ext>
            </a:extLst>
          </p:cNvPr>
          <p:cNvSpPr>
            <a:spLocks noGrp="1"/>
          </p:cNvSpPr>
          <p:nvPr>
            <p:ph type="ftr" sz="quarter" idx="11"/>
          </p:nvPr>
        </p:nvSpPr>
        <p:spPr/>
        <p:txBody>
          <a:bodyPr/>
          <a:lstStyle/>
          <a:p>
            <a:endParaRPr lang="en-ZW"/>
          </a:p>
        </p:txBody>
      </p:sp>
      <p:sp>
        <p:nvSpPr>
          <p:cNvPr id="6" name="Slide Number Placeholder 5">
            <a:extLst>
              <a:ext uri="{FF2B5EF4-FFF2-40B4-BE49-F238E27FC236}">
                <a16:creationId xmlns:a16="http://schemas.microsoft.com/office/drawing/2014/main" id="{9C68E500-1C61-4258-9540-819A46C79068}"/>
              </a:ext>
            </a:extLst>
          </p:cNvPr>
          <p:cNvSpPr>
            <a:spLocks noGrp="1"/>
          </p:cNvSpPr>
          <p:nvPr>
            <p:ph type="sldNum" sz="quarter" idx="12"/>
          </p:nvPr>
        </p:nvSpPr>
        <p:spPr/>
        <p:txBody>
          <a:bodyPr/>
          <a:lstStyle/>
          <a:p>
            <a:fld id="{0A15AD22-1E44-4C44-83B4-22C61B23846F}" type="slidenum">
              <a:rPr lang="en-ZW" smtClean="0"/>
              <a:t>‹#›</a:t>
            </a:fld>
            <a:endParaRPr lang="en-ZW"/>
          </a:p>
        </p:txBody>
      </p:sp>
    </p:spTree>
    <p:extLst>
      <p:ext uri="{BB962C8B-B14F-4D97-AF65-F5344CB8AC3E}">
        <p14:creationId xmlns:p14="http://schemas.microsoft.com/office/powerpoint/2010/main" val="871541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9B90C-E99F-4387-880A-FC0B43FBD3E2}"/>
              </a:ext>
            </a:extLst>
          </p:cNvPr>
          <p:cNvSpPr>
            <a:spLocks noGrp="1"/>
          </p:cNvSpPr>
          <p:nvPr>
            <p:ph type="title"/>
          </p:nvPr>
        </p:nvSpPr>
        <p:spPr/>
        <p:txBody>
          <a:bodyPr/>
          <a:lstStyle/>
          <a:p>
            <a:r>
              <a:rPr lang="en-US"/>
              <a:t>Click to edit Master title style</a:t>
            </a:r>
            <a:endParaRPr lang="en-ZW"/>
          </a:p>
        </p:txBody>
      </p:sp>
      <p:sp>
        <p:nvSpPr>
          <p:cNvPr id="3" name="Content Placeholder 2">
            <a:extLst>
              <a:ext uri="{FF2B5EF4-FFF2-40B4-BE49-F238E27FC236}">
                <a16:creationId xmlns:a16="http://schemas.microsoft.com/office/drawing/2014/main" id="{C7E7573C-A18A-4DA5-9716-DB20D8498A1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Content Placeholder 3">
            <a:extLst>
              <a:ext uri="{FF2B5EF4-FFF2-40B4-BE49-F238E27FC236}">
                <a16:creationId xmlns:a16="http://schemas.microsoft.com/office/drawing/2014/main" id="{8FCF69C1-A234-46FB-861B-F58E3589B6A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Date Placeholder 4">
            <a:extLst>
              <a:ext uri="{FF2B5EF4-FFF2-40B4-BE49-F238E27FC236}">
                <a16:creationId xmlns:a16="http://schemas.microsoft.com/office/drawing/2014/main" id="{77854AE2-8E4F-4F48-9B0A-65BE3B0E15B7}"/>
              </a:ext>
            </a:extLst>
          </p:cNvPr>
          <p:cNvSpPr>
            <a:spLocks noGrp="1"/>
          </p:cNvSpPr>
          <p:nvPr>
            <p:ph type="dt" sz="half" idx="10"/>
          </p:nvPr>
        </p:nvSpPr>
        <p:spPr/>
        <p:txBody>
          <a:bodyPr/>
          <a:lstStyle/>
          <a:p>
            <a:fld id="{A3FAEB09-80BE-45AC-A63C-CA3FD80EEC49}" type="datetime1">
              <a:rPr lang="en-ZW" smtClean="0"/>
              <a:t>2/11/2023</a:t>
            </a:fld>
            <a:endParaRPr lang="en-ZW"/>
          </a:p>
        </p:txBody>
      </p:sp>
      <p:sp>
        <p:nvSpPr>
          <p:cNvPr id="6" name="Footer Placeholder 5">
            <a:extLst>
              <a:ext uri="{FF2B5EF4-FFF2-40B4-BE49-F238E27FC236}">
                <a16:creationId xmlns:a16="http://schemas.microsoft.com/office/drawing/2014/main" id="{0305D7C2-BEF4-4070-8C45-D44960F2D563}"/>
              </a:ext>
            </a:extLst>
          </p:cNvPr>
          <p:cNvSpPr>
            <a:spLocks noGrp="1"/>
          </p:cNvSpPr>
          <p:nvPr>
            <p:ph type="ftr" sz="quarter" idx="11"/>
          </p:nvPr>
        </p:nvSpPr>
        <p:spPr/>
        <p:txBody>
          <a:bodyPr/>
          <a:lstStyle/>
          <a:p>
            <a:endParaRPr lang="en-ZW"/>
          </a:p>
        </p:txBody>
      </p:sp>
      <p:sp>
        <p:nvSpPr>
          <p:cNvPr id="7" name="Slide Number Placeholder 6">
            <a:extLst>
              <a:ext uri="{FF2B5EF4-FFF2-40B4-BE49-F238E27FC236}">
                <a16:creationId xmlns:a16="http://schemas.microsoft.com/office/drawing/2014/main" id="{4036834F-8D32-4387-9255-7DFB0C898ECB}"/>
              </a:ext>
            </a:extLst>
          </p:cNvPr>
          <p:cNvSpPr>
            <a:spLocks noGrp="1"/>
          </p:cNvSpPr>
          <p:nvPr>
            <p:ph type="sldNum" sz="quarter" idx="12"/>
          </p:nvPr>
        </p:nvSpPr>
        <p:spPr/>
        <p:txBody>
          <a:bodyPr/>
          <a:lstStyle/>
          <a:p>
            <a:fld id="{0A15AD22-1E44-4C44-83B4-22C61B23846F}" type="slidenum">
              <a:rPr lang="en-ZW" smtClean="0"/>
              <a:t>‹#›</a:t>
            </a:fld>
            <a:endParaRPr lang="en-ZW"/>
          </a:p>
        </p:txBody>
      </p:sp>
    </p:spTree>
    <p:extLst>
      <p:ext uri="{BB962C8B-B14F-4D97-AF65-F5344CB8AC3E}">
        <p14:creationId xmlns:p14="http://schemas.microsoft.com/office/powerpoint/2010/main" val="2014678179"/>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94958-A3EA-4DC5-9292-085B74A0DE93}"/>
              </a:ext>
            </a:extLst>
          </p:cNvPr>
          <p:cNvSpPr>
            <a:spLocks noGrp="1"/>
          </p:cNvSpPr>
          <p:nvPr>
            <p:ph type="title"/>
          </p:nvPr>
        </p:nvSpPr>
        <p:spPr>
          <a:xfrm>
            <a:off x="839788" y="365125"/>
            <a:ext cx="10515600" cy="1325563"/>
          </a:xfrm>
        </p:spPr>
        <p:txBody>
          <a:bodyPr/>
          <a:lstStyle/>
          <a:p>
            <a:r>
              <a:rPr lang="en-US"/>
              <a:t>Click to edit Master title style</a:t>
            </a:r>
            <a:endParaRPr lang="en-ZW"/>
          </a:p>
        </p:txBody>
      </p:sp>
      <p:sp>
        <p:nvSpPr>
          <p:cNvPr id="3" name="Text Placeholder 2">
            <a:extLst>
              <a:ext uri="{FF2B5EF4-FFF2-40B4-BE49-F238E27FC236}">
                <a16:creationId xmlns:a16="http://schemas.microsoft.com/office/drawing/2014/main" id="{B7ED19E2-2316-41CF-A0FE-2D06FE791B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064CB0-587D-42C1-A826-17D23C290C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Text Placeholder 4">
            <a:extLst>
              <a:ext uri="{FF2B5EF4-FFF2-40B4-BE49-F238E27FC236}">
                <a16:creationId xmlns:a16="http://schemas.microsoft.com/office/drawing/2014/main" id="{D46BA1DC-362F-40C4-A491-2407895072D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FCDC64-81B2-4869-BE1F-1A3D693B0FA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7" name="Date Placeholder 6">
            <a:extLst>
              <a:ext uri="{FF2B5EF4-FFF2-40B4-BE49-F238E27FC236}">
                <a16:creationId xmlns:a16="http://schemas.microsoft.com/office/drawing/2014/main" id="{6692773D-A4F8-4963-B028-8863CDB55229}"/>
              </a:ext>
            </a:extLst>
          </p:cNvPr>
          <p:cNvSpPr>
            <a:spLocks noGrp="1"/>
          </p:cNvSpPr>
          <p:nvPr>
            <p:ph type="dt" sz="half" idx="10"/>
          </p:nvPr>
        </p:nvSpPr>
        <p:spPr/>
        <p:txBody>
          <a:bodyPr/>
          <a:lstStyle/>
          <a:p>
            <a:fld id="{A3FAEB09-80BE-45AC-A63C-CA3FD80EEC49}" type="datetime1">
              <a:rPr lang="en-ZW" smtClean="0"/>
              <a:t>2/11/2023</a:t>
            </a:fld>
            <a:endParaRPr lang="en-ZW"/>
          </a:p>
        </p:txBody>
      </p:sp>
      <p:sp>
        <p:nvSpPr>
          <p:cNvPr id="8" name="Footer Placeholder 7">
            <a:extLst>
              <a:ext uri="{FF2B5EF4-FFF2-40B4-BE49-F238E27FC236}">
                <a16:creationId xmlns:a16="http://schemas.microsoft.com/office/drawing/2014/main" id="{A594D4AE-8BD0-4179-A54F-18A4F0175667}"/>
              </a:ext>
            </a:extLst>
          </p:cNvPr>
          <p:cNvSpPr>
            <a:spLocks noGrp="1"/>
          </p:cNvSpPr>
          <p:nvPr>
            <p:ph type="ftr" sz="quarter" idx="11"/>
          </p:nvPr>
        </p:nvSpPr>
        <p:spPr/>
        <p:txBody>
          <a:bodyPr/>
          <a:lstStyle/>
          <a:p>
            <a:endParaRPr lang="en-ZW"/>
          </a:p>
        </p:txBody>
      </p:sp>
      <p:sp>
        <p:nvSpPr>
          <p:cNvPr id="9" name="Slide Number Placeholder 8">
            <a:extLst>
              <a:ext uri="{FF2B5EF4-FFF2-40B4-BE49-F238E27FC236}">
                <a16:creationId xmlns:a16="http://schemas.microsoft.com/office/drawing/2014/main" id="{AE17F8B5-F2E0-4C03-ADEC-23147400D7C4}"/>
              </a:ext>
            </a:extLst>
          </p:cNvPr>
          <p:cNvSpPr>
            <a:spLocks noGrp="1"/>
          </p:cNvSpPr>
          <p:nvPr>
            <p:ph type="sldNum" sz="quarter" idx="12"/>
          </p:nvPr>
        </p:nvSpPr>
        <p:spPr/>
        <p:txBody>
          <a:bodyPr/>
          <a:lstStyle/>
          <a:p>
            <a:fld id="{0A15AD22-1E44-4C44-83B4-22C61B23846F}" type="slidenum">
              <a:rPr lang="en-ZW" smtClean="0"/>
              <a:t>‹#›</a:t>
            </a:fld>
            <a:endParaRPr lang="en-ZW"/>
          </a:p>
        </p:txBody>
      </p:sp>
    </p:spTree>
    <p:extLst>
      <p:ext uri="{BB962C8B-B14F-4D97-AF65-F5344CB8AC3E}">
        <p14:creationId xmlns:p14="http://schemas.microsoft.com/office/powerpoint/2010/main" val="7802328"/>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89B57-C53C-4630-BAF3-AE421F07112B}"/>
              </a:ext>
            </a:extLst>
          </p:cNvPr>
          <p:cNvSpPr>
            <a:spLocks noGrp="1"/>
          </p:cNvSpPr>
          <p:nvPr>
            <p:ph type="title"/>
          </p:nvPr>
        </p:nvSpPr>
        <p:spPr/>
        <p:txBody>
          <a:bodyPr/>
          <a:lstStyle/>
          <a:p>
            <a:r>
              <a:rPr lang="en-US"/>
              <a:t>Click to edit Master title style</a:t>
            </a:r>
            <a:endParaRPr lang="en-ZW"/>
          </a:p>
        </p:txBody>
      </p:sp>
      <p:sp>
        <p:nvSpPr>
          <p:cNvPr id="3" name="Date Placeholder 2">
            <a:extLst>
              <a:ext uri="{FF2B5EF4-FFF2-40B4-BE49-F238E27FC236}">
                <a16:creationId xmlns:a16="http://schemas.microsoft.com/office/drawing/2014/main" id="{6256C20B-5EA3-45F2-9B7A-E0D3868C58BA}"/>
              </a:ext>
            </a:extLst>
          </p:cNvPr>
          <p:cNvSpPr>
            <a:spLocks noGrp="1"/>
          </p:cNvSpPr>
          <p:nvPr>
            <p:ph type="dt" sz="half" idx="10"/>
          </p:nvPr>
        </p:nvSpPr>
        <p:spPr/>
        <p:txBody>
          <a:bodyPr/>
          <a:lstStyle/>
          <a:p>
            <a:fld id="{0206129D-6A60-411B-8920-6048FB4AB2A1}" type="datetime1">
              <a:rPr lang="en-ZW" smtClean="0"/>
              <a:t>2/11/2023</a:t>
            </a:fld>
            <a:endParaRPr lang="en-ZW"/>
          </a:p>
        </p:txBody>
      </p:sp>
      <p:sp>
        <p:nvSpPr>
          <p:cNvPr id="4" name="Footer Placeholder 3">
            <a:extLst>
              <a:ext uri="{FF2B5EF4-FFF2-40B4-BE49-F238E27FC236}">
                <a16:creationId xmlns:a16="http://schemas.microsoft.com/office/drawing/2014/main" id="{207E7DFC-E985-43B5-8281-D976C05CF80B}"/>
              </a:ext>
            </a:extLst>
          </p:cNvPr>
          <p:cNvSpPr>
            <a:spLocks noGrp="1"/>
          </p:cNvSpPr>
          <p:nvPr>
            <p:ph type="ftr" sz="quarter" idx="11"/>
          </p:nvPr>
        </p:nvSpPr>
        <p:spPr/>
        <p:txBody>
          <a:bodyPr/>
          <a:lstStyle/>
          <a:p>
            <a:endParaRPr lang="en-ZW"/>
          </a:p>
        </p:txBody>
      </p:sp>
      <p:sp>
        <p:nvSpPr>
          <p:cNvPr id="5" name="Slide Number Placeholder 4">
            <a:extLst>
              <a:ext uri="{FF2B5EF4-FFF2-40B4-BE49-F238E27FC236}">
                <a16:creationId xmlns:a16="http://schemas.microsoft.com/office/drawing/2014/main" id="{1E0757E1-B21C-4AD9-93B2-11E86D87D22D}"/>
              </a:ext>
            </a:extLst>
          </p:cNvPr>
          <p:cNvSpPr>
            <a:spLocks noGrp="1"/>
          </p:cNvSpPr>
          <p:nvPr>
            <p:ph type="sldNum" sz="quarter" idx="12"/>
          </p:nvPr>
        </p:nvSpPr>
        <p:spPr/>
        <p:txBody>
          <a:bodyPr/>
          <a:lstStyle/>
          <a:p>
            <a:fld id="{0A15AD22-1E44-4C44-83B4-22C61B23846F}" type="slidenum">
              <a:rPr lang="en-ZW" smtClean="0"/>
              <a:t>‹#›</a:t>
            </a:fld>
            <a:endParaRPr lang="en-ZW"/>
          </a:p>
        </p:txBody>
      </p:sp>
    </p:spTree>
    <p:extLst>
      <p:ext uri="{BB962C8B-B14F-4D97-AF65-F5344CB8AC3E}">
        <p14:creationId xmlns:p14="http://schemas.microsoft.com/office/powerpoint/2010/main" val="2010481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DFCBEC-318C-4762-ADD6-17745D120C8B}"/>
              </a:ext>
            </a:extLst>
          </p:cNvPr>
          <p:cNvSpPr>
            <a:spLocks noGrp="1"/>
          </p:cNvSpPr>
          <p:nvPr>
            <p:ph type="dt" sz="half" idx="10"/>
          </p:nvPr>
        </p:nvSpPr>
        <p:spPr/>
        <p:txBody>
          <a:bodyPr/>
          <a:lstStyle/>
          <a:p>
            <a:fld id="{30E7FDD8-FAF2-41E2-8A92-2ED51DDC86E5}" type="datetime1">
              <a:rPr lang="en-ZW" smtClean="0"/>
              <a:t>2/11/2023</a:t>
            </a:fld>
            <a:endParaRPr lang="en-ZW"/>
          </a:p>
        </p:txBody>
      </p:sp>
      <p:sp>
        <p:nvSpPr>
          <p:cNvPr id="3" name="Footer Placeholder 2">
            <a:extLst>
              <a:ext uri="{FF2B5EF4-FFF2-40B4-BE49-F238E27FC236}">
                <a16:creationId xmlns:a16="http://schemas.microsoft.com/office/drawing/2014/main" id="{4085C430-A5C9-49E0-A4BA-271B1992A633}"/>
              </a:ext>
            </a:extLst>
          </p:cNvPr>
          <p:cNvSpPr>
            <a:spLocks noGrp="1"/>
          </p:cNvSpPr>
          <p:nvPr>
            <p:ph type="ftr" sz="quarter" idx="11"/>
          </p:nvPr>
        </p:nvSpPr>
        <p:spPr/>
        <p:txBody>
          <a:bodyPr/>
          <a:lstStyle/>
          <a:p>
            <a:endParaRPr lang="en-ZW"/>
          </a:p>
        </p:txBody>
      </p:sp>
      <p:sp>
        <p:nvSpPr>
          <p:cNvPr id="4" name="Slide Number Placeholder 3">
            <a:extLst>
              <a:ext uri="{FF2B5EF4-FFF2-40B4-BE49-F238E27FC236}">
                <a16:creationId xmlns:a16="http://schemas.microsoft.com/office/drawing/2014/main" id="{1BF8B732-CD20-4275-9371-5550328A31FA}"/>
              </a:ext>
            </a:extLst>
          </p:cNvPr>
          <p:cNvSpPr>
            <a:spLocks noGrp="1"/>
          </p:cNvSpPr>
          <p:nvPr>
            <p:ph type="sldNum" sz="quarter" idx="12"/>
          </p:nvPr>
        </p:nvSpPr>
        <p:spPr/>
        <p:txBody>
          <a:bodyPr/>
          <a:lstStyle/>
          <a:p>
            <a:fld id="{0A15AD22-1E44-4C44-83B4-22C61B23846F}" type="slidenum">
              <a:rPr lang="en-ZW" smtClean="0"/>
              <a:t>‹#›</a:t>
            </a:fld>
            <a:endParaRPr lang="en-ZW"/>
          </a:p>
        </p:txBody>
      </p:sp>
    </p:spTree>
    <p:extLst>
      <p:ext uri="{BB962C8B-B14F-4D97-AF65-F5344CB8AC3E}">
        <p14:creationId xmlns:p14="http://schemas.microsoft.com/office/powerpoint/2010/main" val="2057906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6453F-64D1-494E-A186-D4DAF0954A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W"/>
          </a:p>
        </p:txBody>
      </p:sp>
      <p:sp>
        <p:nvSpPr>
          <p:cNvPr id="3" name="Content Placeholder 2">
            <a:extLst>
              <a:ext uri="{FF2B5EF4-FFF2-40B4-BE49-F238E27FC236}">
                <a16:creationId xmlns:a16="http://schemas.microsoft.com/office/drawing/2014/main" id="{B8FE8B75-BA15-4291-B7E9-D9B4769F85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Text Placeholder 3">
            <a:extLst>
              <a:ext uri="{FF2B5EF4-FFF2-40B4-BE49-F238E27FC236}">
                <a16:creationId xmlns:a16="http://schemas.microsoft.com/office/drawing/2014/main" id="{7136E202-92BD-4621-8A3D-85BD78FA92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74021F-4E7A-4593-ABDD-960219462B8D}"/>
              </a:ext>
            </a:extLst>
          </p:cNvPr>
          <p:cNvSpPr>
            <a:spLocks noGrp="1"/>
          </p:cNvSpPr>
          <p:nvPr>
            <p:ph type="dt" sz="half" idx="10"/>
          </p:nvPr>
        </p:nvSpPr>
        <p:spPr/>
        <p:txBody>
          <a:bodyPr/>
          <a:lstStyle/>
          <a:p>
            <a:fld id="{A3FAEB09-80BE-45AC-A63C-CA3FD80EEC49}" type="datetime1">
              <a:rPr lang="en-ZW" smtClean="0"/>
              <a:t>2/11/2023</a:t>
            </a:fld>
            <a:endParaRPr lang="en-ZW"/>
          </a:p>
        </p:txBody>
      </p:sp>
      <p:sp>
        <p:nvSpPr>
          <p:cNvPr id="6" name="Footer Placeholder 5">
            <a:extLst>
              <a:ext uri="{FF2B5EF4-FFF2-40B4-BE49-F238E27FC236}">
                <a16:creationId xmlns:a16="http://schemas.microsoft.com/office/drawing/2014/main" id="{84FA27B2-DB39-4A13-BE14-B174FFCD107D}"/>
              </a:ext>
            </a:extLst>
          </p:cNvPr>
          <p:cNvSpPr>
            <a:spLocks noGrp="1"/>
          </p:cNvSpPr>
          <p:nvPr>
            <p:ph type="ftr" sz="quarter" idx="11"/>
          </p:nvPr>
        </p:nvSpPr>
        <p:spPr/>
        <p:txBody>
          <a:bodyPr/>
          <a:lstStyle/>
          <a:p>
            <a:endParaRPr lang="en-ZW"/>
          </a:p>
        </p:txBody>
      </p:sp>
      <p:sp>
        <p:nvSpPr>
          <p:cNvPr id="7" name="Slide Number Placeholder 6">
            <a:extLst>
              <a:ext uri="{FF2B5EF4-FFF2-40B4-BE49-F238E27FC236}">
                <a16:creationId xmlns:a16="http://schemas.microsoft.com/office/drawing/2014/main" id="{75BDA6E4-D966-470A-BB65-DBCC96C4E8FB}"/>
              </a:ext>
            </a:extLst>
          </p:cNvPr>
          <p:cNvSpPr>
            <a:spLocks noGrp="1"/>
          </p:cNvSpPr>
          <p:nvPr>
            <p:ph type="sldNum" sz="quarter" idx="12"/>
          </p:nvPr>
        </p:nvSpPr>
        <p:spPr/>
        <p:txBody>
          <a:bodyPr/>
          <a:lstStyle/>
          <a:p>
            <a:fld id="{0A15AD22-1E44-4C44-83B4-22C61B23846F}" type="slidenum">
              <a:rPr lang="en-ZW" smtClean="0"/>
              <a:t>‹#›</a:t>
            </a:fld>
            <a:endParaRPr lang="en-ZW"/>
          </a:p>
        </p:txBody>
      </p:sp>
    </p:spTree>
    <p:extLst>
      <p:ext uri="{BB962C8B-B14F-4D97-AF65-F5344CB8AC3E}">
        <p14:creationId xmlns:p14="http://schemas.microsoft.com/office/powerpoint/2010/main" val="4067133003"/>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B21AB-80BA-46F3-9309-C674F42539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W"/>
          </a:p>
        </p:txBody>
      </p:sp>
      <p:sp>
        <p:nvSpPr>
          <p:cNvPr id="3" name="Picture Placeholder 2">
            <a:extLst>
              <a:ext uri="{FF2B5EF4-FFF2-40B4-BE49-F238E27FC236}">
                <a16:creationId xmlns:a16="http://schemas.microsoft.com/office/drawing/2014/main" id="{E603304C-DEFA-4DF3-9331-1378F06836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W"/>
          </a:p>
        </p:txBody>
      </p:sp>
      <p:sp>
        <p:nvSpPr>
          <p:cNvPr id="4" name="Text Placeholder 3">
            <a:extLst>
              <a:ext uri="{FF2B5EF4-FFF2-40B4-BE49-F238E27FC236}">
                <a16:creationId xmlns:a16="http://schemas.microsoft.com/office/drawing/2014/main" id="{4CB8A76E-C461-4ED8-8F97-29DE4F1A53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E5F1C6-4083-4DCD-8A51-46EB313E962E}"/>
              </a:ext>
            </a:extLst>
          </p:cNvPr>
          <p:cNvSpPr>
            <a:spLocks noGrp="1"/>
          </p:cNvSpPr>
          <p:nvPr>
            <p:ph type="dt" sz="half" idx="10"/>
          </p:nvPr>
        </p:nvSpPr>
        <p:spPr/>
        <p:txBody>
          <a:bodyPr/>
          <a:lstStyle/>
          <a:p>
            <a:fld id="{E23478E4-7DCD-4499-A79C-A1927A48E057}" type="datetime1">
              <a:rPr lang="en-ZW" smtClean="0"/>
              <a:t>2/11/2023</a:t>
            </a:fld>
            <a:endParaRPr lang="en-ZW"/>
          </a:p>
        </p:txBody>
      </p:sp>
      <p:sp>
        <p:nvSpPr>
          <p:cNvPr id="6" name="Footer Placeholder 5">
            <a:extLst>
              <a:ext uri="{FF2B5EF4-FFF2-40B4-BE49-F238E27FC236}">
                <a16:creationId xmlns:a16="http://schemas.microsoft.com/office/drawing/2014/main" id="{342DB4B2-E5B4-4F50-9A72-B2801E22B67C}"/>
              </a:ext>
            </a:extLst>
          </p:cNvPr>
          <p:cNvSpPr>
            <a:spLocks noGrp="1"/>
          </p:cNvSpPr>
          <p:nvPr>
            <p:ph type="ftr" sz="quarter" idx="11"/>
          </p:nvPr>
        </p:nvSpPr>
        <p:spPr/>
        <p:txBody>
          <a:bodyPr/>
          <a:lstStyle/>
          <a:p>
            <a:endParaRPr lang="en-ZW"/>
          </a:p>
        </p:txBody>
      </p:sp>
      <p:sp>
        <p:nvSpPr>
          <p:cNvPr id="7" name="Slide Number Placeholder 6">
            <a:extLst>
              <a:ext uri="{FF2B5EF4-FFF2-40B4-BE49-F238E27FC236}">
                <a16:creationId xmlns:a16="http://schemas.microsoft.com/office/drawing/2014/main" id="{141C4618-AAF3-4C83-B552-1865B3A05523}"/>
              </a:ext>
            </a:extLst>
          </p:cNvPr>
          <p:cNvSpPr>
            <a:spLocks noGrp="1"/>
          </p:cNvSpPr>
          <p:nvPr>
            <p:ph type="sldNum" sz="quarter" idx="12"/>
          </p:nvPr>
        </p:nvSpPr>
        <p:spPr/>
        <p:txBody>
          <a:bodyPr/>
          <a:lstStyle/>
          <a:p>
            <a:fld id="{0A15AD22-1E44-4C44-83B4-22C61B23846F}" type="slidenum">
              <a:rPr lang="en-ZW" smtClean="0"/>
              <a:t>‹#›</a:t>
            </a:fld>
            <a:endParaRPr lang="en-ZW"/>
          </a:p>
        </p:txBody>
      </p:sp>
    </p:spTree>
    <p:extLst>
      <p:ext uri="{BB962C8B-B14F-4D97-AF65-F5344CB8AC3E}">
        <p14:creationId xmlns:p14="http://schemas.microsoft.com/office/powerpoint/2010/main" val="4011936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BE563-66C1-4AD0-AD3D-496244AF73AB}"/>
              </a:ext>
            </a:extLst>
          </p:cNvPr>
          <p:cNvSpPr>
            <a:spLocks noGrp="1"/>
          </p:cNvSpPr>
          <p:nvPr>
            <p:ph type="title"/>
          </p:nvPr>
        </p:nvSpPr>
        <p:spPr/>
        <p:txBody>
          <a:bodyPr/>
          <a:lstStyle/>
          <a:p>
            <a:r>
              <a:rPr lang="en-US"/>
              <a:t>Click to edit Master title style</a:t>
            </a:r>
            <a:endParaRPr lang="en-ZW"/>
          </a:p>
        </p:txBody>
      </p:sp>
      <p:sp>
        <p:nvSpPr>
          <p:cNvPr id="3" name="Vertical Text Placeholder 2">
            <a:extLst>
              <a:ext uri="{FF2B5EF4-FFF2-40B4-BE49-F238E27FC236}">
                <a16:creationId xmlns:a16="http://schemas.microsoft.com/office/drawing/2014/main" id="{C7CFC2A9-56DF-49FB-AF80-93812A129C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a:extLst>
              <a:ext uri="{FF2B5EF4-FFF2-40B4-BE49-F238E27FC236}">
                <a16:creationId xmlns:a16="http://schemas.microsoft.com/office/drawing/2014/main" id="{DDB40BCD-08D0-4069-939E-0702998B4A77}"/>
              </a:ext>
            </a:extLst>
          </p:cNvPr>
          <p:cNvSpPr>
            <a:spLocks noGrp="1"/>
          </p:cNvSpPr>
          <p:nvPr>
            <p:ph type="dt" sz="half" idx="10"/>
          </p:nvPr>
        </p:nvSpPr>
        <p:spPr/>
        <p:txBody>
          <a:bodyPr/>
          <a:lstStyle/>
          <a:p>
            <a:fld id="{A3FAEB09-80BE-45AC-A63C-CA3FD80EEC49}" type="datetime1">
              <a:rPr lang="en-ZW" smtClean="0"/>
              <a:t>2/11/2023</a:t>
            </a:fld>
            <a:endParaRPr lang="en-ZW"/>
          </a:p>
        </p:txBody>
      </p:sp>
      <p:sp>
        <p:nvSpPr>
          <p:cNvPr id="5" name="Footer Placeholder 4">
            <a:extLst>
              <a:ext uri="{FF2B5EF4-FFF2-40B4-BE49-F238E27FC236}">
                <a16:creationId xmlns:a16="http://schemas.microsoft.com/office/drawing/2014/main" id="{279DAC66-5C5E-4B63-A092-83E830A2CA40}"/>
              </a:ext>
            </a:extLst>
          </p:cNvPr>
          <p:cNvSpPr>
            <a:spLocks noGrp="1"/>
          </p:cNvSpPr>
          <p:nvPr>
            <p:ph type="ftr" sz="quarter" idx="11"/>
          </p:nvPr>
        </p:nvSpPr>
        <p:spPr/>
        <p:txBody>
          <a:bodyPr/>
          <a:lstStyle/>
          <a:p>
            <a:endParaRPr lang="en-ZW"/>
          </a:p>
        </p:txBody>
      </p:sp>
      <p:sp>
        <p:nvSpPr>
          <p:cNvPr id="6" name="Slide Number Placeholder 5">
            <a:extLst>
              <a:ext uri="{FF2B5EF4-FFF2-40B4-BE49-F238E27FC236}">
                <a16:creationId xmlns:a16="http://schemas.microsoft.com/office/drawing/2014/main" id="{281C9BE9-3BFA-420A-B814-DBDCC2E3E736}"/>
              </a:ext>
            </a:extLst>
          </p:cNvPr>
          <p:cNvSpPr>
            <a:spLocks noGrp="1"/>
          </p:cNvSpPr>
          <p:nvPr>
            <p:ph type="sldNum" sz="quarter" idx="12"/>
          </p:nvPr>
        </p:nvSpPr>
        <p:spPr/>
        <p:txBody>
          <a:bodyPr/>
          <a:lstStyle/>
          <a:p>
            <a:fld id="{0A15AD22-1E44-4C44-83B4-22C61B23846F}" type="slidenum">
              <a:rPr lang="en-ZW" smtClean="0"/>
              <a:t>‹#›</a:t>
            </a:fld>
            <a:endParaRPr lang="en-ZW"/>
          </a:p>
        </p:txBody>
      </p:sp>
    </p:spTree>
    <p:extLst>
      <p:ext uri="{BB962C8B-B14F-4D97-AF65-F5344CB8AC3E}">
        <p14:creationId xmlns:p14="http://schemas.microsoft.com/office/powerpoint/2010/main" val="41026366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52A82E-0E93-4D50-A21E-1DD4BEBC8E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W"/>
          </a:p>
        </p:txBody>
      </p:sp>
      <p:sp>
        <p:nvSpPr>
          <p:cNvPr id="3" name="Vertical Text Placeholder 2">
            <a:extLst>
              <a:ext uri="{FF2B5EF4-FFF2-40B4-BE49-F238E27FC236}">
                <a16:creationId xmlns:a16="http://schemas.microsoft.com/office/drawing/2014/main" id="{D7AAC2E9-6D86-47BE-9442-8EA1935CDEB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a:extLst>
              <a:ext uri="{FF2B5EF4-FFF2-40B4-BE49-F238E27FC236}">
                <a16:creationId xmlns:a16="http://schemas.microsoft.com/office/drawing/2014/main" id="{43BA2890-20F9-42B3-821D-3243AF901524}"/>
              </a:ext>
            </a:extLst>
          </p:cNvPr>
          <p:cNvSpPr>
            <a:spLocks noGrp="1"/>
          </p:cNvSpPr>
          <p:nvPr>
            <p:ph type="dt" sz="half" idx="10"/>
          </p:nvPr>
        </p:nvSpPr>
        <p:spPr/>
        <p:txBody>
          <a:bodyPr/>
          <a:lstStyle/>
          <a:p>
            <a:fld id="{A3FAEB09-80BE-45AC-A63C-CA3FD80EEC49}" type="datetime1">
              <a:rPr lang="en-ZW" smtClean="0"/>
              <a:t>2/11/2023</a:t>
            </a:fld>
            <a:endParaRPr lang="en-ZW"/>
          </a:p>
        </p:txBody>
      </p:sp>
      <p:sp>
        <p:nvSpPr>
          <p:cNvPr id="5" name="Footer Placeholder 4">
            <a:extLst>
              <a:ext uri="{FF2B5EF4-FFF2-40B4-BE49-F238E27FC236}">
                <a16:creationId xmlns:a16="http://schemas.microsoft.com/office/drawing/2014/main" id="{8BFE8911-A9F4-44B8-A712-CDC1674FE383}"/>
              </a:ext>
            </a:extLst>
          </p:cNvPr>
          <p:cNvSpPr>
            <a:spLocks noGrp="1"/>
          </p:cNvSpPr>
          <p:nvPr>
            <p:ph type="ftr" sz="quarter" idx="11"/>
          </p:nvPr>
        </p:nvSpPr>
        <p:spPr/>
        <p:txBody>
          <a:bodyPr/>
          <a:lstStyle/>
          <a:p>
            <a:endParaRPr lang="en-ZW"/>
          </a:p>
        </p:txBody>
      </p:sp>
      <p:sp>
        <p:nvSpPr>
          <p:cNvPr id="6" name="Slide Number Placeholder 5">
            <a:extLst>
              <a:ext uri="{FF2B5EF4-FFF2-40B4-BE49-F238E27FC236}">
                <a16:creationId xmlns:a16="http://schemas.microsoft.com/office/drawing/2014/main" id="{FB581AB0-AB39-456F-B4B8-AE758F1280EE}"/>
              </a:ext>
            </a:extLst>
          </p:cNvPr>
          <p:cNvSpPr>
            <a:spLocks noGrp="1"/>
          </p:cNvSpPr>
          <p:nvPr>
            <p:ph type="sldNum" sz="quarter" idx="12"/>
          </p:nvPr>
        </p:nvSpPr>
        <p:spPr/>
        <p:txBody>
          <a:bodyPr/>
          <a:lstStyle/>
          <a:p>
            <a:fld id="{0A15AD22-1E44-4C44-83B4-22C61B23846F}" type="slidenum">
              <a:rPr lang="en-ZW" smtClean="0"/>
              <a:t>‹#›</a:t>
            </a:fld>
            <a:endParaRPr lang="en-ZW"/>
          </a:p>
        </p:txBody>
      </p:sp>
    </p:spTree>
    <p:extLst>
      <p:ext uri="{BB962C8B-B14F-4D97-AF65-F5344CB8AC3E}">
        <p14:creationId xmlns:p14="http://schemas.microsoft.com/office/powerpoint/2010/main" val="44380996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14CCE1-C74D-4A9E-9D11-D4AC1BE318E9}" type="datetime1">
              <a:rPr lang="en-ZW" smtClean="0"/>
              <a:t>2/11/2023</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0A15AD22-1E44-4C44-83B4-22C61B23846F}" type="slidenum">
              <a:rPr lang="en-ZW" smtClean="0"/>
              <a:t>‹#›</a:t>
            </a:fld>
            <a:endParaRPr lang="en-ZW"/>
          </a:p>
        </p:txBody>
      </p:sp>
    </p:spTree>
    <p:extLst>
      <p:ext uri="{BB962C8B-B14F-4D97-AF65-F5344CB8AC3E}">
        <p14:creationId xmlns:p14="http://schemas.microsoft.com/office/powerpoint/2010/main" val="1052482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55ACA3-6F39-4361-A029-43D9C27927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W"/>
          </a:p>
        </p:txBody>
      </p:sp>
      <p:sp>
        <p:nvSpPr>
          <p:cNvPr id="3" name="Text Placeholder 2">
            <a:extLst>
              <a:ext uri="{FF2B5EF4-FFF2-40B4-BE49-F238E27FC236}">
                <a16:creationId xmlns:a16="http://schemas.microsoft.com/office/drawing/2014/main" id="{828F34C4-F81C-4829-B9B8-BEAB3AEAA5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a:extLst>
              <a:ext uri="{FF2B5EF4-FFF2-40B4-BE49-F238E27FC236}">
                <a16:creationId xmlns:a16="http://schemas.microsoft.com/office/drawing/2014/main" id="{2EC6DEEF-E16F-4714-BF2C-3C2C97B9ED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FAEB09-80BE-45AC-A63C-CA3FD80EEC49}" type="datetime1">
              <a:rPr lang="en-ZW" smtClean="0"/>
              <a:t>2/11/2023</a:t>
            </a:fld>
            <a:endParaRPr lang="en-ZW"/>
          </a:p>
        </p:txBody>
      </p:sp>
      <p:sp>
        <p:nvSpPr>
          <p:cNvPr id="5" name="Footer Placeholder 4">
            <a:extLst>
              <a:ext uri="{FF2B5EF4-FFF2-40B4-BE49-F238E27FC236}">
                <a16:creationId xmlns:a16="http://schemas.microsoft.com/office/drawing/2014/main" id="{7CE834E3-D1BF-4CEE-9310-DAA5E46162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W"/>
          </a:p>
        </p:txBody>
      </p:sp>
      <p:sp>
        <p:nvSpPr>
          <p:cNvPr id="6" name="Slide Number Placeholder 5">
            <a:extLst>
              <a:ext uri="{FF2B5EF4-FFF2-40B4-BE49-F238E27FC236}">
                <a16:creationId xmlns:a16="http://schemas.microsoft.com/office/drawing/2014/main" id="{8971918D-F7E3-42F0-9059-474F5C9522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15AD22-1E44-4C44-83B4-22C61B23846F}" type="slidenum">
              <a:rPr lang="en-ZW" smtClean="0"/>
              <a:t>‹#›</a:t>
            </a:fld>
            <a:endParaRPr lang="en-ZW"/>
          </a:p>
        </p:txBody>
      </p:sp>
    </p:spTree>
    <p:extLst>
      <p:ext uri="{BB962C8B-B14F-4D97-AF65-F5344CB8AC3E}">
        <p14:creationId xmlns:p14="http://schemas.microsoft.com/office/powerpoint/2010/main" val="1720575067"/>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62B3E-3129-4985-BD27-1BC8064BEA56}"/>
              </a:ext>
            </a:extLst>
          </p:cNvPr>
          <p:cNvSpPr>
            <a:spLocks noGrp="1"/>
          </p:cNvSpPr>
          <p:nvPr>
            <p:ph type="ctrTitle"/>
          </p:nvPr>
        </p:nvSpPr>
        <p:spPr>
          <a:xfrm>
            <a:off x="1501140" y="2145506"/>
            <a:ext cx="9144000" cy="706437"/>
          </a:xfrm>
        </p:spPr>
        <p:txBody>
          <a:bodyPr>
            <a:noAutofit/>
          </a:bodyPr>
          <a:lstStyle/>
          <a:p>
            <a:r>
              <a:rPr lang="en-US" sz="2600" b="1" dirty="0">
                <a:latin typeface="Arial" panose="020B0604020202020204" pitchFamily="34" charset="0"/>
                <a:cs typeface="Arial" panose="020B0604020202020204" pitchFamily="34" charset="0"/>
              </a:rPr>
              <a:t>MINISTRY OF SPORT, RECREATION, ARTS AND CULTURE </a:t>
            </a:r>
            <a:endParaRPr lang="en-ZW" sz="2600" b="1"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CDD6FFD7-2EA6-403D-8E09-43A2827B3F44}"/>
              </a:ext>
            </a:extLst>
          </p:cNvPr>
          <p:cNvSpPr>
            <a:spLocks noGrp="1"/>
          </p:cNvSpPr>
          <p:nvPr>
            <p:ph type="subTitle" idx="1"/>
          </p:nvPr>
        </p:nvSpPr>
        <p:spPr>
          <a:xfrm>
            <a:off x="594360" y="3038839"/>
            <a:ext cx="10957560" cy="3825240"/>
          </a:xfrm>
        </p:spPr>
        <p:txBody>
          <a:bodyPr>
            <a:normAutofit/>
          </a:bodyPr>
          <a:lstStyle/>
          <a:p>
            <a:pPr marL="0" marR="0" lvl="0" indent="0" algn="ctr"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r>
              <a:rPr kumimoji="0" lang="en-US" sz="2800" b="1" i="1" u="none" strike="noStrike" kern="1200" cap="none" spc="0" normalizeH="0" baseline="0" noProof="0" dirty="0">
                <a:ln>
                  <a:noFill/>
                </a:ln>
                <a:solidFill>
                  <a:srgbClr val="90C226">
                    <a:lumMod val="50000"/>
                  </a:srgbClr>
                </a:solidFill>
                <a:effectLst/>
                <a:uLnTx/>
                <a:uFillTx/>
                <a:latin typeface="Arial" panose="020B0604020202020204" pitchFamily="34" charset="0"/>
                <a:ea typeface="+mn-ea"/>
                <a:cs typeface="Arial" panose="020B0604020202020204" pitchFamily="34" charset="0"/>
              </a:rPr>
              <a:t>2024 PREBUDGET SEMINAR </a:t>
            </a:r>
          </a:p>
          <a:p>
            <a:pPr marL="0" marR="0" lvl="0" indent="0" algn="ctr"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r>
              <a:rPr kumimoji="0" lang="en-US" sz="2800" b="1" i="1" u="none" strike="noStrike" kern="1200" cap="none" spc="0" normalizeH="0" baseline="0" noProof="0" dirty="0">
                <a:ln>
                  <a:noFill/>
                </a:ln>
                <a:solidFill>
                  <a:srgbClr val="90C226">
                    <a:lumMod val="50000"/>
                  </a:srgbClr>
                </a:solidFill>
                <a:effectLst/>
                <a:uLnTx/>
                <a:uFillTx/>
                <a:latin typeface="Arial" panose="020B0604020202020204" pitchFamily="34" charset="0"/>
                <a:ea typeface="+mn-ea"/>
                <a:cs typeface="Arial" panose="020B0604020202020204" pitchFamily="34" charset="0"/>
              </a:rPr>
              <a:t>PRESENTATION BY THE MINISTER OF  SPORT, RECREATION, ARTS AND CULTURE</a:t>
            </a:r>
            <a:r>
              <a:rPr lang="en-US" sz="2800" b="1" i="1" dirty="0">
                <a:solidFill>
                  <a:srgbClr val="90C226">
                    <a:lumMod val="50000"/>
                  </a:srgbClr>
                </a:solidFill>
                <a:latin typeface="Arial" panose="020B0604020202020204" pitchFamily="34" charset="0"/>
                <a:cs typeface="Arial" panose="020B0604020202020204" pitchFamily="34" charset="0"/>
              </a:rPr>
              <a:t> </a:t>
            </a:r>
            <a:endParaRPr kumimoji="0" lang="en-US" sz="2800" b="1" i="1" u="none" strike="noStrike" kern="1200" cap="none" spc="0" normalizeH="0" baseline="0" noProof="0" dirty="0">
              <a:ln>
                <a:noFill/>
              </a:ln>
              <a:solidFill>
                <a:srgbClr val="90C226">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endParaRPr kumimoji="0" lang="en-US" sz="2000" b="1" i="1" u="none" strike="noStrike" kern="1200" cap="none" spc="0" normalizeH="0" baseline="0" noProof="0" dirty="0">
              <a:ln>
                <a:noFill/>
              </a:ln>
              <a:solidFill>
                <a:srgbClr val="90C226">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r>
              <a:rPr kumimoji="0" lang="en-US" sz="2000" b="1" i="1" u="none" strike="noStrike" kern="1200" cap="none" spc="0" normalizeH="0" baseline="0" noProof="0" dirty="0">
                <a:ln>
                  <a:noFill/>
                </a:ln>
                <a:solidFill>
                  <a:srgbClr val="90C226">
                    <a:lumMod val="50000"/>
                  </a:srgbClr>
                </a:solidFill>
                <a:effectLst/>
                <a:uLnTx/>
                <a:uFillTx/>
                <a:latin typeface="Arial" panose="020B0604020202020204" pitchFamily="34" charset="0"/>
                <a:ea typeface="+mn-ea"/>
                <a:cs typeface="Arial" panose="020B0604020202020204" pitchFamily="34" charset="0"/>
              </a:rPr>
              <a:t>HONOURABLE DR. K. COVENTRY</a:t>
            </a:r>
          </a:p>
          <a:p>
            <a:pPr marL="0" marR="0" lvl="0" indent="0" algn="ctr"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endParaRPr kumimoji="0" lang="en-US" sz="2800" b="1" i="1" u="none" strike="noStrike" kern="1200" cap="none" spc="0" normalizeH="0" baseline="0" noProof="0" dirty="0">
              <a:ln>
                <a:noFill/>
              </a:ln>
              <a:solidFill>
                <a:srgbClr val="90C226">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r>
              <a:rPr lang="en-US" sz="1600" b="1" i="1" dirty="0">
                <a:solidFill>
                  <a:srgbClr val="90C226">
                    <a:lumMod val="50000"/>
                  </a:srgbClr>
                </a:solidFill>
                <a:latin typeface="Arial" panose="020B0604020202020204" pitchFamily="34" charset="0"/>
                <a:cs typeface="Arial" panose="020B0604020202020204" pitchFamily="34" charset="0"/>
              </a:rPr>
              <a:t>																1 – 4 November 2023 </a:t>
            </a:r>
            <a:endParaRPr kumimoji="0" lang="en-US" sz="1600" b="1" i="1" u="none" strike="noStrike" kern="1200" cap="none" spc="0" normalizeH="0" baseline="0" noProof="0" dirty="0">
              <a:ln>
                <a:noFill/>
              </a:ln>
              <a:solidFill>
                <a:srgbClr val="90C226">
                  <a:lumMod val="50000"/>
                </a:srgbClr>
              </a:solidFill>
              <a:effectLst/>
              <a:uLnTx/>
              <a:uFillTx/>
              <a:latin typeface="Arial" panose="020B0604020202020204" pitchFamily="34" charset="0"/>
              <a:ea typeface="+mn-ea"/>
              <a:cs typeface="Arial" panose="020B0604020202020204" pitchFamily="34" charset="0"/>
            </a:endParaRPr>
          </a:p>
          <a:p>
            <a:endParaRPr lang="en-ZW" sz="3200" dirty="0"/>
          </a:p>
        </p:txBody>
      </p:sp>
      <p:sp>
        <p:nvSpPr>
          <p:cNvPr id="4" name="Slide Number Placeholder 3">
            <a:extLst>
              <a:ext uri="{FF2B5EF4-FFF2-40B4-BE49-F238E27FC236}">
                <a16:creationId xmlns:a16="http://schemas.microsoft.com/office/drawing/2014/main" id="{58D7E7DD-B18E-42CA-96D9-89571F4D43EF}"/>
              </a:ext>
            </a:extLst>
          </p:cNvPr>
          <p:cNvSpPr>
            <a:spLocks noGrp="1"/>
          </p:cNvSpPr>
          <p:nvPr>
            <p:ph type="sldNum" sz="quarter" idx="12"/>
          </p:nvPr>
        </p:nvSpPr>
        <p:spPr/>
        <p:txBody>
          <a:bodyPr/>
          <a:lstStyle/>
          <a:p>
            <a:fld id="{0A15AD22-1E44-4C44-83B4-22C61B23846F}" type="slidenum">
              <a:rPr lang="en-ZW" smtClean="0"/>
              <a:t>1</a:t>
            </a:fld>
            <a:endParaRPr lang="en-ZW"/>
          </a:p>
        </p:txBody>
      </p:sp>
      <p:pic>
        <p:nvPicPr>
          <p:cNvPr id="6" name="Picture 5">
            <a:extLst>
              <a:ext uri="{FF2B5EF4-FFF2-40B4-BE49-F238E27FC236}">
                <a16:creationId xmlns:a16="http://schemas.microsoft.com/office/drawing/2014/main" id="{19323A1A-6095-4D5D-BE48-2AC89A4490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0640" y="0"/>
            <a:ext cx="1690085" cy="1492083"/>
          </a:xfrm>
          <a:prstGeom prst="rect">
            <a:avLst/>
          </a:prstGeom>
        </p:spPr>
      </p:pic>
    </p:spTree>
    <p:extLst>
      <p:ext uri="{BB962C8B-B14F-4D97-AF65-F5344CB8AC3E}">
        <p14:creationId xmlns:p14="http://schemas.microsoft.com/office/powerpoint/2010/main" val="4280189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689E758-19C3-4A7C-97B6-E7694933A319}"/>
              </a:ext>
            </a:extLst>
          </p:cNvPr>
          <p:cNvSpPr txBox="1"/>
          <p:nvPr/>
        </p:nvSpPr>
        <p:spPr>
          <a:xfrm>
            <a:off x="411480" y="1494426"/>
            <a:ext cx="11094720" cy="4814523"/>
          </a:xfrm>
          <a:prstGeom prst="rect">
            <a:avLst/>
          </a:prstGeom>
          <a:noFill/>
        </p:spPr>
        <p:txBody>
          <a:bodyPr wrap="square">
            <a:spAutoFit/>
          </a:bodyPr>
          <a:lstStyle/>
          <a:p>
            <a:pPr>
              <a:lnSpc>
                <a:spcPct val="107000"/>
              </a:lnSpc>
            </a:pPr>
            <a:r>
              <a:rPr lang="en-ZA" sz="2400" kern="100" dirty="0">
                <a:effectLst/>
                <a:latin typeface="Arial" panose="020B0604020202020204" pitchFamily="34" charset="0"/>
                <a:ea typeface="Calibri" panose="020F0502020204030204" pitchFamily="34" charset="0"/>
                <a:cs typeface="Times New Roman" panose="02020603050405020304" pitchFamily="18" charset="0"/>
              </a:rPr>
              <a:t>The Ministry’s overall functions are to:</a:t>
            </a:r>
          </a:p>
          <a:p>
            <a:pPr marL="342900" lvl="0" indent="-342900">
              <a:lnSpc>
                <a:spcPct val="107000"/>
              </a:lnSpc>
              <a:buFont typeface="Wingdings" panose="05000000000000000000" pitchFamily="2" charset="2"/>
              <a:buChar char="§"/>
            </a:pPr>
            <a:r>
              <a:rPr lang="en-ZA" sz="2400" kern="100" dirty="0">
                <a:effectLst/>
                <a:latin typeface="Arial" panose="020B0604020202020204" pitchFamily="34" charset="0"/>
                <a:ea typeface="Calibri" panose="020F0502020204030204" pitchFamily="34" charset="0"/>
                <a:cs typeface="Times New Roman" panose="02020603050405020304" pitchFamily="18" charset="0"/>
              </a:rPr>
              <a:t>Formulate and establish policy frameworks to promote the development of Sport, Recreation, Arts and Culture.</a:t>
            </a:r>
            <a:endParaRPr lang="en-ZW"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en-ZA" sz="2400" kern="100" dirty="0">
                <a:effectLst/>
                <a:latin typeface="Arial" panose="020B0604020202020204" pitchFamily="34" charset="0"/>
                <a:ea typeface="Calibri" panose="020F0502020204030204" pitchFamily="34" charset="0"/>
                <a:cs typeface="Times New Roman" panose="02020603050405020304" pitchFamily="18" charset="0"/>
              </a:rPr>
              <a:t>Institutionalize and enforce good corporate governance in Sport, Recreation, Arts and Culture programmes to attract investment and full participation of individuals and corporates.</a:t>
            </a:r>
            <a:endParaRPr lang="en-ZW"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en-ZA" sz="2400" kern="100" dirty="0">
                <a:effectLst/>
                <a:latin typeface="Arial" panose="020B0604020202020204" pitchFamily="34" charset="0"/>
                <a:ea typeface="Calibri" panose="020F0502020204030204" pitchFamily="34" charset="0"/>
                <a:cs typeface="Times New Roman" panose="02020603050405020304" pitchFamily="18" charset="0"/>
              </a:rPr>
              <a:t>Formulate and implement policies and strategies that ensure development and growth of </a:t>
            </a:r>
            <a:r>
              <a:rPr lang="en-ZA" sz="2400" kern="100" dirty="0">
                <a:latin typeface="Arial" panose="020B0604020202020204" pitchFamily="34" charset="0"/>
                <a:ea typeface="Calibri" panose="020F0502020204030204" pitchFamily="34" charset="0"/>
                <a:cs typeface="Times New Roman" panose="02020603050405020304" pitchFamily="18" charset="0"/>
              </a:rPr>
              <a:t>Sport, Recreation, Arts and </a:t>
            </a:r>
            <a:r>
              <a:rPr lang="en-ZA" sz="2400" kern="100" dirty="0">
                <a:effectLst/>
                <a:latin typeface="Arial" panose="020B0604020202020204" pitchFamily="34" charset="0"/>
                <a:ea typeface="Calibri" panose="020F0502020204030204" pitchFamily="34" charset="0"/>
                <a:cs typeface="Times New Roman" panose="02020603050405020304" pitchFamily="18" charset="0"/>
              </a:rPr>
              <a:t>Culture sectors.</a:t>
            </a:r>
            <a:endParaRPr lang="en-ZW"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en-ZA" sz="2400" kern="100" dirty="0">
                <a:effectLst/>
                <a:latin typeface="Arial" panose="020B0604020202020204" pitchFamily="34" charset="0"/>
                <a:ea typeface="Calibri" panose="020F0502020204030204" pitchFamily="34" charset="0"/>
                <a:cs typeface="Times New Roman" panose="02020603050405020304" pitchFamily="18" charset="0"/>
              </a:rPr>
              <a:t>Create an environment that supports and enhances the development of Sport, Recreation, </a:t>
            </a:r>
            <a:r>
              <a:rPr lang="en-ZA" sz="2400" kern="100" dirty="0">
                <a:latin typeface="Arial" panose="020B0604020202020204" pitchFamily="34" charset="0"/>
                <a:ea typeface="Calibri" panose="020F0502020204030204" pitchFamily="34" charset="0"/>
                <a:cs typeface="Times New Roman" panose="02020603050405020304" pitchFamily="18" charset="0"/>
              </a:rPr>
              <a:t>Arts and  Culture </a:t>
            </a:r>
            <a:r>
              <a:rPr lang="en-ZA" sz="2400" kern="100" dirty="0">
                <a:effectLst/>
                <a:latin typeface="Arial" panose="020B0604020202020204" pitchFamily="34" charset="0"/>
                <a:ea typeface="Calibri" panose="020F0502020204030204" pitchFamily="34" charset="0"/>
                <a:cs typeface="Times New Roman" panose="02020603050405020304" pitchFamily="18" charset="0"/>
              </a:rPr>
              <a:t>in Zimbabwe.</a:t>
            </a:r>
            <a:endParaRPr lang="en-ZW"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en-ZA" sz="2400" kern="100" dirty="0">
                <a:effectLst/>
                <a:latin typeface="Arial" panose="020B0604020202020204" pitchFamily="34" charset="0"/>
                <a:ea typeface="Calibri" panose="020F0502020204030204" pitchFamily="34" charset="0"/>
                <a:cs typeface="Times New Roman" panose="02020603050405020304" pitchFamily="18" charset="0"/>
              </a:rPr>
              <a:t>Establish and administer a revolving fund for Sport, Recreation, </a:t>
            </a:r>
            <a:r>
              <a:rPr lang="en-ZA" sz="2400" kern="100" dirty="0">
                <a:latin typeface="Arial" panose="020B0604020202020204" pitchFamily="34" charset="0"/>
                <a:ea typeface="Calibri" panose="020F0502020204030204" pitchFamily="34" charset="0"/>
                <a:cs typeface="Times New Roman" panose="02020603050405020304" pitchFamily="18" charset="0"/>
              </a:rPr>
              <a:t>Arts and Culture to </a:t>
            </a:r>
            <a:r>
              <a:rPr lang="en-ZA" sz="2400" kern="100" dirty="0">
                <a:effectLst/>
                <a:latin typeface="Arial" panose="020B0604020202020204" pitchFamily="34" charset="0"/>
                <a:ea typeface="Calibri" panose="020F0502020204030204" pitchFamily="34" charset="0"/>
                <a:cs typeface="Times New Roman" panose="02020603050405020304" pitchFamily="18" charset="0"/>
              </a:rPr>
              <a:t>stimulate growth in the sectors.</a:t>
            </a:r>
            <a:endParaRPr lang="en-ZW"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2117CF30-2230-4CBF-9312-DDDBB2BEC461}"/>
              </a:ext>
            </a:extLst>
          </p:cNvPr>
          <p:cNvSpPr txBox="1"/>
          <p:nvPr/>
        </p:nvSpPr>
        <p:spPr>
          <a:xfrm>
            <a:off x="2537460" y="412392"/>
            <a:ext cx="6842760" cy="769441"/>
          </a:xfrm>
          <a:prstGeom prst="rect">
            <a:avLst/>
          </a:prstGeom>
          <a:noFill/>
        </p:spPr>
        <p:txBody>
          <a:bodyPr wrap="square">
            <a:spAutoFit/>
          </a:bodyPr>
          <a:lstStyle/>
          <a:p>
            <a:pPr algn="ctr"/>
            <a:r>
              <a:rPr kumimoji="0" lang="en-ZW" sz="4400" b="1" i="0" u="none" strike="noStrike" kern="1200" cap="none" spc="0" normalizeH="0" baseline="0" noProof="0" dirty="0">
                <a:ln>
                  <a:noFill/>
                </a:ln>
                <a:effectLst/>
                <a:uLnTx/>
                <a:uFillTx/>
                <a:latin typeface="Arial" panose="020B0604020202020204" pitchFamily="34" charset="0"/>
                <a:ea typeface="+mj-ea"/>
                <a:cs typeface="Arial" panose="020B0604020202020204" pitchFamily="34" charset="0"/>
              </a:rPr>
              <a:t>Introduction</a:t>
            </a:r>
            <a:r>
              <a:rPr kumimoji="0" lang="en-ZW" sz="4400" b="1" i="0" u="none" strike="noStrike" kern="1200" cap="none" spc="0" normalizeH="0" baseline="0" noProof="0" dirty="0">
                <a:ln>
                  <a:noFill/>
                </a:ln>
                <a:effectLst/>
                <a:uLnTx/>
                <a:uFillTx/>
                <a:latin typeface="Trebuchet MS" panose="020B0603020202020204"/>
                <a:ea typeface="+mj-ea"/>
                <a:cs typeface="+mj-cs"/>
              </a:rPr>
              <a:t> </a:t>
            </a:r>
            <a:endParaRPr lang="en-ZW" sz="2400" dirty="0"/>
          </a:p>
        </p:txBody>
      </p:sp>
      <p:sp>
        <p:nvSpPr>
          <p:cNvPr id="2" name="Slide Number Placeholder 1">
            <a:extLst>
              <a:ext uri="{FF2B5EF4-FFF2-40B4-BE49-F238E27FC236}">
                <a16:creationId xmlns:a16="http://schemas.microsoft.com/office/drawing/2014/main" id="{80DC944A-01D0-4E3C-BB3E-DE47620BF80C}"/>
              </a:ext>
            </a:extLst>
          </p:cNvPr>
          <p:cNvSpPr>
            <a:spLocks noGrp="1"/>
          </p:cNvSpPr>
          <p:nvPr>
            <p:ph type="sldNum" sz="quarter" idx="12"/>
          </p:nvPr>
        </p:nvSpPr>
        <p:spPr/>
        <p:txBody>
          <a:bodyPr/>
          <a:lstStyle/>
          <a:p>
            <a:fld id="{0A15AD22-1E44-4C44-83B4-22C61B23846F}" type="slidenum">
              <a:rPr lang="en-ZW" smtClean="0"/>
              <a:t>2</a:t>
            </a:fld>
            <a:endParaRPr lang="en-ZW"/>
          </a:p>
        </p:txBody>
      </p:sp>
    </p:spTree>
    <p:extLst>
      <p:ext uri="{BB962C8B-B14F-4D97-AF65-F5344CB8AC3E}">
        <p14:creationId xmlns:p14="http://schemas.microsoft.com/office/powerpoint/2010/main" val="2497708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65519-F42B-A6F3-668A-7F2EC094B503}"/>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Introduction </a:t>
            </a:r>
            <a:r>
              <a:rPr lang="en-US" b="1" dirty="0" err="1">
                <a:latin typeface="Arial" panose="020B0604020202020204" pitchFamily="34" charset="0"/>
                <a:cs typeface="Arial" panose="020B0604020202020204" pitchFamily="34" charset="0"/>
              </a:rPr>
              <a:t>cont</a:t>
            </a:r>
            <a:r>
              <a:rPr lang="en-US" dirty="0">
                <a:latin typeface="Arial" panose="020B0604020202020204" pitchFamily="34" charset="0"/>
                <a:cs typeface="Arial" panose="020B0604020202020204" pitchFamily="34" charset="0"/>
              </a:rPr>
              <a:t>…</a:t>
            </a:r>
            <a:r>
              <a:rPr lang="en-US" b="1" dirty="0">
                <a:latin typeface="Arial" panose="020B0604020202020204" pitchFamily="34" charset="0"/>
                <a:cs typeface="Arial" panose="020B0604020202020204" pitchFamily="34" charset="0"/>
              </a:rPr>
              <a:t>d</a:t>
            </a:r>
            <a:endParaRPr lang="en-ZW"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458EBBCD-A8F5-F33D-1C77-65E594E9482B}"/>
              </a:ext>
            </a:extLst>
          </p:cNvPr>
          <p:cNvSpPr>
            <a:spLocks noGrp="1"/>
          </p:cNvSpPr>
          <p:nvPr>
            <p:ph idx="1"/>
          </p:nvPr>
        </p:nvSpPr>
        <p:spPr/>
        <p:txBody>
          <a:bodyPr/>
          <a:lstStyle/>
          <a:p>
            <a:pPr marL="342900" lvl="0" indent="-342900">
              <a:lnSpc>
                <a:spcPct val="107000"/>
              </a:lnSpc>
              <a:buFont typeface="Wingdings" panose="05000000000000000000" pitchFamily="2" charset="2"/>
              <a:buChar char="§"/>
            </a:pPr>
            <a:r>
              <a:rPr lang="en-ZA" sz="2400" kern="100" dirty="0">
                <a:effectLst/>
                <a:latin typeface="Arial" panose="020B0604020202020204" pitchFamily="34" charset="0"/>
                <a:ea typeface="Calibri" panose="020F0502020204030204" pitchFamily="34" charset="0"/>
                <a:cs typeface="Times New Roman" panose="02020603050405020304" pitchFamily="18" charset="0"/>
              </a:rPr>
              <a:t>Capacitate sport, recreation, arts and culture sector clients/stakeholders through skills training to enhance high performance and high-quality goods and services.</a:t>
            </a:r>
          </a:p>
          <a:p>
            <a:pPr marL="342900" lvl="0" indent="-342900">
              <a:lnSpc>
                <a:spcPct val="107000"/>
              </a:lnSpc>
              <a:buFont typeface="Wingdings" panose="05000000000000000000" pitchFamily="2" charset="2"/>
              <a:buChar char="§"/>
            </a:pPr>
            <a:r>
              <a:rPr lang="en-ZA" sz="2400" kern="100" dirty="0">
                <a:effectLst/>
                <a:latin typeface="Arial" panose="020B0604020202020204" pitchFamily="34" charset="0"/>
                <a:ea typeface="Calibri" panose="020F0502020204030204" pitchFamily="34" charset="0"/>
                <a:cs typeface="Times New Roman" panose="02020603050405020304" pitchFamily="18" charset="0"/>
              </a:rPr>
              <a:t>Strengthen Sport, Recreation, </a:t>
            </a:r>
            <a:r>
              <a:rPr lang="en-ZA" sz="2400" kern="100" dirty="0">
                <a:latin typeface="Arial" panose="020B0604020202020204" pitchFamily="34" charset="0"/>
                <a:ea typeface="Calibri" panose="020F0502020204030204" pitchFamily="34" charset="0"/>
                <a:cs typeface="Times New Roman" panose="02020603050405020304" pitchFamily="18" charset="0"/>
              </a:rPr>
              <a:t>Arts and  Culture </a:t>
            </a:r>
            <a:r>
              <a:rPr lang="en-ZA" sz="2400" kern="100" dirty="0">
                <a:effectLst/>
                <a:latin typeface="Arial" panose="020B0604020202020204" pitchFamily="34" charset="0"/>
                <a:ea typeface="Calibri" panose="020F0502020204030204" pitchFamily="34" charset="0"/>
                <a:cs typeface="Times New Roman" panose="02020603050405020304" pitchFamily="18" charset="0"/>
              </a:rPr>
              <a:t>associations and their regional and international mother bodies in employment creation and poverty reduction.</a:t>
            </a:r>
            <a:endParaRPr lang="en-ZW"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ZA" sz="2400" kern="100" dirty="0">
                <a:effectLst/>
                <a:latin typeface="Arial" panose="020B0604020202020204" pitchFamily="34" charset="0"/>
                <a:ea typeface="Calibri" panose="020F0502020204030204" pitchFamily="34" charset="0"/>
                <a:cs typeface="Times New Roman" panose="02020603050405020304" pitchFamily="18" charset="0"/>
              </a:rPr>
              <a:t>Promote entrepreneurial skills development for Sport, Recreation, Arts and Culture</a:t>
            </a:r>
          </a:p>
          <a:p>
            <a:endParaRPr lang="en-ZW" dirty="0"/>
          </a:p>
        </p:txBody>
      </p:sp>
      <p:sp>
        <p:nvSpPr>
          <p:cNvPr id="4" name="Slide Number Placeholder 3">
            <a:extLst>
              <a:ext uri="{FF2B5EF4-FFF2-40B4-BE49-F238E27FC236}">
                <a16:creationId xmlns:a16="http://schemas.microsoft.com/office/drawing/2014/main" id="{3C3CA1B5-2B5C-2899-A3E2-04695A277C96}"/>
              </a:ext>
            </a:extLst>
          </p:cNvPr>
          <p:cNvSpPr>
            <a:spLocks noGrp="1"/>
          </p:cNvSpPr>
          <p:nvPr>
            <p:ph type="sldNum" sz="quarter" idx="12"/>
          </p:nvPr>
        </p:nvSpPr>
        <p:spPr/>
        <p:txBody>
          <a:bodyPr/>
          <a:lstStyle/>
          <a:p>
            <a:fld id="{0A15AD22-1E44-4C44-83B4-22C61B23846F}" type="slidenum">
              <a:rPr lang="en-ZW" smtClean="0"/>
              <a:t>3</a:t>
            </a:fld>
            <a:endParaRPr lang="en-ZW"/>
          </a:p>
        </p:txBody>
      </p:sp>
    </p:spTree>
    <p:extLst>
      <p:ext uri="{BB962C8B-B14F-4D97-AF65-F5344CB8AC3E}">
        <p14:creationId xmlns:p14="http://schemas.microsoft.com/office/powerpoint/2010/main" val="491571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F8576-2EC1-C3A0-7CF0-5C58362FCC5B}"/>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Introduction </a:t>
            </a:r>
            <a:r>
              <a:rPr lang="en-US" b="1" dirty="0" err="1">
                <a:latin typeface="Arial" panose="020B0604020202020204" pitchFamily="34" charset="0"/>
                <a:cs typeface="Arial" panose="020B0604020202020204" pitchFamily="34" charset="0"/>
              </a:rPr>
              <a:t>cont</a:t>
            </a:r>
            <a:r>
              <a:rPr lang="en-US" b="1" dirty="0">
                <a:latin typeface="Arial" panose="020B0604020202020204" pitchFamily="34" charset="0"/>
                <a:cs typeface="Arial" panose="020B0604020202020204" pitchFamily="34" charset="0"/>
              </a:rPr>
              <a:t>…d</a:t>
            </a:r>
            <a:endParaRPr lang="en-ZW"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99E8E380-8A44-B18A-F171-F4190878012F}"/>
              </a:ext>
            </a:extLst>
          </p:cNvPr>
          <p:cNvSpPr>
            <a:spLocks noGrp="1"/>
          </p:cNvSpPr>
          <p:nvPr>
            <p:ph idx="1"/>
          </p:nvPr>
        </p:nvSpPr>
        <p:spPr/>
        <p:txBody>
          <a:bodyPr>
            <a:normAutofit fontScale="85000" lnSpcReduction="20000"/>
          </a:bodyPr>
          <a:lstStyle/>
          <a:p>
            <a:pPr marL="0" lvl="0" indent="0">
              <a:lnSpc>
                <a:spcPct val="107000"/>
              </a:lnSpc>
              <a:spcAft>
                <a:spcPts val="800"/>
              </a:spcAft>
              <a:buNone/>
            </a:pPr>
            <a:endParaRPr lang="en-ZA" kern="100" dirty="0">
              <a:latin typeface="Arial" panose="020B0604020202020204" pitchFamily="34" charset="0"/>
              <a:ea typeface="Calibri" panose="020F0502020204030204" pitchFamily="34" charset="0"/>
              <a:cs typeface="Times New Roman" panose="02020603050405020304" pitchFamily="18" charset="0"/>
            </a:endParaRPr>
          </a:p>
          <a:p>
            <a:pPr lvl="0">
              <a:lnSpc>
                <a:spcPct val="107000"/>
              </a:lnSpc>
              <a:spcAft>
                <a:spcPts val="800"/>
              </a:spcAft>
              <a:buFont typeface="Wingdings" panose="05000000000000000000" pitchFamily="2" charset="2"/>
              <a:buChar char="§"/>
            </a:pPr>
            <a:r>
              <a:rPr lang="en-ZA" kern="100" dirty="0">
                <a:latin typeface="Arial" panose="020B0604020202020204" pitchFamily="34" charset="0"/>
                <a:ea typeface="Calibri" panose="020F0502020204030204" pitchFamily="34" charset="0"/>
                <a:cs typeface="Times New Roman" panose="02020603050405020304" pitchFamily="18" charset="0"/>
              </a:rPr>
              <a:t>Conduct research in Sport, Recreation, Arts and Culture.</a:t>
            </a:r>
          </a:p>
          <a:p>
            <a:pPr lvl="0">
              <a:lnSpc>
                <a:spcPct val="107000"/>
              </a:lnSpc>
              <a:spcAft>
                <a:spcPts val="800"/>
              </a:spcAft>
              <a:buFont typeface="Wingdings" panose="05000000000000000000" pitchFamily="2" charset="2"/>
              <a:buChar char="§"/>
            </a:pPr>
            <a:r>
              <a:rPr lang="en-ZA" sz="2800" kern="100" dirty="0">
                <a:effectLst/>
                <a:latin typeface="Arial" panose="020B0604020202020204" pitchFamily="34" charset="0"/>
                <a:ea typeface="Calibri" panose="020F0502020204030204" pitchFamily="34" charset="0"/>
                <a:cs typeface="Times New Roman" panose="02020603050405020304" pitchFamily="18" charset="0"/>
              </a:rPr>
              <a:t>Domesticate regional and international protocols for Sport, Recreation, Arts and Culture</a:t>
            </a:r>
          </a:p>
          <a:p>
            <a:pPr lvl="0">
              <a:lnSpc>
                <a:spcPct val="107000"/>
              </a:lnSpc>
              <a:spcAft>
                <a:spcPts val="800"/>
              </a:spcAft>
              <a:buFont typeface="Wingdings" panose="05000000000000000000" pitchFamily="2" charset="2"/>
              <a:buChar char="§"/>
            </a:pPr>
            <a:r>
              <a:rPr lang="en-ZA" kern="100" dirty="0">
                <a:latin typeface="Arial" panose="020B0604020202020204" pitchFamily="34" charset="0"/>
                <a:ea typeface="Calibri" panose="020F0502020204030204" pitchFamily="34" charset="0"/>
                <a:cs typeface="Times New Roman" panose="02020603050405020304" pitchFamily="18" charset="0"/>
              </a:rPr>
              <a:t>Coordinate and support the implementation of community Sport, Recreation, Arts and Culture Programmes</a:t>
            </a:r>
          </a:p>
          <a:p>
            <a:pPr lvl="0">
              <a:lnSpc>
                <a:spcPct val="107000"/>
              </a:lnSpc>
              <a:spcAft>
                <a:spcPts val="800"/>
              </a:spcAft>
              <a:buFont typeface="Wingdings" panose="05000000000000000000" pitchFamily="2" charset="2"/>
              <a:buChar char="§"/>
            </a:pPr>
            <a:r>
              <a:rPr lang="en-ZA" kern="100" dirty="0">
                <a:latin typeface="Arial" panose="020B0604020202020204" pitchFamily="34" charset="0"/>
                <a:ea typeface="Calibri" panose="020F0502020204030204" pitchFamily="34" charset="0"/>
                <a:cs typeface="Times New Roman" panose="02020603050405020304" pitchFamily="18" charset="0"/>
              </a:rPr>
              <a:t>Develop and or refurbish Sport, Recreation, Arts and Culture facilities</a:t>
            </a:r>
          </a:p>
          <a:p>
            <a:pPr lvl="0">
              <a:lnSpc>
                <a:spcPct val="107000"/>
              </a:lnSpc>
              <a:spcAft>
                <a:spcPts val="800"/>
              </a:spcAft>
              <a:buFont typeface="Wingdings" panose="05000000000000000000" pitchFamily="2" charset="2"/>
              <a:buChar char="§"/>
            </a:pPr>
            <a:r>
              <a:rPr lang="en-ZA" sz="2800" kern="100" dirty="0">
                <a:effectLst/>
                <a:latin typeface="Arial" panose="020B0604020202020204" pitchFamily="34" charset="0"/>
                <a:ea typeface="Calibri" panose="020F0502020204030204" pitchFamily="34" charset="0"/>
                <a:cs typeface="Times New Roman" panose="02020603050405020304" pitchFamily="18" charset="0"/>
              </a:rPr>
              <a:t>Mainstream Sport, Recreation, Arts and Culture programmes in school, tertiary institution, uniformed services and other organisations</a:t>
            </a:r>
            <a:endParaRPr lang="en-ZW" sz="2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ZW" dirty="0"/>
          </a:p>
        </p:txBody>
      </p:sp>
      <p:sp>
        <p:nvSpPr>
          <p:cNvPr id="4" name="Slide Number Placeholder 3">
            <a:extLst>
              <a:ext uri="{FF2B5EF4-FFF2-40B4-BE49-F238E27FC236}">
                <a16:creationId xmlns:a16="http://schemas.microsoft.com/office/drawing/2014/main" id="{DEF215F7-E4B2-9C4F-DCDB-EE128416827F}"/>
              </a:ext>
            </a:extLst>
          </p:cNvPr>
          <p:cNvSpPr>
            <a:spLocks noGrp="1"/>
          </p:cNvSpPr>
          <p:nvPr>
            <p:ph type="sldNum" sz="quarter" idx="12"/>
          </p:nvPr>
        </p:nvSpPr>
        <p:spPr/>
        <p:txBody>
          <a:bodyPr/>
          <a:lstStyle/>
          <a:p>
            <a:fld id="{0A15AD22-1E44-4C44-83B4-22C61B23846F}" type="slidenum">
              <a:rPr lang="en-ZW" smtClean="0"/>
              <a:t>4</a:t>
            </a:fld>
            <a:endParaRPr lang="en-ZW"/>
          </a:p>
        </p:txBody>
      </p:sp>
    </p:spTree>
    <p:extLst>
      <p:ext uri="{BB962C8B-B14F-4D97-AF65-F5344CB8AC3E}">
        <p14:creationId xmlns:p14="http://schemas.microsoft.com/office/powerpoint/2010/main" val="3543727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8B3AF-F1AC-4702-989B-FA3AE9394CB8}"/>
              </a:ext>
            </a:extLst>
          </p:cNvPr>
          <p:cNvSpPr>
            <a:spLocks noGrp="1"/>
          </p:cNvSpPr>
          <p:nvPr>
            <p:ph type="title"/>
          </p:nvPr>
        </p:nvSpPr>
        <p:spPr/>
        <p:txBody>
          <a:bodyPr>
            <a:normAutofit/>
          </a:bodyPr>
          <a:lstStyle/>
          <a:p>
            <a:pPr algn="ctr"/>
            <a:r>
              <a:rPr lang="en-ZW" b="1" dirty="0">
                <a:latin typeface="Arial" panose="020B0604020202020204" pitchFamily="34" charset="0"/>
                <a:cs typeface="Arial" panose="020B0604020202020204" pitchFamily="34" charset="0"/>
              </a:rPr>
              <a:t>Ministry Establishment</a:t>
            </a:r>
            <a:br>
              <a:rPr lang="en-ZW" dirty="0"/>
            </a:br>
            <a:endParaRPr lang="en-ZW" dirty="0"/>
          </a:p>
        </p:txBody>
      </p:sp>
      <p:sp>
        <p:nvSpPr>
          <p:cNvPr id="3" name="Content Placeholder 2">
            <a:extLst>
              <a:ext uri="{FF2B5EF4-FFF2-40B4-BE49-F238E27FC236}">
                <a16:creationId xmlns:a16="http://schemas.microsoft.com/office/drawing/2014/main" id="{939183EF-D4FD-40D0-ABF7-9EC3E1E179D2}"/>
              </a:ext>
            </a:extLst>
          </p:cNvPr>
          <p:cNvSpPr>
            <a:spLocks noGrp="1"/>
          </p:cNvSpPr>
          <p:nvPr>
            <p:ph idx="1"/>
          </p:nvPr>
        </p:nvSpPr>
        <p:spPr>
          <a:xfrm>
            <a:off x="838200" y="1222408"/>
            <a:ext cx="10515600" cy="5499067"/>
          </a:xfrm>
        </p:spPr>
        <p:txBody>
          <a:bodyPr>
            <a:normAutofit/>
          </a:bodyPr>
          <a:lstStyle/>
          <a:p>
            <a:pPr algn="just">
              <a:lnSpc>
                <a:spcPct val="150000"/>
              </a:lnSpc>
            </a:pPr>
            <a:r>
              <a:rPr lang="en-US" sz="2400" cap="none" dirty="0">
                <a:latin typeface="Arial" panose="020B0604020202020204" pitchFamily="34" charset="0"/>
                <a:cs typeface="Arial" panose="020B0604020202020204" pitchFamily="34" charset="0"/>
              </a:rPr>
              <a:t>The detailed establishment for the Ministry is yet to </a:t>
            </a:r>
            <a:r>
              <a:rPr lang="en-US" sz="2400" dirty="0">
                <a:latin typeface="Arial" panose="020B0604020202020204" pitchFamily="34" charset="0"/>
                <a:cs typeface="Arial" panose="020B0604020202020204" pitchFamily="34" charset="0"/>
              </a:rPr>
              <a:t>be approved.  In its submission to Public Service Commission the proposed new structure included posts in provinces and districts for effective implementation of its programs.    </a:t>
            </a:r>
          </a:p>
          <a:p>
            <a:pPr algn="just">
              <a:lnSpc>
                <a:spcPct val="150000"/>
              </a:lnSpc>
            </a:pPr>
            <a:r>
              <a:rPr lang="en-US" sz="2400" dirty="0">
                <a:latin typeface="Arial" panose="020B0604020202020204" pitchFamily="34" charset="0"/>
                <a:cs typeface="Arial" panose="020B0604020202020204" pitchFamily="34" charset="0"/>
              </a:rPr>
              <a:t>Honourable Members, you may want to know that in the old Ministry, such posts existed hence my plea for adequate staff levels that are </a:t>
            </a:r>
            <a:r>
              <a:rPr lang="en-US" sz="2400" dirty="0" err="1">
                <a:latin typeface="Arial" panose="020B0604020202020204" pitchFamily="34" charset="0"/>
                <a:cs typeface="Arial" panose="020B0604020202020204" pitchFamily="34" charset="0"/>
              </a:rPr>
              <a:t>decentralised</a:t>
            </a:r>
            <a:r>
              <a:rPr lang="en-US" sz="2400" dirty="0">
                <a:latin typeface="Arial" panose="020B0604020202020204" pitchFamily="34" charset="0"/>
                <a:cs typeface="Arial" panose="020B0604020202020204" pitchFamily="34" charset="0"/>
              </a:rPr>
              <a:t> to districts.</a:t>
            </a:r>
            <a:endParaRPr lang="en-US" sz="2400" cap="none"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98996E81-16C9-44DD-8F35-DF101B9051B7}"/>
              </a:ext>
            </a:extLst>
          </p:cNvPr>
          <p:cNvSpPr>
            <a:spLocks noGrp="1"/>
          </p:cNvSpPr>
          <p:nvPr>
            <p:ph type="sldNum" sz="quarter" idx="12"/>
          </p:nvPr>
        </p:nvSpPr>
        <p:spPr/>
        <p:txBody>
          <a:bodyPr/>
          <a:lstStyle/>
          <a:p>
            <a:fld id="{0A15AD22-1E44-4C44-83B4-22C61B23846F}" type="slidenum">
              <a:rPr lang="en-ZW" smtClean="0"/>
              <a:t>5</a:t>
            </a:fld>
            <a:endParaRPr lang="en-ZW"/>
          </a:p>
        </p:txBody>
      </p:sp>
    </p:spTree>
    <p:extLst>
      <p:ext uri="{BB962C8B-B14F-4D97-AF65-F5344CB8AC3E}">
        <p14:creationId xmlns:p14="http://schemas.microsoft.com/office/powerpoint/2010/main" val="3792128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4BB07-9C78-49F0-A67B-1F313099F5DA}"/>
              </a:ext>
            </a:extLst>
          </p:cNvPr>
          <p:cNvSpPr>
            <a:spLocks noGrp="1"/>
          </p:cNvSpPr>
          <p:nvPr>
            <p:ph type="title"/>
          </p:nvPr>
        </p:nvSpPr>
        <p:spPr>
          <a:xfrm>
            <a:off x="170347" y="1"/>
            <a:ext cx="11610975" cy="1232034"/>
          </a:xfrm>
        </p:spPr>
        <p:txBody>
          <a:bodyPr>
            <a:normAutofit/>
          </a:bodyPr>
          <a:lstStyle/>
          <a:p>
            <a:pPr algn="ctr"/>
            <a:r>
              <a:rPr lang="en-US" b="1" dirty="0">
                <a:latin typeface="Arial" panose="020B0604020202020204" pitchFamily="34" charset="0"/>
                <a:cs typeface="Arial" panose="020B0604020202020204" pitchFamily="34" charset="0"/>
              </a:rPr>
              <a:t>Ministry contribution to Sector Outcomes </a:t>
            </a:r>
            <a:endParaRPr lang="en-ZW"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5E83FC15-ACF1-4A1E-A666-8330B4EDDBDC}"/>
              </a:ext>
            </a:extLst>
          </p:cNvPr>
          <p:cNvSpPr>
            <a:spLocks noGrp="1"/>
          </p:cNvSpPr>
          <p:nvPr>
            <p:ph idx="1"/>
          </p:nvPr>
        </p:nvSpPr>
        <p:spPr>
          <a:xfrm>
            <a:off x="285750" y="1232035"/>
            <a:ext cx="11610975" cy="5359266"/>
          </a:xfrm>
        </p:spPr>
        <p:txBody>
          <a:bodyPr>
            <a:normAutofit/>
          </a:bodyPr>
          <a:lstStyle/>
          <a:p>
            <a:pPr marL="0" indent="0" algn="just">
              <a:lnSpc>
                <a:spcPct val="107000"/>
              </a:lnSpc>
              <a:spcAft>
                <a:spcPts val="800"/>
              </a:spcAft>
              <a:buNone/>
            </a:pPr>
            <a:r>
              <a:rPr lang="en-US" b="1" kern="100" dirty="0">
                <a:effectLst/>
                <a:latin typeface="Arial" panose="020B0604020202020204" pitchFamily="34" charset="0"/>
                <a:ea typeface="Calibri" panose="020F0502020204030204" pitchFamily="34" charset="0"/>
                <a:cs typeface="Arial" panose="020B0604020202020204" pitchFamily="34" charset="0"/>
              </a:rPr>
              <a:t>According to NDS1 the Ministry contributes to sector </a:t>
            </a:r>
            <a:r>
              <a:rPr lang="en-US" b="1" kern="100" dirty="0">
                <a:latin typeface="Arial" panose="020B0604020202020204" pitchFamily="34" charset="0"/>
                <a:ea typeface="Calibri" panose="020F0502020204030204" pitchFamily="34" charset="0"/>
                <a:cs typeface="Arial" panose="020B0604020202020204" pitchFamily="34" charset="0"/>
              </a:rPr>
              <a:t>o</a:t>
            </a:r>
            <a:r>
              <a:rPr lang="en-US" b="1" kern="100" dirty="0">
                <a:effectLst/>
                <a:latin typeface="Arial" panose="020B0604020202020204" pitchFamily="34" charset="0"/>
                <a:ea typeface="Calibri" panose="020F0502020204030204" pitchFamily="34" charset="0"/>
                <a:cs typeface="Arial" panose="020B0604020202020204" pitchFamily="34" charset="0"/>
              </a:rPr>
              <a:t>utcomes underlisted below:</a:t>
            </a:r>
            <a:endParaRPr lang="en-ZW" kern="100" dirty="0">
              <a:effectLst/>
              <a:latin typeface="Arial" panose="020B0604020202020204" pitchFamily="34" charset="0"/>
              <a:ea typeface="Calibri" panose="020F0502020204030204" pitchFamily="34" charset="0"/>
              <a:cs typeface="Arial" panose="020B0604020202020204" pitchFamily="34" charset="0"/>
            </a:endParaRPr>
          </a:p>
          <a:p>
            <a:pPr marL="800100" lvl="1" indent="-342900" algn="just">
              <a:lnSpc>
                <a:spcPct val="107000"/>
              </a:lnSpc>
              <a:buFont typeface="Symbol" panose="05050102010706020507" pitchFamily="18" charset="2"/>
              <a:buChar char=""/>
            </a:pPr>
            <a:r>
              <a:rPr lang="en-US" kern="100" dirty="0">
                <a:effectLst/>
                <a:latin typeface="Arial" panose="020B0604020202020204" pitchFamily="34" charset="0"/>
                <a:ea typeface="Calibri" panose="020F0502020204030204" pitchFamily="34" charset="0"/>
                <a:cs typeface="Arial" panose="020B0604020202020204" pitchFamily="34" charset="0"/>
              </a:rPr>
              <a:t>Improved sport performance</a:t>
            </a:r>
            <a:endParaRPr lang="en-ZW" kern="100" dirty="0">
              <a:effectLst/>
              <a:latin typeface="Arial" panose="020B0604020202020204" pitchFamily="34" charset="0"/>
              <a:ea typeface="Calibri" panose="020F0502020204030204" pitchFamily="34" charset="0"/>
              <a:cs typeface="Arial" panose="020B0604020202020204" pitchFamily="34" charset="0"/>
            </a:endParaRPr>
          </a:p>
          <a:p>
            <a:pPr marL="800100" lvl="1" indent="-342900" algn="just">
              <a:lnSpc>
                <a:spcPct val="107000"/>
              </a:lnSpc>
              <a:buFont typeface="Symbol" panose="05050102010706020507" pitchFamily="18" charset="2"/>
              <a:buChar char=""/>
            </a:pPr>
            <a:r>
              <a:rPr lang="en-US" kern="100" dirty="0">
                <a:effectLst/>
                <a:latin typeface="Arial" panose="020B0604020202020204" pitchFamily="34" charset="0"/>
                <a:ea typeface="Calibri" panose="020F0502020204030204" pitchFamily="34" charset="0"/>
                <a:cs typeface="Arial" panose="020B0604020202020204" pitchFamily="34" charset="0"/>
              </a:rPr>
              <a:t>Increased participation in recreational activities</a:t>
            </a:r>
            <a:endParaRPr lang="en-ZW" kern="100" dirty="0">
              <a:effectLst/>
              <a:latin typeface="Arial" panose="020B0604020202020204" pitchFamily="34" charset="0"/>
              <a:ea typeface="Calibri" panose="020F0502020204030204" pitchFamily="34" charset="0"/>
              <a:cs typeface="Arial" panose="020B0604020202020204" pitchFamily="34" charset="0"/>
            </a:endParaRPr>
          </a:p>
          <a:p>
            <a:pPr marL="800100" lvl="1" indent="-342900" algn="just">
              <a:lnSpc>
                <a:spcPct val="107000"/>
              </a:lnSpc>
              <a:buFont typeface="Symbol" panose="05050102010706020507" pitchFamily="18" charset="2"/>
              <a:buChar char=""/>
            </a:pPr>
            <a:r>
              <a:rPr lang="en-US" kern="100" dirty="0">
                <a:effectLst/>
                <a:latin typeface="Arial" panose="020B0604020202020204" pitchFamily="34" charset="0"/>
                <a:ea typeface="Calibri" panose="020F0502020204030204" pitchFamily="34" charset="0"/>
                <a:cs typeface="Arial" panose="020B0604020202020204" pitchFamily="34" charset="0"/>
              </a:rPr>
              <a:t>Increased productivity of creative cultural industries (CCIs)</a:t>
            </a:r>
            <a:endParaRPr lang="en-ZW" kern="100" dirty="0">
              <a:effectLst/>
              <a:latin typeface="Arial" panose="020B0604020202020204" pitchFamily="34" charset="0"/>
              <a:ea typeface="Calibri" panose="020F0502020204030204" pitchFamily="34" charset="0"/>
              <a:cs typeface="Arial" panose="020B0604020202020204" pitchFamily="34" charset="0"/>
            </a:endParaRPr>
          </a:p>
          <a:p>
            <a:pPr marL="800100" lvl="1" indent="-342900" algn="just">
              <a:lnSpc>
                <a:spcPct val="107000"/>
              </a:lnSpc>
              <a:buFont typeface="Symbol" panose="05050102010706020507" pitchFamily="18" charset="2"/>
              <a:buChar char=""/>
            </a:pPr>
            <a:r>
              <a:rPr lang="en-US" kern="100" dirty="0">
                <a:effectLst/>
                <a:latin typeface="Arial" panose="020B0604020202020204" pitchFamily="34" charset="0"/>
                <a:ea typeface="Calibri" panose="020F0502020204030204" pitchFamily="34" charset="0"/>
                <a:cs typeface="Arial" panose="020B0604020202020204" pitchFamily="34" charset="0"/>
              </a:rPr>
              <a:t>Increased social cohesion, sense of national identify and pride</a:t>
            </a:r>
            <a:endParaRPr lang="en-ZW" kern="100" dirty="0">
              <a:effectLst/>
              <a:latin typeface="Arial" panose="020B0604020202020204" pitchFamily="34" charset="0"/>
              <a:ea typeface="Calibri" panose="020F0502020204030204" pitchFamily="34" charset="0"/>
              <a:cs typeface="Arial" panose="020B0604020202020204" pitchFamily="34" charset="0"/>
            </a:endParaRPr>
          </a:p>
          <a:p>
            <a:pPr marL="800100" lvl="1" indent="-342900" algn="just">
              <a:lnSpc>
                <a:spcPct val="107000"/>
              </a:lnSpc>
              <a:buFont typeface="Symbol" panose="05050102010706020507" pitchFamily="18" charset="2"/>
              <a:buChar char=""/>
            </a:pPr>
            <a:r>
              <a:rPr lang="en-US" kern="100" dirty="0">
                <a:effectLst/>
                <a:latin typeface="Arial" panose="020B0604020202020204" pitchFamily="34" charset="0"/>
                <a:ea typeface="Calibri" panose="020F0502020204030204" pitchFamily="34" charset="0"/>
                <a:cs typeface="Arial" panose="020B0604020202020204" pitchFamily="34" charset="0"/>
              </a:rPr>
              <a:t>Improved international relations</a:t>
            </a:r>
            <a:endParaRPr lang="en-ZW" kern="100" dirty="0">
              <a:effectLst/>
              <a:latin typeface="Arial" panose="020B0604020202020204" pitchFamily="34" charset="0"/>
              <a:ea typeface="Calibri" panose="020F0502020204030204" pitchFamily="34" charset="0"/>
              <a:cs typeface="Arial" panose="020B0604020202020204" pitchFamily="34" charset="0"/>
            </a:endParaRPr>
          </a:p>
          <a:p>
            <a:pPr marL="800100" lvl="1" indent="-342900" algn="just">
              <a:lnSpc>
                <a:spcPct val="107000"/>
              </a:lnSpc>
              <a:spcAft>
                <a:spcPts val="800"/>
              </a:spcAft>
              <a:buFont typeface="Symbol" panose="05050102010706020507" pitchFamily="18" charset="2"/>
              <a:buChar char=""/>
            </a:pPr>
            <a:r>
              <a:rPr lang="en-US" kern="100" dirty="0">
                <a:effectLst/>
                <a:latin typeface="Arial" panose="020B0604020202020204" pitchFamily="34" charset="0"/>
                <a:ea typeface="Calibri" panose="020F0502020204030204" pitchFamily="34" charset="0"/>
                <a:cs typeface="Arial" panose="020B0604020202020204" pitchFamily="34" charset="0"/>
              </a:rPr>
              <a:t>Informed nation and international community </a:t>
            </a:r>
            <a:endParaRPr lang="en-ZW" kern="100" dirty="0">
              <a:effectLst/>
              <a:latin typeface="Arial" panose="020B0604020202020204" pitchFamily="34" charset="0"/>
              <a:ea typeface="Calibri" panose="020F0502020204030204" pitchFamily="34" charset="0"/>
              <a:cs typeface="Arial" panose="020B0604020202020204" pitchFamily="34" charset="0"/>
            </a:endParaRPr>
          </a:p>
          <a:p>
            <a:pPr marL="0" indent="0" algn="just">
              <a:buNone/>
            </a:pPr>
            <a:r>
              <a:rPr lang="en-US" cap="none" dirty="0">
                <a:latin typeface="Arial" panose="020B0604020202020204" pitchFamily="34" charset="0"/>
                <a:cs typeface="Arial" panose="020B0604020202020204" pitchFamily="34" charset="0"/>
              </a:rPr>
              <a:t>		</a:t>
            </a:r>
            <a:endParaRPr lang="en-ZW" cap="none"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CEBA331-64E3-4D2A-8B7B-0904F4606603}"/>
              </a:ext>
            </a:extLst>
          </p:cNvPr>
          <p:cNvSpPr>
            <a:spLocks noGrp="1"/>
          </p:cNvSpPr>
          <p:nvPr>
            <p:ph type="sldNum" sz="quarter" idx="12"/>
          </p:nvPr>
        </p:nvSpPr>
        <p:spPr/>
        <p:txBody>
          <a:bodyPr/>
          <a:lstStyle/>
          <a:p>
            <a:fld id="{0A15AD22-1E44-4C44-83B4-22C61B23846F}" type="slidenum">
              <a:rPr lang="en-ZW" smtClean="0"/>
              <a:t>6</a:t>
            </a:fld>
            <a:endParaRPr lang="en-ZW"/>
          </a:p>
        </p:txBody>
      </p:sp>
    </p:spTree>
    <p:extLst>
      <p:ext uri="{BB962C8B-B14F-4D97-AF65-F5344CB8AC3E}">
        <p14:creationId xmlns:p14="http://schemas.microsoft.com/office/powerpoint/2010/main" val="1407329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C65BC-DDCB-4473-9E93-4CFD7F388377}"/>
              </a:ext>
            </a:extLst>
          </p:cNvPr>
          <p:cNvSpPr>
            <a:spLocks noGrp="1"/>
          </p:cNvSpPr>
          <p:nvPr>
            <p:ph type="title"/>
          </p:nvPr>
        </p:nvSpPr>
        <p:spPr>
          <a:xfrm>
            <a:off x="0" y="365126"/>
            <a:ext cx="11713945" cy="942382"/>
          </a:xfrm>
        </p:spPr>
        <p:txBody>
          <a:bodyPr>
            <a:normAutofit fontScale="90000"/>
          </a:bodyPr>
          <a:lstStyle/>
          <a:p>
            <a:pPr algn="ctr"/>
            <a:br>
              <a:rPr lang="en-ZW" b="1" dirty="0">
                <a:latin typeface="Arial" panose="020B0604020202020204" pitchFamily="34" charset="0"/>
                <a:cs typeface="Arial" panose="020B0604020202020204" pitchFamily="34" charset="0"/>
              </a:rPr>
            </a:br>
            <a:r>
              <a:rPr lang="en-ZW" b="1" dirty="0">
                <a:latin typeface="Arial" panose="020B0604020202020204" pitchFamily="34" charset="0"/>
                <a:cs typeface="Arial" panose="020B0604020202020204" pitchFamily="34" charset="0"/>
              </a:rPr>
              <a:t>BUDGET PERFORMANCE</a:t>
            </a:r>
            <a:br>
              <a:rPr lang="en-ZW" b="1" dirty="0">
                <a:latin typeface="Arial" panose="020B0604020202020204" pitchFamily="34" charset="0"/>
                <a:cs typeface="Arial" panose="020B0604020202020204" pitchFamily="34" charset="0"/>
              </a:rPr>
            </a:br>
            <a:r>
              <a:rPr lang="en-ZW" b="1" dirty="0">
                <a:latin typeface="Arial" panose="020B0604020202020204" pitchFamily="34" charset="0"/>
                <a:cs typeface="Arial" panose="020B0604020202020204" pitchFamily="34" charset="0"/>
              </a:rPr>
              <a:t> 2023 Achievements</a:t>
            </a:r>
            <a:br>
              <a:rPr lang="en-ZW" b="1" dirty="0">
                <a:latin typeface="Arial" panose="020B0604020202020204" pitchFamily="34" charset="0"/>
                <a:cs typeface="Arial" panose="020B0604020202020204" pitchFamily="34" charset="0"/>
              </a:rPr>
            </a:br>
            <a:endParaRPr lang="en-ZW" dirty="0"/>
          </a:p>
        </p:txBody>
      </p:sp>
      <p:sp>
        <p:nvSpPr>
          <p:cNvPr id="3" name="Content Placeholder 2">
            <a:extLst>
              <a:ext uri="{FF2B5EF4-FFF2-40B4-BE49-F238E27FC236}">
                <a16:creationId xmlns:a16="http://schemas.microsoft.com/office/drawing/2014/main" id="{8EB5C637-FF2A-4192-B69C-B54A4D01F055}"/>
              </a:ext>
            </a:extLst>
          </p:cNvPr>
          <p:cNvSpPr>
            <a:spLocks noGrp="1"/>
          </p:cNvSpPr>
          <p:nvPr>
            <p:ph sz="quarter" idx="13"/>
          </p:nvPr>
        </p:nvSpPr>
        <p:spPr>
          <a:xfrm>
            <a:off x="259882" y="1690688"/>
            <a:ext cx="10926564" cy="4919662"/>
          </a:xfrm>
        </p:spPr>
        <p:txBody>
          <a:bodyPr>
            <a:normAutofit fontScale="62500" lnSpcReduction="20000"/>
          </a:bodyPr>
          <a:lstStyle/>
          <a:p>
            <a:pPr marL="0" lvl="0" indent="0">
              <a:lnSpc>
                <a:spcPct val="107000"/>
              </a:lnSpc>
              <a:spcAft>
                <a:spcPts val="800"/>
              </a:spcAft>
              <a:buNone/>
            </a:pPr>
            <a:r>
              <a:rPr lang="en-US" sz="3800" b="1" kern="100" dirty="0">
                <a:effectLst/>
                <a:latin typeface="Arial" panose="020B0604020202020204" pitchFamily="34" charset="0"/>
                <a:ea typeface="Calibri" panose="020F0502020204030204" pitchFamily="34" charset="0"/>
                <a:cs typeface="Arial" panose="020B0604020202020204" pitchFamily="34" charset="0"/>
              </a:rPr>
              <a:t>Honourable Members, the Ministry achievements as alluded to earlier on by the Committee Chairperson were made possible due to the budgetary support received from Treasury during the course of the year among others:</a:t>
            </a:r>
          </a:p>
          <a:p>
            <a:pPr marL="342900" lvl="0" indent="-342900">
              <a:lnSpc>
                <a:spcPct val="107000"/>
              </a:lnSpc>
              <a:spcAft>
                <a:spcPts val="800"/>
              </a:spcAft>
              <a:buFont typeface="+mj-lt"/>
              <a:buAutoNum type="arabicPeriod"/>
            </a:pPr>
            <a:r>
              <a:rPr lang="en-US" sz="3800" b="1" kern="100" dirty="0">
                <a:effectLst/>
                <a:latin typeface="Arial" panose="020B0604020202020204" pitchFamily="34" charset="0"/>
                <a:ea typeface="Calibri" panose="020F0502020204030204" pitchFamily="34" charset="0"/>
                <a:cs typeface="Arial" panose="020B0604020202020204" pitchFamily="34" charset="0"/>
              </a:rPr>
              <a:t>Qualification in Regional, Continental and International Events </a:t>
            </a:r>
            <a:endParaRPr lang="en-ZW" sz="3800" kern="100" dirty="0">
              <a:effectLst/>
              <a:latin typeface="Arial" panose="020B0604020202020204" pitchFamily="34" charset="0"/>
              <a:ea typeface="Calibri" panose="020F0502020204030204" pitchFamily="34" charset="0"/>
              <a:cs typeface="Arial" panose="020B0604020202020204" pitchFamily="34" charset="0"/>
            </a:endParaRPr>
          </a:p>
          <a:p>
            <a:pPr marL="228600" algn="just">
              <a:lnSpc>
                <a:spcPct val="150000"/>
              </a:lnSpc>
              <a:spcAft>
                <a:spcPts val="800"/>
              </a:spcAft>
            </a:pPr>
            <a:r>
              <a:rPr lang="en-GB" sz="3800" kern="100" dirty="0">
                <a:effectLst/>
                <a:latin typeface="Arial" panose="020B0604020202020204" pitchFamily="34" charset="0"/>
                <a:ea typeface="Calibri" panose="020F0502020204030204" pitchFamily="34" charset="0"/>
                <a:cs typeface="Arial" panose="020B0604020202020204" pitchFamily="34" charset="0"/>
              </a:rPr>
              <a:t>Supported Zimbabwe Junior and Senior National Teams that qualified for Continental and International events namely, Vitality Netball World Cup, Rugby Sevens Africa Cup, Barthes Rugby Under 20 Cup, World Summer Special Olympic Games, Africa Cup Hockey Championships, COSAFA Women’s Championship, and African Union Sports Council Region 5 Games.</a:t>
            </a:r>
            <a:endParaRPr lang="en-ZW" sz="3800" kern="100" dirty="0">
              <a:effectLst/>
              <a:latin typeface="Arial" panose="020B0604020202020204" pitchFamily="34" charset="0"/>
              <a:ea typeface="Calibri" panose="020F0502020204030204" pitchFamily="34" charset="0"/>
              <a:cs typeface="Arial" panose="020B0604020202020204" pitchFamily="34" charset="0"/>
            </a:endParaRPr>
          </a:p>
          <a:p>
            <a:endParaRPr lang="en-ZW" cap="none"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E91FA66-A6D1-4795-B265-9DBB2B5400A3}"/>
              </a:ext>
            </a:extLst>
          </p:cNvPr>
          <p:cNvSpPr>
            <a:spLocks noGrp="1"/>
          </p:cNvSpPr>
          <p:nvPr>
            <p:ph type="sldNum" sz="quarter" idx="12"/>
          </p:nvPr>
        </p:nvSpPr>
        <p:spPr/>
        <p:txBody>
          <a:bodyPr/>
          <a:lstStyle/>
          <a:p>
            <a:fld id="{0A15AD22-1E44-4C44-83B4-22C61B23846F}" type="slidenum">
              <a:rPr lang="en-ZW" smtClean="0"/>
              <a:t>7</a:t>
            </a:fld>
            <a:endParaRPr lang="en-ZW"/>
          </a:p>
        </p:txBody>
      </p:sp>
    </p:spTree>
    <p:extLst>
      <p:ext uri="{BB962C8B-B14F-4D97-AF65-F5344CB8AC3E}">
        <p14:creationId xmlns:p14="http://schemas.microsoft.com/office/powerpoint/2010/main" val="1302433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A0C35-AD40-A01C-3620-B33C1613B7EE}"/>
              </a:ext>
            </a:extLst>
          </p:cNvPr>
          <p:cNvSpPr>
            <a:spLocks noGrp="1"/>
          </p:cNvSpPr>
          <p:nvPr>
            <p:ph type="title"/>
          </p:nvPr>
        </p:nvSpPr>
        <p:spPr>
          <a:xfrm>
            <a:off x="1230594" y="365125"/>
            <a:ext cx="10123206" cy="1325563"/>
          </a:xfrm>
        </p:spPr>
        <p:txBody>
          <a:bodyPr/>
          <a:lstStyle/>
          <a:p>
            <a:r>
              <a:rPr lang="en-ZW" b="1" dirty="0">
                <a:latin typeface="Arial" panose="020B0604020202020204" pitchFamily="34" charset="0"/>
                <a:cs typeface="Arial" panose="020B0604020202020204" pitchFamily="34" charset="0"/>
              </a:rPr>
              <a:t>BUDGET PERFORMANCE</a:t>
            </a:r>
            <a:br>
              <a:rPr lang="en-ZW" b="1" dirty="0">
                <a:latin typeface="Arial" panose="020B0604020202020204" pitchFamily="34" charset="0"/>
                <a:cs typeface="Arial" panose="020B0604020202020204" pitchFamily="34" charset="0"/>
              </a:rPr>
            </a:br>
            <a:r>
              <a:rPr lang="en-ZW" b="1" dirty="0">
                <a:latin typeface="Arial" panose="020B0604020202020204" pitchFamily="34" charset="0"/>
                <a:cs typeface="Arial" panose="020B0604020202020204" pitchFamily="34" charset="0"/>
              </a:rPr>
              <a:t> 2023 Achievements  Cont…d</a:t>
            </a:r>
          </a:p>
        </p:txBody>
      </p:sp>
      <p:sp>
        <p:nvSpPr>
          <p:cNvPr id="3" name="Content Placeholder 2">
            <a:extLst>
              <a:ext uri="{FF2B5EF4-FFF2-40B4-BE49-F238E27FC236}">
                <a16:creationId xmlns:a16="http://schemas.microsoft.com/office/drawing/2014/main" id="{6737EBCE-60F2-54D8-81F9-AF00D0CF36EC}"/>
              </a:ext>
            </a:extLst>
          </p:cNvPr>
          <p:cNvSpPr>
            <a:spLocks noGrp="1"/>
          </p:cNvSpPr>
          <p:nvPr>
            <p:ph idx="1"/>
          </p:nvPr>
        </p:nvSpPr>
        <p:spPr>
          <a:xfrm>
            <a:off x="838200" y="1825625"/>
            <a:ext cx="9767131" cy="4351338"/>
          </a:xfrm>
        </p:spPr>
        <p:txBody>
          <a:bodyPr/>
          <a:lstStyle/>
          <a:p>
            <a:pPr marL="0" indent="0">
              <a:lnSpc>
                <a:spcPct val="150000"/>
              </a:lnSpc>
              <a:buNone/>
            </a:pPr>
            <a:r>
              <a:rPr lang="en-US" dirty="0"/>
              <a:t>2. Engagement and Diplomacy </a:t>
            </a:r>
          </a:p>
          <a:p>
            <a:pPr lvl="1">
              <a:lnSpc>
                <a:spcPct val="150000"/>
              </a:lnSpc>
            </a:pPr>
            <a:r>
              <a:rPr lang="en-US" dirty="0">
                <a:latin typeface="Arial" panose="020B0604020202020204" pitchFamily="34" charset="0"/>
                <a:cs typeface="Arial" panose="020B0604020202020204" pitchFamily="34" charset="0"/>
              </a:rPr>
              <a:t>Enhanced the national re-engagement agenda by Facilitated sports tours and events which cemented international relations.  In March 2023 e.g. two English County Cricket Teams namely Durham and Glamorgan played T20 and one Day International matches at Harare Sports Club and Old </a:t>
            </a:r>
            <a:r>
              <a:rPr lang="en-US" dirty="0" err="1">
                <a:latin typeface="Arial" panose="020B0604020202020204" pitchFamily="34" charset="0"/>
                <a:cs typeface="Arial" panose="020B0604020202020204" pitchFamily="34" charset="0"/>
              </a:rPr>
              <a:t>Hararians</a:t>
            </a:r>
            <a:r>
              <a:rPr lang="en-US" dirty="0">
                <a:latin typeface="Arial" panose="020B0604020202020204" pitchFamily="34" charset="0"/>
                <a:cs typeface="Arial" panose="020B0604020202020204" pitchFamily="34" charset="0"/>
              </a:rPr>
              <a:t> Sports Club respectively. </a:t>
            </a:r>
          </a:p>
          <a:p>
            <a:endParaRPr lang="en-ZW" dirty="0"/>
          </a:p>
        </p:txBody>
      </p:sp>
      <p:sp>
        <p:nvSpPr>
          <p:cNvPr id="4" name="Slide Number Placeholder 3">
            <a:extLst>
              <a:ext uri="{FF2B5EF4-FFF2-40B4-BE49-F238E27FC236}">
                <a16:creationId xmlns:a16="http://schemas.microsoft.com/office/drawing/2014/main" id="{654EA1BC-1255-D372-C960-64FE06C0E189}"/>
              </a:ext>
            </a:extLst>
          </p:cNvPr>
          <p:cNvSpPr>
            <a:spLocks noGrp="1"/>
          </p:cNvSpPr>
          <p:nvPr>
            <p:ph type="sldNum" sz="quarter" idx="12"/>
          </p:nvPr>
        </p:nvSpPr>
        <p:spPr/>
        <p:txBody>
          <a:bodyPr/>
          <a:lstStyle/>
          <a:p>
            <a:fld id="{0A15AD22-1E44-4C44-83B4-22C61B23846F}" type="slidenum">
              <a:rPr lang="en-ZW" smtClean="0"/>
              <a:t>8</a:t>
            </a:fld>
            <a:endParaRPr lang="en-ZW"/>
          </a:p>
        </p:txBody>
      </p:sp>
    </p:spTree>
    <p:extLst>
      <p:ext uri="{BB962C8B-B14F-4D97-AF65-F5344CB8AC3E}">
        <p14:creationId xmlns:p14="http://schemas.microsoft.com/office/powerpoint/2010/main" val="2946154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F6B19-7413-E45B-D361-D39BF3A580D4}"/>
              </a:ext>
            </a:extLst>
          </p:cNvPr>
          <p:cNvSpPr>
            <a:spLocks noGrp="1"/>
          </p:cNvSpPr>
          <p:nvPr>
            <p:ph type="title"/>
          </p:nvPr>
        </p:nvSpPr>
        <p:spPr>
          <a:xfrm>
            <a:off x="838200" y="365126"/>
            <a:ext cx="9613307" cy="1224392"/>
          </a:xfrm>
        </p:spPr>
        <p:txBody>
          <a:bodyPr>
            <a:normAutofit fontScale="90000"/>
          </a:bodyPr>
          <a:lstStyle/>
          <a:p>
            <a:br>
              <a:rPr lang="en-US" sz="2700" b="1" dirty="0"/>
            </a:br>
            <a:br>
              <a:rPr lang="en-US" sz="2700" b="1" dirty="0"/>
            </a:br>
            <a:r>
              <a:rPr lang="en-US" sz="4900" b="1" dirty="0">
                <a:latin typeface="Arial" panose="020B0604020202020204" pitchFamily="34" charset="0"/>
                <a:cs typeface="Arial" panose="020B0604020202020204" pitchFamily="34" charset="0"/>
              </a:rPr>
              <a:t>BUDGET PERFORMANCE</a:t>
            </a:r>
            <a:br>
              <a:rPr lang="en-US" sz="4900" b="1" dirty="0">
                <a:latin typeface="Arial" panose="020B0604020202020204" pitchFamily="34" charset="0"/>
                <a:cs typeface="Arial" panose="020B0604020202020204" pitchFamily="34" charset="0"/>
              </a:rPr>
            </a:br>
            <a:r>
              <a:rPr lang="en-US" sz="4900" b="1" dirty="0">
                <a:latin typeface="Arial" panose="020B0604020202020204" pitchFamily="34" charset="0"/>
                <a:cs typeface="Arial" panose="020B0604020202020204" pitchFamily="34" charset="0"/>
              </a:rPr>
              <a:t> 2023 Achievements </a:t>
            </a:r>
            <a:r>
              <a:rPr lang="en-US" sz="4900" b="1" dirty="0" err="1">
                <a:latin typeface="Arial" panose="020B0604020202020204" pitchFamily="34" charset="0"/>
                <a:cs typeface="Arial" panose="020B0604020202020204" pitchFamily="34" charset="0"/>
              </a:rPr>
              <a:t>Cont</a:t>
            </a:r>
            <a:r>
              <a:rPr lang="en-US" sz="4900" b="1" dirty="0">
                <a:latin typeface="Arial" panose="020B0604020202020204" pitchFamily="34" charset="0"/>
                <a:cs typeface="Arial" panose="020B0604020202020204" pitchFamily="34" charset="0"/>
              </a:rPr>
              <a:t>…d</a:t>
            </a:r>
            <a:br>
              <a:rPr lang="en-US" sz="4900" dirty="0">
                <a:latin typeface="Arial" panose="020B0604020202020204" pitchFamily="34" charset="0"/>
                <a:cs typeface="Arial" panose="020B0604020202020204" pitchFamily="34" charset="0"/>
              </a:rPr>
            </a:br>
            <a:endParaRPr lang="en-ZW" sz="49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0D18F2E3-BEC2-E752-AC70-8BB3C1AD555D}"/>
              </a:ext>
            </a:extLst>
          </p:cNvPr>
          <p:cNvSpPr>
            <a:spLocks noGrp="1"/>
          </p:cNvSpPr>
          <p:nvPr>
            <p:ph idx="1"/>
          </p:nvPr>
        </p:nvSpPr>
        <p:spPr>
          <a:xfrm>
            <a:off x="838200" y="2025352"/>
            <a:ext cx="10185875" cy="4151611"/>
          </a:xfrm>
        </p:spPr>
        <p:txBody>
          <a:bodyPr>
            <a:noAutofit/>
          </a:bodyPr>
          <a:lstStyle/>
          <a:p>
            <a:endParaRPr lang="en-US" dirty="0">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rPr>
              <a:t>3. Promoting fitness and health</a:t>
            </a:r>
          </a:p>
          <a:p>
            <a:r>
              <a:rPr lang="en-US" dirty="0">
                <a:latin typeface="Arial" panose="020B0604020202020204" pitchFamily="34" charset="0"/>
                <a:cs typeface="Arial" panose="020B0604020202020204" pitchFamily="34" charset="0"/>
              </a:rPr>
              <a:t>Convened the fitness and wellness events in 73 districts and 10 provinces and 1 at national level.</a:t>
            </a:r>
          </a:p>
          <a:p>
            <a:r>
              <a:rPr lang="en-US" dirty="0">
                <a:latin typeface="Arial" panose="020B0604020202020204" pitchFamily="34" charset="0"/>
                <a:cs typeface="Arial" panose="020B0604020202020204" pitchFamily="34" charset="0"/>
              </a:rPr>
              <a:t>Awareness raising on drug and substance abuse through Sport and Recreation </a:t>
            </a:r>
            <a:r>
              <a:rPr lang="en-US" dirty="0" err="1">
                <a:latin typeface="Arial" panose="020B0604020202020204" pitchFamily="34" charset="0"/>
                <a:cs typeface="Arial" panose="020B0604020202020204" pitchFamily="34" charset="0"/>
              </a:rPr>
              <a:t>programmes</a:t>
            </a:r>
            <a:r>
              <a:rPr lang="en-US" dirty="0">
                <a:latin typeface="Arial" panose="020B0604020202020204" pitchFamily="34" charset="0"/>
                <a:cs typeface="Arial" panose="020B0604020202020204" pitchFamily="34" charset="0"/>
              </a:rPr>
              <a:t> undertaken in 10 Provinces.</a:t>
            </a:r>
          </a:p>
          <a:p>
            <a:r>
              <a:rPr lang="en-US" dirty="0">
                <a:latin typeface="Arial" panose="020B0604020202020204" pitchFamily="34" charset="0"/>
                <a:cs typeface="Arial" panose="020B0604020202020204" pitchFamily="34" charset="0"/>
              </a:rPr>
              <a:t>Inter-Ministerial Festival</a:t>
            </a:r>
          </a:p>
          <a:p>
            <a:pPr marL="0" indent="0">
              <a:buNone/>
            </a:pPr>
            <a:endParaRPr lang="en-US" dirty="0">
              <a:latin typeface="Arial" panose="020B0604020202020204" pitchFamily="34" charset="0"/>
              <a:cs typeface="Arial" panose="020B0604020202020204" pitchFamily="34" charset="0"/>
            </a:endParaRPr>
          </a:p>
          <a:p>
            <a:endParaRPr lang="en-ZW"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5FD952F-4F0F-E2DC-A6FB-4A1C79BFBDFA}"/>
              </a:ext>
            </a:extLst>
          </p:cNvPr>
          <p:cNvSpPr>
            <a:spLocks noGrp="1"/>
          </p:cNvSpPr>
          <p:nvPr>
            <p:ph type="sldNum" sz="quarter" idx="12"/>
          </p:nvPr>
        </p:nvSpPr>
        <p:spPr/>
        <p:txBody>
          <a:bodyPr/>
          <a:lstStyle/>
          <a:p>
            <a:fld id="{0A15AD22-1E44-4C44-83B4-22C61B23846F}" type="slidenum">
              <a:rPr lang="en-ZW" smtClean="0"/>
              <a:t>9</a:t>
            </a:fld>
            <a:endParaRPr lang="en-ZW"/>
          </a:p>
        </p:txBody>
      </p:sp>
    </p:spTree>
    <p:extLst>
      <p:ext uri="{BB962C8B-B14F-4D97-AF65-F5344CB8AC3E}">
        <p14:creationId xmlns:p14="http://schemas.microsoft.com/office/powerpoint/2010/main" val="3259162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EBF75-4E9E-86CD-C475-FFBEC2B05761}"/>
              </a:ext>
            </a:extLst>
          </p:cNvPr>
          <p:cNvSpPr>
            <a:spLocks noGrp="1"/>
          </p:cNvSpPr>
          <p:nvPr>
            <p:ph type="title"/>
          </p:nvPr>
        </p:nvSpPr>
        <p:spPr/>
        <p:txBody>
          <a:bodyPr/>
          <a:lstStyle/>
          <a:p>
            <a:r>
              <a:rPr lang="en-ZW" b="1" dirty="0">
                <a:latin typeface="Arial" panose="020B0604020202020204" pitchFamily="34" charset="0"/>
                <a:cs typeface="Arial" panose="020B0604020202020204" pitchFamily="34" charset="0"/>
              </a:rPr>
              <a:t>BUDGET PERFORMANCE</a:t>
            </a:r>
            <a:br>
              <a:rPr lang="en-ZW" b="1" dirty="0">
                <a:latin typeface="Arial" panose="020B0604020202020204" pitchFamily="34" charset="0"/>
                <a:cs typeface="Arial" panose="020B0604020202020204" pitchFamily="34" charset="0"/>
              </a:rPr>
            </a:br>
            <a:r>
              <a:rPr lang="en-ZW" b="1" dirty="0">
                <a:latin typeface="Arial" panose="020B0604020202020204" pitchFamily="34" charset="0"/>
                <a:cs typeface="Arial" panose="020B0604020202020204" pitchFamily="34" charset="0"/>
              </a:rPr>
              <a:t> 2023 Achievements Cont…d</a:t>
            </a:r>
          </a:p>
        </p:txBody>
      </p:sp>
      <p:sp>
        <p:nvSpPr>
          <p:cNvPr id="3" name="Content Placeholder 2">
            <a:extLst>
              <a:ext uri="{FF2B5EF4-FFF2-40B4-BE49-F238E27FC236}">
                <a16:creationId xmlns:a16="http://schemas.microsoft.com/office/drawing/2014/main" id="{5CDA12CE-2E93-9748-4D1D-8E5EFACFAD9C}"/>
              </a:ext>
            </a:extLst>
          </p:cNvPr>
          <p:cNvSpPr>
            <a:spLocks noGrp="1"/>
          </p:cNvSpPr>
          <p:nvPr>
            <p:ph idx="1"/>
          </p:nvPr>
        </p:nvSpPr>
        <p:spPr>
          <a:xfrm>
            <a:off x="838200" y="2033899"/>
            <a:ext cx="10515600" cy="4143064"/>
          </a:xfrm>
        </p:spPr>
        <p:txBody>
          <a:bodyPr>
            <a:normAutofit fontScale="92500" lnSpcReduction="20000"/>
          </a:bodyPr>
          <a:lstStyle/>
          <a:p>
            <a:pPr marL="0" indent="0">
              <a:buNone/>
            </a:pPr>
            <a:r>
              <a:rPr lang="en-US" dirty="0"/>
              <a:t>4. Marketing of brand Zimbabwe and Image Building through sport tourism</a:t>
            </a:r>
          </a:p>
          <a:p>
            <a:pPr marL="0" indent="0">
              <a:buNone/>
            </a:pPr>
            <a:r>
              <a:rPr lang="en-US" dirty="0"/>
              <a:t>    and high-performance sport</a:t>
            </a:r>
          </a:p>
          <a:p>
            <a:r>
              <a:rPr lang="en-US" dirty="0"/>
              <a:t>Ministry majored in the attainment of the brand Zimbabwe Marketing goal embedded in the National Development strategy through the hosting of events. Notable events hosted this year include:</a:t>
            </a:r>
          </a:p>
          <a:p>
            <a:r>
              <a:rPr lang="en-US" dirty="0"/>
              <a:t>International Cricket Council World Cup Qualifiers- 10 countries</a:t>
            </a:r>
          </a:p>
          <a:p>
            <a:r>
              <a:rPr lang="en-US" dirty="0"/>
              <a:t>Netball World Cup</a:t>
            </a:r>
          </a:p>
          <a:p>
            <a:r>
              <a:rPr lang="en-US" dirty="0"/>
              <a:t>World Rugby Olympic Qualifiers.</a:t>
            </a:r>
          </a:p>
          <a:p>
            <a:r>
              <a:rPr lang="en-US" dirty="0"/>
              <a:t>AUSC Region 5 Karate- 7 countries.</a:t>
            </a:r>
          </a:p>
          <a:p>
            <a:r>
              <a:rPr lang="en-US" dirty="0"/>
              <a:t>Hosted the AU Sports Council Commissioner</a:t>
            </a:r>
          </a:p>
          <a:p>
            <a:endParaRPr lang="en-ZW" dirty="0"/>
          </a:p>
        </p:txBody>
      </p:sp>
      <p:sp>
        <p:nvSpPr>
          <p:cNvPr id="4" name="Slide Number Placeholder 3">
            <a:extLst>
              <a:ext uri="{FF2B5EF4-FFF2-40B4-BE49-F238E27FC236}">
                <a16:creationId xmlns:a16="http://schemas.microsoft.com/office/drawing/2014/main" id="{1F834261-0FF3-1A2F-DA87-C6F73897BAB9}"/>
              </a:ext>
            </a:extLst>
          </p:cNvPr>
          <p:cNvSpPr>
            <a:spLocks noGrp="1"/>
          </p:cNvSpPr>
          <p:nvPr>
            <p:ph type="sldNum" sz="quarter" idx="12"/>
          </p:nvPr>
        </p:nvSpPr>
        <p:spPr/>
        <p:txBody>
          <a:bodyPr/>
          <a:lstStyle/>
          <a:p>
            <a:fld id="{0A15AD22-1E44-4C44-83B4-22C61B23846F}" type="slidenum">
              <a:rPr lang="en-ZW" smtClean="0"/>
              <a:t>10</a:t>
            </a:fld>
            <a:endParaRPr lang="en-ZW"/>
          </a:p>
        </p:txBody>
      </p:sp>
    </p:spTree>
    <p:extLst>
      <p:ext uri="{BB962C8B-B14F-4D97-AF65-F5344CB8AC3E}">
        <p14:creationId xmlns:p14="http://schemas.microsoft.com/office/powerpoint/2010/main" val="832818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C0306-C730-D8C7-D2D8-AF3B034D8BAB}"/>
              </a:ext>
            </a:extLst>
          </p:cNvPr>
          <p:cNvSpPr>
            <a:spLocks noGrp="1"/>
          </p:cNvSpPr>
          <p:nvPr>
            <p:ph type="title"/>
          </p:nvPr>
        </p:nvSpPr>
        <p:spPr>
          <a:xfrm>
            <a:off x="838200" y="365125"/>
            <a:ext cx="10515600" cy="891107"/>
          </a:xfrm>
        </p:spPr>
        <p:txBody>
          <a:bodyPr>
            <a:normAutofit fontScale="90000"/>
          </a:bodyPr>
          <a:lstStyle/>
          <a:p>
            <a:br>
              <a:rPr lang="en-ZW" b="1" dirty="0"/>
            </a:br>
            <a:r>
              <a:rPr lang="en-ZW" sz="4900" b="1" dirty="0">
                <a:latin typeface="Arial" panose="020B0604020202020204" pitchFamily="34" charset="0"/>
                <a:cs typeface="Arial" panose="020B0604020202020204" pitchFamily="34" charset="0"/>
              </a:rPr>
              <a:t>BUDGET PERFORMANCE</a:t>
            </a:r>
            <a:br>
              <a:rPr lang="en-ZW" sz="4900" b="1" dirty="0">
                <a:latin typeface="Arial" panose="020B0604020202020204" pitchFamily="34" charset="0"/>
                <a:cs typeface="Arial" panose="020B0604020202020204" pitchFamily="34" charset="0"/>
              </a:rPr>
            </a:br>
            <a:r>
              <a:rPr lang="en-ZW" sz="4900" b="1" dirty="0">
                <a:latin typeface="Arial" panose="020B0604020202020204" pitchFamily="34" charset="0"/>
                <a:cs typeface="Arial" panose="020B0604020202020204" pitchFamily="34" charset="0"/>
              </a:rPr>
              <a:t> 2023 Achievements Cont…d</a:t>
            </a:r>
            <a:br>
              <a:rPr lang="en-ZW" sz="4900" b="1" dirty="0">
                <a:latin typeface="Arial" panose="020B0604020202020204" pitchFamily="34" charset="0"/>
                <a:cs typeface="Arial" panose="020B0604020202020204" pitchFamily="34" charset="0"/>
              </a:rPr>
            </a:br>
            <a:endParaRPr lang="en-ZW" sz="49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007409C-6131-C2B5-2A54-FB0E324DE258}"/>
              </a:ext>
            </a:extLst>
          </p:cNvPr>
          <p:cNvSpPr>
            <a:spLocks noGrp="1"/>
          </p:cNvSpPr>
          <p:nvPr>
            <p:ph idx="1"/>
          </p:nvPr>
        </p:nvSpPr>
        <p:spPr>
          <a:xfrm>
            <a:off x="838200" y="1674976"/>
            <a:ext cx="10515600" cy="4501987"/>
          </a:xfrm>
        </p:spPr>
        <p:txBody>
          <a:bodyPr>
            <a:normAutofit fontScale="92500" lnSpcReduction="10000"/>
          </a:bodyPr>
          <a:lstStyle/>
          <a:p>
            <a:r>
              <a:rPr lang="en-US" dirty="0">
                <a:latin typeface="Arial" panose="020B0604020202020204" pitchFamily="34" charset="0"/>
                <a:cs typeface="Arial" panose="020B0604020202020204" pitchFamily="34" charset="0"/>
              </a:rPr>
              <a:t>Afro-Basket and African Basketball Competition- 19 Countries. </a:t>
            </a:r>
          </a:p>
          <a:p>
            <a:r>
              <a:rPr lang="en-US" dirty="0">
                <a:latin typeface="Arial" panose="020B0604020202020204" pitchFamily="34" charset="0"/>
                <a:cs typeface="Arial" panose="020B0604020202020204" pitchFamily="34" charset="0"/>
              </a:rPr>
              <a:t>Regional Handball Tournament-8 Countries.</a:t>
            </a:r>
          </a:p>
          <a:p>
            <a:r>
              <a:rPr lang="en-US" dirty="0">
                <a:latin typeface="Arial" panose="020B0604020202020204" pitchFamily="34" charset="0"/>
                <a:cs typeface="Arial" panose="020B0604020202020204" pitchFamily="34" charset="0"/>
              </a:rPr>
              <a:t>Regional Chess Tournament </a:t>
            </a:r>
          </a:p>
          <a:p>
            <a:r>
              <a:rPr lang="en-US" dirty="0">
                <a:latin typeface="Arial" panose="020B0604020202020204" pitchFamily="34" charset="0"/>
                <a:cs typeface="Arial" panose="020B0604020202020204" pitchFamily="34" charset="0"/>
              </a:rPr>
              <a:t>One Day International Cricket Matches- 3 countries namely Bangladesh, Afghanistan and Pakistan participated (just but to name a few) </a:t>
            </a:r>
          </a:p>
          <a:p>
            <a:r>
              <a:rPr lang="en-US" dirty="0">
                <a:latin typeface="Arial" panose="020B0604020202020204" pitchFamily="34" charset="0"/>
                <a:cs typeface="Arial" panose="020B0604020202020204" pitchFamily="34" charset="0"/>
              </a:rPr>
              <a:t>Represented Zimbabwe in Regional, continental and International Sport and Recreation Bodies</a:t>
            </a:r>
          </a:p>
          <a:p>
            <a:pPr marL="0" indent="0">
              <a:buNone/>
            </a:pPr>
            <a:r>
              <a:rPr lang="en-US" b="1" dirty="0">
                <a:latin typeface="Arial" panose="020B0604020202020204" pitchFamily="34" charset="0"/>
                <a:cs typeface="Arial" panose="020B0604020202020204" pitchFamily="34" charset="0"/>
              </a:rPr>
              <a:t>Sports Regulatory Frameworks </a:t>
            </a:r>
            <a:r>
              <a:rPr lang="en-US" dirty="0">
                <a:latin typeface="Arial" panose="020B0604020202020204" pitchFamily="34" charset="0"/>
                <a:cs typeface="Arial" panose="020B0604020202020204" pitchFamily="34" charset="0"/>
              </a:rPr>
              <a:t>(at Attorney General’s office)</a:t>
            </a:r>
            <a:endParaRPr lang="en-US" b="1"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Sports Integrity Bill</a:t>
            </a:r>
          </a:p>
          <a:p>
            <a:r>
              <a:rPr lang="en-US" dirty="0">
                <a:latin typeface="Arial" panose="020B0604020202020204" pitchFamily="34" charset="0"/>
                <a:cs typeface="Arial" panose="020B0604020202020204" pitchFamily="34" charset="0"/>
              </a:rPr>
              <a:t>Sport, Recreation and Leisure Bill</a:t>
            </a:r>
          </a:p>
          <a:p>
            <a:endParaRPr lang="en-ZW" dirty="0"/>
          </a:p>
        </p:txBody>
      </p:sp>
      <p:sp>
        <p:nvSpPr>
          <p:cNvPr id="4" name="Slide Number Placeholder 3">
            <a:extLst>
              <a:ext uri="{FF2B5EF4-FFF2-40B4-BE49-F238E27FC236}">
                <a16:creationId xmlns:a16="http://schemas.microsoft.com/office/drawing/2014/main" id="{189E6D69-1F7E-63FD-2AD6-316FAFF3053B}"/>
              </a:ext>
            </a:extLst>
          </p:cNvPr>
          <p:cNvSpPr>
            <a:spLocks noGrp="1"/>
          </p:cNvSpPr>
          <p:nvPr>
            <p:ph type="sldNum" sz="quarter" idx="12"/>
          </p:nvPr>
        </p:nvSpPr>
        <p:spPr/>
        <p:txBody>
          <a:bodyPr/>
          <a:lstStyle/>
          <a:p>
            <a:fld id="{0A15AD22-1E44-4C44-83B4-22C61B23846F}" type="slidenum">
              <a:rPr lang="en-ZW" smtClean="0"/>
              <a:t>11</a:t>
            </a:fld>
            <a:endParaRPr lang="en-ZW"/>
          </a:p>
        </p:txBody>
      </p:sp>
    </p:spTree>
    <p:extLst>
      <p:ext uri="{BB962C8B-B14F-4D97-AF65-F5344CB8AC3E}">
        <p14:creationId xmlns:p14="http://schemas.microsoft.com/office/powerpoint/2010/main" val="33176789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0F3A9-88EF-E544-0F8C-3EB0216B2466}"/>
              </a:ext>
            </a:extLst>
          </p:cNvPr>
          <p:cNvSpPr>
            <a:spLocks noGrp="1"/>
          </p:cNvSpPr>
          <p:nvPr>
            <p:ph type="title"/>
          </p:nvPr>
        </p:nvSpPr>
        <p:spPr>
          <a:xfrm>
            <a:off x="838200" y="752030"/>
            <a:ext cx="10515600" cy="1179320"/>
          </a:xfrm>
        </p:spPr>
        <p:txBody>
          <a:bodyPr>
            <a:normAutofit fontScale="90000"/>
          </a:bodyPr>
          <a:lstStyle/>
          <a:p>
            <a:br>
              <a:rPr lang="en-ZW" dirty="0"/>
            </a:br>
            <a:r>
              <a:rPr lang="en-ZW" sz="4900" b="1" dirty="0">
                <a:latin typeface="Arial" panose="020B0604020202020204" pitchFamily="34" charset="0"/>
                <a:cs typeface="Arial" panose="020B0604020202020204" pitchFamily="34" charset="0"/>
              </a:rPr>
              <a:t>BUDGET PERFORMANCE</a:t>
            </a:r>
            <a:br>
              <a:rPr lang="en-ZW" sz="4900" b="1" dirty="0">
                <a:latin typeface="Arial" panose="020B0604020202020204" pitchFamily="34" charset="0"/>
                <a:cs typeface="Arial" panose="020B0604020202020204" pitchFamily="34" charset="0"/>
              </a:rPr>
            </a:br>
            <a:r>
              <a:rPr lang="en-ZW" sz="4900" b="1" dirty="0">
                <a:latin typeface="Arial" panose="020B0604020202020204" pitchFamily="34" charset="0"/>
                <a:cs typeface="Arial" panose="020B0604020202020204" pitchFamily="34" charset="0"/>
              </a:rPr>
              <a:t> 2023 Achievements Cont…d</a:t>
            </a:r>
          </a:p>
        </p:txBody>
      </p:sp>
      <p:sp>
        <p:nvSpPr>
          <p:cNvPr id="3" name="Content Placeholder 2">
            <a:extLst>
              <a:ext uri="{FF2B5EF4-FFF2-40B4-BE49-F238E27FC236}">
                <a16:creationId xmlns:a16="http://schemas.microsoft.com/office/drawing/2014/main" id="{91B788D0-7E45-A726-2A93-D68F24EA163F}"/>
              </a:ext>
            </a:extLst>
          </p:cNvPr>
          <p:cNvSpPr>
            <a:spLocks noGrp="1"/>
          </p:cNvSpPr>
          <p:nvPr>
            <p:ph idx="1"/>
          </p:nvPr>
        </p:nvSpPr>
        <p:spPr>
          <a:xfrm>
            <a:off x="838200" y="2221907"/>
            <a:ext cx="10515600" cy="3955056"/>
          </a:xfrm>
        </p:spPr>
        <p:txBody>
          <a:bodyPr>
            <a:normAutofit fontScale="85000" lnSpcReduction="20000"/>
          </a:bodyPr>
          <a:lstStyle/>
          <a:p>
            <a:endParaRPr lang="en-US" dirty="0"/>
          </a:p>
          <a:p>
            <a:pPr marL="0" indent="0">
              <a:buNone/>
            </a:pPr>
            <a:r>
              <a:rPr lang="en-US" dirty="0"/>
              <a:t>5. </a:t>
            </a:r>
            <a:r>
              <a:rPr lang="en-US" dirty="0">
                <a:latin typeface="Arial" panose="020B0604020202020204" pitchFamily="34" charset="0"/>
                <a:cs typeface="Arial" panose="020B0604020202020204" pitchFamily="34" charset="0"/>
              </a:rPr>
              <a:t>Promotion of image building, social cohesion, sense of pride and national</a:t>
            </a:r>
          </a:p>
          <a:p>
            <a:pPr marL="0" indent="0">
              <a:buNone/>
            </a:pPr>
            <a:r>
              <a:rPr lang="en-US" dirty="0">
                <a:latin typeface="Arial" panose="020B0604020202020204" pitchFamily="34" charset="0"/>
                <a:cs typeface="Arial" panose="020B0604020202020204" pitchFamily="34" charset="0"/>
              </a:rPr>
              <a:t>    identity.</a:t>
            </a:r>
          </a:p>
          <a:p>
            <a:r>
              <a:rPr lang="en-US" dirty="0">
                <a:latin typeface="Arial" panose="020B0604020202020204" pitchFamily="34" charset="0"/>
                <a:cs typeface="Arial" panose="020B0604020202020204" pitchFamily="34" charset="0"/>
              </a:rPr>
              <a:t>Supported Dance Troupe and Crafts persons that participated at the </a:t>
            </a:r>
            <a:r>
              <a:rPr lang="en-US" dirty="0" err="1">
                <a:latin typeface="Arial" panose="020B0604020202020204" pitchFamily="34" charset="0"/>
                <a:cs typeface="Arial" panose="020B0604020202020204" pitchFamily="34" charset="0"/>
              </a:rPr>
              <a:t>Surajkund</a:t>
            </a:r>
            <a:r>
              <a:rPr lang="en-US" dirty="0">
                <a:latin typeface="Arial" panose="020B0604020202020204" pitchFamily="34" charset="0"/>
                <a:cs typeface="Arial" panose="020B0604020202020204" pitchFamily="34" charset="0"/>
              </a:rPr>
              <a:t> Craft Mela in India.</a:t>
            </a:r>
          </a:p>
          <a:p>
            <a:r>
              <a:rPr lang="en-US" dirty="0">
                <a:latin typeface="Arial" panose="020B0604020202020204" pitchFamily="34" charset="0"/>
                <a:cs typeface="Arial" panose="020B0604020202020204" pitchFamily="34" charset="0"/>
              </a:rPr>
              <a:t>Hosted the National Culture Month commemorations in </a:t>
            </a:r>
            <a:r>
              <a:rPr lang="en-US" dirty="0" err="1">
                <a:latin typeface="Arial" panose="020B0604020202020204" pitchFamily="34" charset="0"/>
                <a:cs typeface="Arial" panose="020B0604020202020204" pitchFamily="34" charset="0"/>
              </a:rPr>
              <a:t>Binga</a:t>
            </a:r>
            <a:r>
              <a:rPr lang="en-US" dirty="0">
                <a:latin typeface="Arial" panose="020B0604020202020204" pitchFamily="34" charset="0"/>
                <a:cs typeface="Arial" panose="020B0604020202020204" pitchFamily="34" charset="0"/>
              </a:rPr>
              <a:t> and all the Provincial Culture Month celebrations. </a:t>
            </a:r>
          </a:p>
          <a:p>
            <a:r>
              <a:rPr lang="en-US" dirty="0">
                <a:latin typeface="Arial" panose="020B0604020202020204" pitchFamily="34" charset="0"/>
                <a:cs typeface="Arial" panose="020B0604020202020204" pitchFamily="34" charset="0"/>
              </a:rPr>
              <a:t>Hosted the National Arts Merit Awards (NAMA) and the inaugural National Visual Arts Awards    </a:t>
            </a:r>
          </a:p>
          <a:p>
            <a:r>
              <a:rPr lang="en-US" dirty="0">
                <a:latin typeface="Arial" panose="020B0604020202020204" pitchFamily="34" charset="0"/>
                <a:cs typeface="Arial" panose="020B0604020202020204" pitchFamily="34" charset="0"/>
              </a:rPr>
              <a:t>Provided befitting entertainment at national commemorations of Independence, Heroes day, inauguration of His Excellency, National heroes burials, State Visits, Luncheons and Banquets</a:t>
            </a:r>
            <a:endParaRPr lang="en-ZW"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9FA9B68-E4E1-3CA9-F8CC-BEAD632C605B}"/>
              </a:ext>
            </a:extLst>
          </p:cNvPr>
          <p:cNvSpPr>
            <a:spLocks noGrp="1"/>
          </p:cNvSpPr>
          <p:nvPr>
            <p:ph type="sldNum" sz="quarter" idx="12"/>
          </p:nvPr>
        </p:nvSpPr>
        <p:spPr/>
        <p:txBody>
          <a:bodyPr/>
          <a:lstStyle/>
          <a:p>
            <a:fld id="{0A15AD22-1E44-4C44-83B4-22C61B23846F}" type="slidenum">
              <a:rPr lang="en-ZW" smtClean="0"/>
              <a:t>12</a:t>
            </a:fld>
            <a:endParaRPr lang="en-ZW"/>
          </a:p>
        </p:txBody>
      </p:sp>
    </p:spTree>
    <p:extLst>
      <p:ext uri="{BB962C8B-B14F-4D97-AF65-F5344CB8AC3E}">
        <p14:creationId xmlns:p14="http://schemas.microsoft.com/office/powerpoint/2010/main" val="19213060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45CCB-CC1D-13EA-E518-19D1908A6730}"/>
              </a:ext>
            </a:extLst>
          </p:cNvPr>
          <p:cNvSpPr>
            <a:spLocks noGrp="1"/>
          </p:cNvSpPr>
          <p:nvPr>
            <p:ph type="title"/>
          </p:nvPr>
        </p:nvSpPr>
        <p:spPr>
          <a:xfrm>
            <a:off x="838200" y="365125"/>
            <a:ext cx="10515600" cy="1053477"/>
          </a:xfrm>
        </p:spPr>
        <p:txBody>
          <a:bodyPr>
            <a:noAutofit/>
          </a:bodyPr>
          <a:lstStyle/>
          <a:p>
            <a:r>
              <a:rPr lang="en-ZW" b="1" dirty="0">
                <a:latin typeface="Arial" panose="020B0604020202020204" pitchFamily="34" charset="0"/>
                <a:cs typeface="Arial" panose="020B0604020202020204" pitchFamily="34" charset="0"/>
              </a:rPr>
              <a:t>BUDGET PERFORMANCE</a:t>
            </a:r>
            <a:br>
              <a:rPr lang="en-ZW" b="1" dirty="0">
                <a:latin typeface="Arial" panose="020B0604020202020204" pitchFamily="34" charset="0"/>
                <a:cs typeface="Arial" panose="020B0604020202020204" pitchFamily="34" charset="0"/>
              </a:rPr>
            </a:br>
            <a:r>
              <a:rPr lang="en-ZW" b="1" dirty="0">
                <a:latin typeface="Arial" panose="020B0604020202020204" pitchFamily="34" charset="0"/>
                <a:cs typeface="Arial" panose="020B0604020202020204" pitchFamily="34" charset="0"/>
              </a:rPr>
              <a:t> 2023 Achievements Cont…d</a:t>
            </a:r>
          </a:p>
        </p:txBody>
      </p:sp>
      <p:sp>
        <p:nvSpPr>
          <p:cNvPr id="3" name="Content Placeholder 2">
            <a:extLst>
              <a:ext uri="{FF2B5EF4-FFF2-40B4-BE49-F238E27FC236}">
                <a16:creationId xmlns:a16="http://schemas.microsoft.com/office/drawing/2014/main" id="{E948E444-58F8-2D11-5658-687C77D37C3F}"/>
              </a:ext>
            </a:extLst>
          </p:cNvPr>
          <p:cNvSpPr>
            <a:spLocks noGrp="1"/>
          </p:cNvSpPr>
          <p:nvPr>
            <p:ph idx="1"/>
          </p:nvPr>
        </p:nvSpPr>
        <p:spPr/>
        <p:txBody>
          <a:bodyPr>
            <a:normAutofit fontScale="92500" lnSpcReduction="10000"/>
          </a:bodyPr>
          <a:lstStyle/>
          <a:p>
            <a:pPr marL="0" indent="0">
              <a:buNone/>
            </a:pPr>
            <a:r>
              <a:rPr lang="en-US" dirty="0"/>
              <a:t>6.  Arts </a:t>
            </a:r>
            <a:r>
              <a:rPr lang="en-US" sz="2600" dirty="0">
                <a:latin typeface="Arial" panose="020B0604020202020204" pitchFamily="34" charset="0"/>
                <a:cs typeface="Arial" panose="020B0604020202020204" pitchFamily="34" charset="0"/>
              </a:rPr>
              <a:t>Regulatory Frameworks </a:t>
            </a:r>
          </a:p>
          <a:p>
            <a:pPr lvl="2"/>
            <a:r>
              <a:rPr lang="en-US" sz="2600" dirty="0">
                <a:latin typeface="Arial" panose="020B0604020202020204" pitchFamily="34" charset="0"/>
                <a:cs typeface="Arial" panose="020B0604020202020204" pitchFamily="34" charset="0"/>
              </a:rPr>
              <a:t>Developed the Arts and Culture Draft Bill</a:t>
            </a:r>
          </a:p>
          <a:p>
            <a:pPr lvl="2"/>
            <a:r>
              <a:rPr lang="en-US" sz="2600" dirty="0">
                <a:latin typeface="Arial" panose="020B0604020202020204" pitchFamily="34" charset="0"/>
                <a:cs typeface="Arial" panose="020B0604020202020204" pitchFamily="34" charset="0"/>
              </a:rPr>
              <a:t>Developed a Zero Draft of the National Language Policy awaiting validation and launch.</a:t>
            </a:r>
          </a:p>
          <a:p>
            <a:pPr marL="0" indent="0">
              <a:buNone/>
            </a:pPr>
            <a:r>
              <a:rPr lang="en-US" sz="2600" dirty="0">
                <a:latin typeface="Arial" panose="020B0604020202020204" pitchFamily="34" charset="0"/>
                <a:cs typeface="Arial" panose="020B0604020202020204" pitchFamily="34" charset="0"/>
              </a:rPr>
              <a:t>7. Sector Capacitation of Cultural and Creative practitioners</a:t>
            </a:r>
          </a:p>
          <a:p>
            <a:r>
              <a:rPr lang="en-US" sz="2600" dirty="0">
                <a:latin typeface="Arial" panose="020B0604020202020204" pitchFamily="34" charset="0"/>
                <a:cs typeface="Arial" panose="020B0604020202020204" pitchFamily="34" charset="0"/>
              </a:rPr>
              <a:t>Trained a total of 120 creative practitioners from Harare and Bulawayo on arts management skills and financial literacy so as to address the sector needs.</a:t>
            </a:r>
          </a:p>
          <a:p>
            <a:r>
              <a:rPr lang="en-US" sz="2600" dirty="0">
                <a:latin typeface="Arial" panose="020B0604020202020204" pitchFamily="34" charset="0"/>
                <a:cs typeface="Arial" panose="020B0604020202020204" pitchFamily="34" charset="0"/>
              </a:rPr>
              <a:t>Conducted CCI Stakeholders Consultations nationally through the NACZ</a:t>
            </a:r>
          </a:p>
          <a:p>
            <a:r>
              <a:rPr lang="en-US" sz="2600" dirty="0">
                <a:latin typeface="Arial" panose="020B0604020202020204" pitchFamily="34" charset="0"/>
                <a:cs typeface="Arial" panose="020B0604020202020204" pitchFamily="34" charset="0"/>
              </a:rPr>
              <a:t>Artist and Arts Products Promotion</a:t>
            </a:r>
          </a:p>
          <a:p>
            <a:r>
              <a:rPr lang="en-US" sz="2600" dirty="0">
                <a:latin typeface="Arial" panose="020B0604020202020204" pitchFamily="34" charset="0"/>
                <a:cs typeface="Arial" panose="020B0604020202020204" pitchFamily="34" charset="0"/>
              </a:rPr>
              <a:t>Establishment of National Gallery at Victoria Falls.</a:t>
            </a:r>
          </a:p>
          <a:p>
            <a:endParaRPr lang="en-ZW" dirty="0"/>
          </a:p>
        </p:txBody>
      </p:sp>
      <p:sp>
        <p:nvSpPr>
          <p:cNvPr id="4" name="Slide Number Placeholder 3">
            <a:extLst>
              <a:ext uri="{FF2B5EF4-FFF2-40B4-BE49-F238E27FC236}">
                <a16:creationId xmlns:a16="http://schemas.microsoft.com/office/drawing/2014/main" id="{FDDD67F7-E53E-5091-AC59-D0240D037E84}"/>
              </a:ext>
            </a:extLst>
          </p:cNvPr>
          <p:cNvSpPr>
            <a:spLocks noGrp="1"/>
          </p:cNvSpPr>
          <p:nvPr>
            <p:ph type="sldNum" sz="quarter" idx="12"/>
          </p:nvPr>
        </p:nvSpPr>
        <p:spPr/>
        <p:txBody>
          <a:bodyPr/>
          <a:lstStyle/>
          <a:p>
            <a:fld id="{0A15AD22-1E44-4C44-83B4-22C61B23846F}" type="slidenum">
              <a:rPr lang="en-ZW" smtClean="0"/>
              <a:t>13</a:t>
            </a:fld>
            <a:endParaRPr lang="en-ZW"/>
          </a:p>
        </p:txBody>
      </p:sp>
    </p:spTree>
    <p:extLst>
      <p:ext uri="{BB962C8B-B14F-4D97-AF65-F5344CB8AC3E}">
        <p14:creationId xmlns:p14="http://schemas.microsoft.com/office/powerpoint/2010/main" val="667700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31261-06BB-020A-2118-D523544B9ECA}"/>
              </a:ext>
            </a:extLst>
          </p:cNvPr>
          <p:cNvSpPr>
            <a:spLocks noGrp="1"/>
          </p:cNvSpPr>
          <p:nvPr>
            <p:ph type="title"/>
          </p:nvPr>
        </p:nvSpPr>
        <p:spPr>
          <a:xfrm>
            <a:off x="838200" y="1213502"/>
            <a:ext cx="10515600" cy="477185"/>
          </a:xfrm>
        </p:spPr>
        <p:txBody>
          <a:bodyPr>
            <a:noAutofit/>
          </a:bodyPr>
          <a:lstStyle/>
          <a:p>
            <a:r>
              <a:rPr lang="en-ZW" b="1" dirty="0">
                <a:latin typeface="Arial" panose="020B0604020202020204" pitchFamily="34" charset="0"/>
                <a:cs typeface="Arial" panose="020B0604020202020204" pitchFamily="34" charset="0"/>
              </a:rPr>
              <a:t>BUDGET PERFORMANCE</a:t>
            </a:r>
            <a:br>
              <a:rPr lang="en-ZW" b="1" dirty="0">
                <a:latin typeface="Arial" panose="020B0604020202020204" pitchFamily="34" charset="0"/>
                <a:cs typeface="Arial" panose="020B0604020202020204" pitchFamily="34" charset="0"/>
              </a:rPr>
            </a:br>
            <a:r>
              <a:rPr lang="en-ZW" b="1" dirty="0">
                <a:latin typeface="Arial" panose="020B0604020202020204" pitchFamily="34" charset="0"/>
                <a:cs typeface="Arial" panose="020B0604020202020204" pitchFamily="34" charset="0"/>
              </a:rPr>
              <a:t> 2023 Achievements Cont…d</a:t>
            </a:r>
            <a:br>
              <a:rPr lang="en-ZW" b="1" dirty="0">
                <a:latin typeface="Arial" panose="020B0604020202020204" pitchFamily="34" charset="0"/>
                <a:cs typeface="Arial" panose="020B0604020202020204" pitchFamily="34" charset="0"/>
              </a:rPr>
            </a:br>
            <a:endParaRPr lang="en-ZW"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DFAF279-0F82-A860-1786-CC3D3B5B6F7D}"/>
              </a:ext>
            </a:extLst>
          </p:cNvPr>
          <p:cNvSpPr>
            <a:spLocks noGrp="1"/>
          </p:cNvSpPr>
          <p:nvPr>
            <p:ph idx="1"/>
          </p:nvPr>
        </p:nvSpPr>
        <p:spPr>
          <a:xfrm>
            <a:off x="838200" y="1948441"/>
            <a:ext cx="10515600" cy="4228522"/>
          </a:xfrm>
        </p:spPr>
        <p:txBody>
          <a:bodyPr>
            <a:normAutofit/>
          </a:bodyPr>
          <a:lstStyle/>
          <a:p>
            <a:pPr marL="0" indent="0">
              <a:buNone/>
            </a:pPr>
            <a:endParaRPr lang="en-US" dirty="0"/>
          </a:p>
          <a:p>
            <a:r>
              <a:rPr lang="en-US" sz="2400" dirty="0">
                <a:latin typeface="Arial" panose="020B0604020202020204" pitchFamily="34" charset="0"/>
                <a:cs typeface="Arial" panose="020B0604020202020204" pitchFamily="34" charset="0"/>
              </a:rPr>
              <a:t>Awareness raising on drug and substance abuse through the </a:t>
            </a:r>
            <a:r>
              <a:rPr lang="en-US" sz="2400" dirty="0" err="1">
                <a:latin typeface="Arial" panose="020B0604020202020204" pitchFamily="34" charset="0"/>
                <a:cs typeface="Arial" panose="020B0604020202020204" pitchFamily="34" charset="0"/>
              </a:rPr>
              <a:t>Nhanga</a:t>
            </a:r>
            <a:r>
              <a:rPr lang="en-US" sz="2400" dirty="0">
                <a:latin typeface="Arial" panose="020B0604020202020204" pitchFamily="34" charset="0"/>
                <a:cs typeface="Arial" panose="020B0604020202020204" pitchFamily="34" charset="0"/>
              </a:rPr>
              <a:t>/</a:t>
            </a:r>
            <a:r>
              <a:rPr lang="en-US" sz="2400" dirty="0" err="1">
                <a:latin typeface="Arial" panose="020B0604020202020204" pitchFamily="34" charset="0"/>
                <a:cs typeface="Arial" panose="020B0604020202020204" pitchFamily="34" charset="0"/>
              </a:rPr>
              <a:t>Gota</a:t>
            </a:r>
            <a:r>
              <a:rPr lang="en-US" sz="2400" dirty="0">
                <a:latin typeface="Arial" panose="020B0604020202020204" pitchFamily="34" charset="0"/>
                <a:cs typeface="Arial" panose="020B0604020202020204" pitchFamily="34" charset="0"/>
              </a:rPr>
              <a:t>/</a:t>
            </a:r>
            <a:r>
              <a:rPr lang="en-US" sz="2400" dirty="0" err="1">
                <a:latin typeface="Arial" panose="020B0604020202020204" pitchFamily="34" charset="0"/>
                <a:cs typeface="Arial" panose="020B0604020202020204" pitchFamily="34" charset="0"/>
              </a:rPr>
              <a:t>Ixhiba</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programme</a:t>
            </a:r>
            <a:r>
              <a:rPr lang="en-US" sz="2400" dirty="0">
                <a:latin typeface="Arial" panose="020B0604020202020204" pitchFamily="34" charset="0"/>
                <a:cs typeface="Arial" panose="020B0604020202020204" pitchFamily="34" charset="0"/>
              </a:rPr>
              <a:t> undertaken in provinces.</a:t>
            </a:r>
          </a:p>
          <a:p>
            <a:pPr marL="0" indent="0">
              <a:buNone/>
            </a:pPr>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Talent identification, nurturing and marketing to increase consumption of the Cultural and Creative Industries  (CCIs) goods and services</a:t>
            </a:r>
          </a:p>
          <a:p>
            <a:pPr marL="0" indent="0">
              <a:buNone/>
            </a:pPr>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Established 146 CCI club systems within the 73 administrative districts of Zimbabwe.</a:t>
            </a:r>
          </a:p>
          <a:p>
            <a:endParaRPr lang="en-ZW" dirty="0"/>
          </a:p>
        </p:txBody>
      </p:sp>
      <p:sp>
        <p:nvSpPr>
          <p:cNvPr id="4" name="Slide Number Placeholder 3">
            <a:extLst>
              <a:ext uri="{FF2B5EF4-FFF2-40B4-BE49-F238E27FC236}">
                <a16:creationId xmlns:a16="http://schemas.microsoft.com/office/drawing/2014/main" id="{4B6B2A44-8A16-1B5C-EBB3-3F7E5F79BF0D}"/>
              </a:ext>
            </a:extLst>
          </p:cNvPr>
          <p:cNvSpPr>
            <a:spLocks noGrp="1"/>
          </p:cNvSpPr>
          <p:nvPr>
            <p:ph type="sldNum" sz="quarter" idx="12"/>
          </p:nvPr>
        </p:nvSpPr>
        <p:spPr/>
        <p:txBody>
          <a:bodyPr/>
          <a:lstStyle/>
          <a:p>
            <a:fld id="{0A15AD22-1E44-4C44-83B4-22C61B23846F}" type="slidenum">
              <a:rPr lang="en-ZW" smtClean="0"/>
              <a:t>14</a:t>
            </a:fld>
            <a:endParaRPr lang="en-ZW"/>
          </a:p>
        </p:txBody>
      </p:sp>
    </p:spTree>
    <p:extLst>
      <p:ext uri="{BB962C8B-B14F-4D97-AF65-F5344CB8AC3E}">
        <p14:creationId xmlns:p14="http://schemas.microsoft.com/office/powerpoint/2010/main" val="3651246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CEA0F-E041-4A2B-8A89-0149F4663DB9}"/>
              </a:ext>
            </a:extLst>
          </p:cNvPr>
          <p:cNvSpPr>
            <a:spLocks noGrp="1"/>
          </p:cNvSpPr>
          <p:nvPr>
            <p:ph type="title"/>
          </p:nvPr>
        </p:nvSpPr>
        <p:spPr>
          <a:xfrm>
            <a:off x="913775" y="726393"/>
            <a:ext cx="10364451" cy="1717704"/>
          </a:xfrm>
        </p:spPr>
        <p:txBody>
          <a:bodyPr>
            <a:noAutofit/>
          </a:bodyPr>
          <a:lstStyle/>
          <a:p>
            <a:pPr algn="ctr"/>
            <a:r>
              <a:rPr lang="en-ZW" b="1" dirty="0">
                <a:latin typeface="Arial" panose="020B0604020202020204" pitchFamily="34" charset="0"/>
                <a:cs typeface="Arial" panose="020B0604020202020204" pitchFamily="34" charset="0"/>
              </a:rPr>
              <a:t>Major Challenges Faced in 2023</a:t>
            </a:r>
            <a:br>
              <a:rPr lang="en-ZW" b="1" dirty="0">
                <a:latin typeface="Arial" panose="020B0604020202020204" pitchFamily="34" charset="0"/>
                <a:cs typeface="Arial" panose="020B0604020202020204" pitchFamily="34" charset="0"/>
              </a:rPr>
            </a:br>
            <a:endParaRPr lang="en-ZW" sz="5400" dirty="0"/>
          </a:p>
        </p:txBody>
      </p:sp>
      <p:sp>
        <p:nvSpPr>
          <p:cNvPr id="3" name="Content Placeholder 2">
            <a:extLst>
              <a:ext uri="{FF2B5EF4-FFF2-40B4-BE49-F238E27FC236}">
                <a16:creationId xmlns:a16="http://schemas.microsoft.com/office/drawing/2014/main" id="{A1EFABB6-5CAC-4681-A6C9-F1DAB42EB184}"/>
              </a:ext>
            </a:extLst>
          </p:cNvPr>
          <p:cNvSpPr>
            <a:spLocks noGrp="1"/>
          </p:cNvSpPr>
          <p:nvPr>
            <p:ph sz="quarter" idx="13"/>
          </p:nvPr>
        </p:nvSpPr>
        <p:spPr>
          <a:xfrm>
            <a:off x="555478" y="1649338"/>
            <a:ext cx="10545510" cy="4332718"/>
          </a:xfrm>
        </p:spPr>
        <p:txBody>
          <a:bodyPr>
            <a:normAutofit/>
          </a:bodyPr>
          <a:lstStyle/>
          <a:p>
            <a:pPr marL="457200" lvl="1" indent="0">
              <a:buNone/>
            </a:pPr>
            <a:endParaRPr lang="en-ZW"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742950" lvl="1" indent="-285750">
              <a:buFont typeface="+mj-lt"/>
              <a:buAutoNum type="arabicPeriod"/>
            </a:pPr>
            <a:r>
              <a:rPr lang="en-US"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Lack of tools of trade:</a:t>
            </a:r>
            <a:endParaRPr lang="en-ZW" b="1" dirty="0">
              <a:effectLst/>
              <a:latin typeface="Arial" panose="020B0604020202020204" pitchFamily="34" charset="0"/>
              <a:ea typeface="Times New Roman" panose="02020603050405020304" pitchFamily="18" charset="0"/>
              <a:cs typeface="Arial" panose="020B0604020202020204" pitchFamily="34" charset="0"/>
            </a:endParaRPr>
          </a:p>
          <a:p>
            <a:pPr marL="1257300" lvl="2" indent="-342900">
              <a:buFont typeface="Symbol" panose="05050102010706020507" pitchFamily="18" charset="2"/>
              <a:buChar char=""/>
            </a:pPr>
            <a:r>
              <a:rPr lang="en-US"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Computers laptops, cellphones, and printers for Officers at District, Provincial and Head Office</a:t>
            </a:r>
            <a:endParaRPr lang="en-ZW" dirty="0">
              <a:effectLst/>
              <a:latin typeface="Cambria" panose="02040503050406030204" pitchFamily="18" charset="0"/>
              <a:ea typeface="Times New Roman" panose="02020603050405020304" pitchFamily="18" charset="0"/>
              <a:cs typeface="Times New Roman" panose="02020603050405020304" pitchFamily="18" charset="0"/>
            </a:endParaRPr>
          </a:p>
          <a:p>
            <a:pPr marL="1257300" lvl="2" indent="-342900">
              <a:buFont typeface="Symbol" panose="05050102010706020507" pitchFamily="18" charset="2"/>
              <a:buChar char=""/>
            </a:pPr>
            <a:r>
              <a:rPr lang="en-US"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Vehicles at District, Provincial and Head Office</a:t>
            </a:r>
          </a:p>
          <a:p>
            <a:pPr marL="914400" lvl="2" indent="0">
              <a:buNone/>
            </a:pPr>
            <a:endParaRPr lang="en-US"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marL="742950" lvl="1" indent="-285750">
              <a:buFont typeface="+mj-lt"/>
              <a:buAutoNum type="arabicPeriod"/>
            </a:pPr>
            <a:r>
              <a:rPr lang="en-US" sz="2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Late release of Public Sector Investment Program (PSIP) Funds</a:t>
            </a:r>
          </a:p>
          <a:p>
            <a:pPr marL="457200" lvl="1" indent="0">
              <a:buNone/>
            </a:pPr>
            <a:endParaRPr lang="en-US" sz="2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L="742950" lvl="1" indent="-285750">
              <a:buFont typeface="+mj-lt"/>
              <a:buAutoNum type="arabicPeriod"/>
            </a:pPr>
            <a:r>
              <a:rPr lang="en-US" sz="2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Lack of dedicated funding towards infrastructure development and refurbishment </a:t>
            </a:r>
          </a:p>
          <a:p>
            <a:pPr marL="457200" lvl="1" indent="0">
              <a:buNone/>
            </a:pPr>
            <a:endParaRPr lang="en-US" sz="2000" b="1"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742950" lvl="1" indent="-285750">
              <a:buFont typeface="+mj-lt"/>
              <a:buAutoNum type="arabicPeriod"/>
            </a:pPr>
            <a:endParaRPr lang="en-US" sz="2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L="742950" lvl="1" indent="-285750">
              <a:buFont typeface="+mj-lt"/>
              <a:buAutoNum type="arabicPeriod"/>
            </a:pPr>
            <a:endParaRPr lang="en-US" sz="2000" dirty="0">
              <a:solidFill>
                <a:srgbClr val="000000"/>
              </a:solidFill>
              <a:latin typeface="Arial" panose="020B0604020202020204" pitchFamily="34" charset="0"/>
              <a:cs typeface="Arial" panose="020B0604020202020204" pitchFamily="34" charset="0"/>
            </a:endParaRPr>
          </a:p>
          <a:p>
            <a:pPr marL="742950" lvl="1" indent="-285750">
              <a:buFont typeface="+mj-lt"/>
              <a:buAutoNum type="arabicPeriod"/>
            </a:pPr>
            <a:endParaRPr lang="en-ZW" dirty="0"/>
          </a:p>
        </p:txBody>
      </p:sp>
      <p:sp>
        <p:nvSpPr>
          <p:cNvPr id="4" name="Slide Number Placeholder 3">
            <a:extLst>
              <a:ext uri="{FF2B5EF4-FFF2-40B4-BE49-F238E27FC236}">
                <a16:creationId xmlns:a16="http://schemas.microsoft.com/office/drawing/2014/main" id="{E8B1B2B2-5DF4-42EA-B178-C679DB99800B}"/>
              </a:ext>
            </a:extLst>
          </p:cNvPr>
          <p:cNvSpPr>
            <a:spLocks noGrp="1"/>
          </p:cNvSpPr>
          <p:nvPr>
            <p:ph type="sldNum" sz="quarter" idx="12"/>
          </p:nvPr>
        </p:nvSpPr>
        <p:spPr/>
        <p:txBody>
          <a:bodyPr/>
          <a:lstStyle/>
          <a:p>
            <a:fld id="{0A15AD22-1E44-4C44-83B4-22C61B23846F}" type="slidenum">
              <a:rPr lang="en-ZW" smtClean="0"/>
              <a:t>15</a:t>
            </a:fld>
            <a:endParaRPr lang="en-ZW"/>
          </a:p>
        </p:txBody>
      </p:sp>
    </p:spTree>
    <p:extLst>
      <p:ext uri="{BB962C8B-B14F-4D97-AF65-F5344CB8AC3E}">
        <p14:creationId xmlns:p14="http://schemas.microsoft.com/office/powerpoint/2010/main" val="551240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8C002-BF36-B2D0-91C1-C4472DC5F637}"/>
              </a:ext>
            </a:extLst>
          </p:cNvPr>
          <p:cNvSpPr>
            <a:spLocks noGrp="1"/>
          </p:cNvSpPr>
          <p:nvPr>
            <p:ph type="title"/>
          </p:nvPr>
        </p:nvSpPr>
        <p:spPr>
          <a:xfrm>
            <a:off x="838200" y="717847"/>
            <a:ext cx="10515600" cy="794759"/>
          </a:xfrm>
        </p:spPr>
        <p:txBody>
          <a:bodyPr/>
          <a:lstStyle/>
          <a:p>
            <a:r>
              <a:rPr lang="en-US" b="1" dirty="0">
                <a:latin typeface="Arial" panose="020B0604020202020204" pitchFamily="34" charset="0"/>
                <a:cs typeface="Arial" panose="020B0604020202020204" pitchFamily="34" charset="0"/>
              </a:rPr>
              <a:t>Situational Analysis</a:t>
            </a:r>
            <a:endParaRPr lang="en-ZW"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CBB5D03-6BF0-2E8E-425F-B1AA5939A9EB}"/>
              </a:ext>
            </a:extLst>
          </p:cNvPr>
          <p:cNvSpPr>
            <a:spLocks noGrp="1"/>
          </p:cNvSpPr>
          <p:nvPr>
            <p:ph sz="quarter" idx="13"/>
          </p:nvPr>
        </p:nvSpPr>
        <p:spPr>
          <a:xfrm>
            <a:off x="913774" y="1512606"/>
            <a:ext cx="10041934" cy="5060209"/>
          </a:xfrm>
        </p:spPr>
        <p:txBody>
          <a:bodyPr>
            <a:normAutofit fontScale="25000" lnSpcReduction="20000"/>
          </a:bodyPr>
          <a:lstStyle/>
          <a:p>
            <a:pPr marL="0" indent="0" algn="just">
              <a:lnSpc>
                <a:spcPct val="120000"/>
              </a:lnSpc>
              <a:buNone/>
            </a:pPr>
            <a:r>
              <a:rPr lang="en-US" sz="8000" kern="100" dirty="0">
                <a:latin typeface="Arial" panose="020B0604020202020204" pitchFamily="34" charset="0"/>
                <a:ea typeface="Calibri" panose="020F0502020204030204" pitchFamily="34" charset="0"/>
                <a:cs typeface="Times New Roman" panose="02020603050405020304" pitchFamily="18" charset="0"/>
              </a:rPr>
              <a:t>According to NDS1, the Youth, Sport and Arts sector is characterized by the following</a:t>
            </a:r>
          </a:p>
          <a:p>
            <a:pPr marL="0" indent="0" algn="just">
              <a:lnSpc>
                <a:spcPct val="120000"/>
              </a:lnSpc>
              <a:buNone/>
            </a:pPr>
            <a:r>
              <a:rPr lang="en-US" sz="8000" kern="100" dirty="0">
                <a:latin typeface="Arial" panose="020B0604020202020204" pitchFamily="34" charset="0"/>
                <a:ea typeface="Calibri" panose="020F0502020204030204" pitchFamily="34" charset="0"/>
                <a:cs typeface="Times New Roman" panose="02020603050405020304" pitchFamily="18" charset="0"/>
              </a:rPr>
              <a:t>limitations;</a:t>
            </a:r>
          </a:p>
          <a:p>
            <a:pPr marL="0" indent="0" algn="just">
              <a:lnSpc>
                <a:spcPct val="120000"/>
              </a:lnSpc>
              <a:spcAft>
                <a:spcPts val="600"/>
              </a:spcAft>
              <a:buNone/>
            </a:pPr>
            <a:r>
              <a:rPr lang="en-GB" sz="8000" kern="100" dirty="0">
                <a:latin typeface="Arial" panose="020B0604020202020204" pitchFamily="34" charset="0"/>
                <a:ea typeface="Calibri" panose="020F0502020204030204" pitchFamily="34" charset="0"/>
                <a:cs typeface="Times New Roman" panose="02020603050405020304" pitchFamily="18" charset="0"/>
              </a:rPr>
              <a:t>1. Lack of platforms for talent identification and nurturing especially in sport and arts.</a:t>
            </a:r>
            <a:endParaRPr lang="en-US" sz="8000" kern="100" dirty="0">
              <a:latin typeface="Arial" panose="020B0604020202020204" pitchFamily="34" charset="0"/>
              <a:ea typeface="Calibri" panose="020F0502020204030204" pitchFamily="34" charset="0"/>
              <a:cs typeface="Times New Roman" panose="02020603050405020304" pitchFamily="18" charset="0"/>
            </a:endParaRPr>
          </a:p>
          <a:p>
            <a:pPr marL="0" indent="0" algn="just">
              <a:lnSpc>
                <a:spcPct val="120000"/>
              </a:lnSpc>
              <a:spcAft>
                <a:spcPts val="600"/>
              </a:spcAft>
              <a:buNone/>
            </a:pPr>
            <a:r>
              <a:rPr lang="en-ZA" sz="8000" kern="100" dirty="0">
                <a:latin typeface="Arial" panose="020B0604020202020204" pitchFamily="34" charset="0"/>
                <a:ea typeface="Calibri" panose="020F0502020204030204" pitchFamily="34" charset="0"/>
                <a:cs typeface="Times New Roman" panose="02020603050405020304" pitchFamily="18" charset="0"/>
              </a:rPr>
              <a:t>2. Lack of effective enabling legal frameworks resulting in revenue leakages for sport, cultural and creative industries.</a:t>
            </a:r>
          </a:p>
          <a:p>
            <a:pPr marL="0" indent="0" algn="just">
              <a:lnSpc>
                <a:spcPct val="120000"/>
              </a:lnSpc>
              <a:spcAft>
                <a:spcPts val="600"/>
              </a:spcAft>
              <a:buNone/>
            </a:pPr>
            <a:r>
              <a:rPr lang="en-ZA" sz="8000" kern="100" dirty="0">
                <a:latin typeface="Arial" panose="020B0604020202020204" pitchFamily="34" charset="0"/>
                <a:ea typeface="Calibri" panose="020F0502020204030204" pitchFamily="34" charset="0"/>
                <a:cs typeface="Times New Roman" panose="02020603050405020304" pitchFamily="18" charset="0"/>
              </a:rPr>
              <a:t>3. </a:t>
            </a:r>
            <a:r>
              <a:rPr lang="en-ZW" sz="8000" kern="100" dirty="0">
                <a:latin typeface="Arial" panose="020B0604020202020204" pitchFamily="34" charset="0"/>
                <a:ea typeface="Calibri" panose="020F0502020204030204" pitchFamily="34" charset="0"/>
                <a:cs typeface="Times New Roman" panose="02020603050405020304" pitchFamily="18" charset="0"/>
              </a:rPr>
              <a:t>Non-payment of artists royalties</a:t>
            </a:r>
            <a:r>
              <a:rPr lang="en-GB" sz="8000" kern="100" dirty="0">
                <a:latin typeface="Arial" panose="020B0604020202020204" pitchFamily="34" charset="0"/>
                <a:ea typeface="Calibri" panose="020F0502020204030204" pitchFamily="34" charset="0"/>
                <a:cs typeface="Times New Roman" panose="02020603050405020304" pitchFamily="18" charset="0"/>
              </a:rPr>
              <a:t>.</a:t>
            </a:r>
            <a:endParaRPr lang="en-ZW" sz="8000" kern="100" dirty="0">
              <a:latin typeface="Arial" panose="020B0604020202020204" pitchFamily="34" charset="0"/>
              <a:ea typeface="Calibri" panose="020F0502020204030204" pitchFamily="34" charset="0"/>
              <a:cs typeface="Times New Roman" panose="02020603050405020304" pitchFamily="18" charset="0"/>
            </a:endParaRPr>
          </a:p>
          <a:p>
            <a:pPr marL="0" indent="0" algn="just">
              <a:lnSpc>
                <a:spcPct val="120000"/>
              </a:lnSpc>
              <a:spcAft>
                <a:spcPts val="600"/>
              </a:spcAft>
              <a:buNone/>
            </a:pPr>
            <a:r>
              <a:rPr lang="en-ZW" sz="8000" kern="100" dirty="0">
                <a:latin typeface="Arial" panose="020B0604020202020204" pitchFamily="34" charset="0"/>
                <a:ea typeface="Calibri" panose="020F0502020204030204" pitchFamily="34" charset="0"/>
                <a:cs typeface="Times New Roman" panose="02020603050405020304" pitchFamily="18" charset="0"/>
              </a:rPr>
              <a:t>4. Inadequate and/or non-existent user-friendly facilities for people with disabilities</a:t>
            </a:r>
            <a:r>
              <a:rPr lang="en-GB" sz="8000" kern="100" dirty="0">
                <a:latin typeface="Arial" panose="020B0604020202020204" pitchFamily="34" charset="0"/>
                <a:ea typeface="Calibri" panose="020F0502020204030204" pitchFamily="34" charset="0"/>
                <a:cs typeface="Times New Roman" panose="02020603050405020304" pitchFamily="18" charset="0"/>
              </a:rPr>
              <a:t>.</a:t>
            </a:r>
          </a:p>
          <a:p>
            <a:pPr marL="0" indent="0" algn="just">
              <a:lnSpc>
                <a:spcPct val="120000"/>
              </a:lnSpc>
              <a:spcAft>
                <a:spcPts val="600"/>
              </a:spcAft>
              <a:buNone/>
            </a:pPr>
            <a:r>
              <a:rPr lang="en-ZW" sz="8000" kern="100" dirty="0">
                <a:latin typeface="Arial" panose="020B0604020202020204" pitchFamily="34" charset="0"/>
                <a:ea typeface="Calibri" panose="020F0502020204030204" pitchFamily="34" charset="0"/>
                <a:cs typeface="Times New Roman" panose="02020603050405020304" pitchFamily="18" charset="0"/>
              </a:rPr>
              <a:t>5. High levels of piracy of artists’ work</a:t>
            </a:r>
            <a:r>
              <a:rPr lang="en-GB" sz="8000" kern="100" dirty="0">
                <a:latin typeface="Arial" panose="020B0604020202020204" pitchFamily="34" charset="0"/>
                <a:ea typeface="Calibri" panose="020F0502020204030204" pitchFamily="34" charset="0"/>
                <a:cs typeface="Times New Roman" panose="02020603050405020304" pitchFamily="18" charset="0"/>
              </a:rPr>
              <a:t>.</a:t>
            </a:r>
            <a:r>
              <a:rPr lang="en-ZW" sz="8000" kern="100" dirty="0">
                <a:latin typeface="Arial" panose="020B0604020202020204" pitchFamily="34" charset="0"/>
                <a:ea typeface="Calibri" panose="020F0502020204030204" pitchFamily="34" charset="0"/>
                <a:cs typeface="Times New Roman" panose="02020603050405020304" pitchFamily="18" charset="0"/>
              </a:rPr>
              <a:t>  </a:t>
            </a:r>
          </a:p>
          <a:p>
            <a:pPr marL="0" indent="0" algn="just">
              <a:lnSpc>
                <a:spcPct val="120000"/>
              </a:lnSpc>
              <a:spcAft>
                <a:spcPts val="600"/>
              </a:spcAft>
              <a:buNone/>
            </a:pPr>
            <a:r>
              <a:rPr lang="en-ZW" sz="8000" kern="100" dirty="0">
                <a:latin typeface="Arial" panose="020B0604020202020204" pitchFamily="34" charset="0"/>
                <a:ea typeface="Calibri" panose="020F0502020204030204" pitchFamily="34" charset="0"/>
                <a:cs typeface="Times New Roman" panose="02020603050405020304" pitchFamily="18" charset="0"/>
              </a:rPr>
              <a:t>6. Harmful cultural practices</a:t>
            </a:r>
            <a:r>
              <a:rPr lang="en-GB" sz="8000" kern="100" dirty="0">
                <a:latin typeface="Arial" panose="020B0604020202020204" pitchFamily="34" charset="0"/>
                <a:ea typeface="Calibri" panose="020F0502020204030204" pitchFamily="34" charset="0"/>
                <a:cs typeface="Times New Roman" panose="02020603050405020304" pitchFamily="18" charset="0"/>
              </a:rPr>
              <a:t>.</a:t>
            </a:r>
          </a:p>
          <a:p>
            <a:pPr marL="0" indent="0" algn="just">
              <a:lnSpc>
                <a:spcPct val="120000"/>
              </a:lnSpc>
              <a:spcAft>
                <a:spcPts val="600"/>
              </a:spcAft>
              <a:buNone/>
            </a:pPr>
            <a:r>
              <a:rPr lang="en-GB" sz="8000" kern="100" dirty="0">
                <a:latin typeface="Arial" panose="020B0604020202020204" pitchFamily="34" charset="0"/>
                <a:ea typeface="Calibri" panose="020F0502020204030204" pitchFamily="34" charset="0"/>
                <a:cs typeface="Times New Roman" panose="02020603050405020304" pitchFamily="18" charset="0"/>
              </a:rPr>
              <a:t>7. Menace of Drugs and substance abuse</a:t>
            </a:r>
            <a:endParaRPr lang="en-ZW" sz="8000" kern="100" dirty="0">
              <a:latin typeface="Arial" panose="020B0604020202020204" pitchFamily="34" charset="0"/>
              <a:ea typeface="Calibri" panose="020F0502020204030204" pitchFamily="34" charset="0"/>
              <a:cs typeface="Times New Roman" panose="02020603050405020304" pitchFamily="18" charset="0"/>
            </a:endParaRPr>
          </a:p>
          <a:p>
            <a:pPr marL="457200" indent="-457200">
              <a:buFont typeface="+mj-lt"/>
              <a:buAutoNum type="arabicPeriod" startAt="6"/>
            </a:pPr>
            <a:endParaRPr lang="en-ZW" cap="none" dirty="0">
              <a:solidFill>
                <a:schemeClr val="tx1">
                  <a:lumMod val="90000"/>
                  <a:lumOff val="10000"/>
                </a:schemeClr>
              </a:solidFill>
              <a:latin typeface="Arial" panose="020B0604020202020204" pitchFamily="34" charset="0"/>
              <a:cs typeface="Arial" panose="020B0604020202020204" pitchFamily="34" charset="0"/>
            </a:endParaRPr>
          </a:p>
          <a:p>
            <a:pPr marL="457200" indent="-457200" algn="just">
              <a:lnSpc>
                <a:spcPct val="107000"/>
              </a:lnSpc>
              <a:spcBef>
                <a:spcPts val="600"/>
              </a:spcBef>
              <a:spcAft>
                <a:spcPts val="600"/>
              </a:spcAft>
              <a:buFont typeface="+mj-lt"/>
              <a:buAutoNum type="arabicPeriod"/>
            </a:pPr>
            <a:endParaRPr lang="en-US" cap="none" dirty="0">
              <a:effectLst/>
              <a:latin typeface="Arial" panose="020B0604020202020204" pitchFamily="34" charset="0"/>
              <a:ea typeface="Calibri" panose="020F0502020204030204" pitchFamily="34" charset="0"/>
              <a:cs typeface="Arial" panose="020B0604020202020204" pitchFamily="34" charset="0"/>
            </a:endParaRPr>
          </a:p>
          <a:p>
            <a:endParaRPr lang="en-ZW" dirty="0"/>
          </a:p>
        </p:txBody>
      </p:sp>
      <p:sp>
        <p:nvSpPr>
          <p:cNvPr id="4" name="Slide Number Placeholder 3">
            <a:extLst>
              <a:ext uri="{FF2B5EF4-FFF2-40B4-BE49-F238E27FC236}">
                <a16:creationId xmlns:a16="http://schemas.microsoft.com/office/drawing/2014/main" id="{97897438-C3E2-267D-E954-93CC845CD24E}"/>
              </a:ext>
            </a:extLst>
          </p:cNvPr>
          <p:cNvSpPr>
            <a:spLocks noGrp="1"/>
          </p:cNvSpPr>
          <p:nvPr>
            <p:ph type="sldNum" sz="quarter" idx="12"/>
          </p:nvPr>
        </p:nvSpPr>
        <p:spPr/>
        <p:txBody>
          <a:bodyPr/>
          <a:lstStyle/>
          <a:p>
            <a:fld id="{0A15AD22-1E44-4C44-83B4-22C61B23846F}" type="slidenum">
              <a:rPr lang="en-ZW" smtClean="0"/>
              <a:t>16</a:t>
            </a:fld>
            <a:endParaRPr lang="en-ZW"/>
          </a:p>
        </p:txBody>
      </p:sp>
    </p:spTree>
    <p:extLst>
      <p:ext uri="{BB962C8B-B14F-4D97-AF65-F5344CB8AC3E}">
        <p14:creationId xmlns:p14="http://schemas.microsoft.com/office/powerpoint/2010/main" val="4175629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9A69B-2B36-4C3F-B784-E2B5669B9149}"/>
              </a:ext>
            </a:extLst>
          </p:cNvPr>
          <p:cNvSpPr>
            <a:spLocks noGrp="1"/>
          </p:cNvSpPr>
          <p:nvPr>
            <p:ph type="title"/>
          </p:nvPr>
        </p:nvSpPr>
        <p:spPr>
          <a:xfrm>
            <a:off x="761375" y="863124"/>
            <a:ext cx="10364451" cy="547183"/>
          </a:xfrm>
        </p:spPr>
        <p:txBody>
          <a:bodyPr>
            <a:noAutofit/>
          </a:bodyPr>
          <a:lstStyle/>
          <a:p>
            <a:pPr algn="ctr"/>
            <a:r>
              <a:rPr lang="en-US" b="1" dirty="0">
                <a:latin typeface="Arial" panose="020B0604020202020204" pitchFamily="34" charset="0"/>
                <a:cs typeface="Arial" panose="020B0604020202020204" pitchFamily="34" charset="0"/>
              </a:rPr>
              <a:t>Ministry Strategies for 2024-2025</a:t>
            </a:r>
            <a:endParaRPr lang="en-ZW"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2106921-CD45-43EF-AEFA-18C052D3630D}"/>
              </a:ext>
            </a:extLst>
          </p:cNvPr>
          <p:cNvSpPr>
            <a:spLocks noGrp="1"/>
          </p:cNvSpPr>
          <p:nvPr>
            <p:ph idx="1"/>
          </p:nvPr>
        </p:nvSpPr>
        <p:spPr>
          <a:xfrm>
            <a:off x="982766" y="1410308"/>
            <a:ext cx="9451649" cy="5212684"/>
          </a:xfrm>
        </p:spPr>
        <p:txBody>
          <a:bodyPr>
            <a:noAutofit/>
          </a:bodyPr>
          <a:lstStyle/>
          <a:p>
            <a:pPr marL="0" indent="0" algn="just">
              <a:lnSpc>
                <a:spcPct val="107000"/>
              </a:lnSpc>
              <a:spcAft>
                <a:spcPts val="800"/>
              </a:spcAft>
              <a:buNone/>
            </a:pPr>
            <a:r>
              <a:rPr lang="en-US" sz="2000" b="1" kern="100" dirty="0">
                <a:effectLst/>
                <a:latin typeface="Arial" panose="020B0604020202020204" pitchFamily="34" charset="0"/>
                <a:ea typeface="Calibri" panose="020F0502020204030204" pitchFamily="34" charset="0"/>
                <a:cs typeface="Times New Roman" panose="02020603050405020304" pitchFamily="18" charset="0"/>
              </a:rPr>
              <a:t>The Ministry’s strategies / interventions during the year 2024-2025 are to: -</a:t>
            </a:r>
            <a:endParaRPr lang="en-ZW" sz="20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AutoNum type="arabicPeriod"/>
            </a:pPr>
            <a:r>
              <a:rPr lang="en-US" sz="2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Host and support community Sport, R</a:t>
            </a:r>
            <a:r>
              <a:rPr lang="en-US" sz="2000" kern="100" dirty="0">
                <a:solidFill>
                  <a:srgbClr val="000000"/>
                </a:solidFill>
                <a:latin typeface="Arial" panose="020B0604020202020204" pitchFamily="34" charset="0"/>
                <a:ea typeface="Calibri" panose="020F0502020204030204" pitchFamily="34" charset="0"/>
                <a:cs typeface="Times New Roman" panose="02020603050405020304" pitchFamily="18" charset="0"/>
              </a:rPr>
              <a:t>ecreation, Arts  and Culture </a:t>
            </a:r>
            <a:r>
              <a:rPr lang="en-US" sz="2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festivals and tournaments.</a:t>
            </a:r>
            <a:endParaRPr lang="en-ZW" sz="2000" kern="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AutoNum type="arabicPeriod"/>
            </a:pPr>
            <a:r>
              <a:rPr lang="en-US" sz="2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Develop, strengthen and formalize community S</a:t>
            </a:r>
            <a:r>
              <a:rPr lang="en-US" sz="2000" kern="100" dirty="0">
                <a:solidFill>
                  <a:srgbClr val="000000"/>
                </a:solidFill>
                <a:latin typeface="Arial" panose="020B0604020202020204" pitchFamily="34" charset="0"/>
                <a:ea typeface="Calibri" panose="020F0502020204030204" pitchFamily="34" charset="0"/>
                <a:cs typeface="Times New Roman" panose="02020603050405020304" pitchFamily="18" charset="0"/>
              </a:rPr>
              <a:t>port and Recreation, as well as  Arts and Culture clubs, </a:t>
            </a:r>
            <a:r>
              <a:rPr lang="en-US" sz="2000" kern="100" dirty="0">
                <a:effectLst/>
                <a:latin typeface="Arial" panose="020B0604020202020204" pitchFamily="34" charset="0"/>
                <a:ea typeface="Calibri" panose="020F0502020204030204" pitchFamily="34" charset="0"/>
                <a:cs typeface="Times New Roman" panose="02020603050405020304" pitchFamily="18" charset="0"/>
              </a:rPr>
              <a:t>National Associations </a:t>
            </a:r>
            <a:r>
              <a:rPr lang="en-US" sz="2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and delivery agents.</a:t>
            </a:r>
            <a:endParaRPr lang="en-ZW" sz="2000" kern="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AutoNum type="arabicPeriod"/>
            </a:pPr>
            <a:r>
              <a:rPr lang="en-US" sz="2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Establish centres of excellence.</a:t>
            </a:r>
            <a:endParaRPr lang="en-ZW" sz="2000" kern="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AutoNum type="arabicPeriod"/>
            </a:pPr>
            <a:r>
              <a:rPr lang="en-US" sz="2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Refurbish existing Sport, </a:t>
            </a:r>
            <a:r>
              <a:rPr lang="en-US" sz="2000" kern="100" dirty="0">
                <a:solidFill>
                  <a:srgbClr val="000000"/>
                </a:solidFill>
                <a:latin typeface="Arial" panose="020B0604020202020204" pitchFamily="34" charset="0"/>
                <a:ea typeface="Calibri" panose="020F0502020204030204" pitchFamily="34" charset="0"/>
                <a:cs typeface="Times New Roman" panose="02020603050405020304" pitchFamily="18" charset="0"/>
              </a:rPr>
              <a:t>R</a:t>
            </a:r>
            <a:r>
              <a:rPr lang="en-US" sz="2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ecreation, Arts and Culture facilities.</a:t>
            </a:r>
            <a:endParaRPr lang="en-ZW" sz="2000" kern="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AutoNum type="arabicPeriod"/>
            </a:pPr>
            <a:r>
              <a:rPr lang="en-US" sz="2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Support athletes’ and artists’ development pathways.</a:t>
            </a:r>
            <a:endParaRPr lang="en-ZW" sz="2000" kern="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AutoNum type="arabicPeriod"/>
            </a:pPr>
            <a:r>
              <a:rPr lang="en-US" sz="2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Develop and implement </a:t>
            </a:r>
            <a:r>
              <a:rPr lang="en-US" sz="2000" kern="100" dirty="0">
                <a:solidFill>
                  <a:srgbClr val="000000"/>
                </a:solidFill>
                <a:latin typeface="Arial" panose="020B0604020202020204" pitchFamily="34" charset="0"/>
                <a:ea typeface="Calibri" panose="020F0502020204030204" pitchFamily="34" charset="0"/>
                <a:cs typeface="Times New Roman" panose="02020603050405020304" pitchFamily="18" charset="0"/>
              </a:rPr>
              <a:t>S</a:t>
            </a:r>
            <a:r>
              <a:rPr lang="en-US" sz="2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port, </a:t>
            </a:r>
            <a:r>
              <a:rPr lang="en-US" sz="2000" kern="100" dirty="0">
                <a:solidFill>
                  <a:srgbClr val="000000"/>
                </a:solidFill>
                <a:latin typeface="Arial" panose="020B0604020202020204" pitchFamily="34" charset="0"/>
                <a:ea typeface="Calibri" panose="020F0502020204030204" pitchFamily="34" charset="0"/>
                <a:cs typeface="Times New Roman" panose="02020603050405020304" pitchFamily="18" charset="0"/>
              </a:rPr>
              <a:t>R</a:t>
            </a:r>
            <a:r>
              <a:rPr lang="en-US" sz="2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ecreation, Arts and Culture facilities management/ maintenance policies.</a:t>
            </a:r>
            <a:endParaRPr lang="en-ZW" sz="2000" kern="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AutoNum type="arabicPeriod"/>
            </a:pPr>
            <a:r>
              <a:rPr lang="en-US" sz="2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Facilitate development of operational Sport, Recreation, Arts and Culture policies.</a:t>
            </a:r>
            <a:endParaRPr lang="en-ZW"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en-US" sz="2000" cap="none" dirty="0">
                <a:effectLst/>
                <a:latin typeface="Arial" panose="020B0604020202020204" pitchFamily="34" charset="0"/>
                <a:ea typeface="Calibri" panose="020F0502020204030204" pitchFamily="34" charset="0"/>
                <a:cs typeface="Arial" panose="020B0604020202020204" pitchFamily="34" charset="0"/>
              </a:rPr>
              <a:t>	</a:t>
            </a:r>
            <a:endParaRPr lang="en-ZW" sz="2000" cap="none"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B4E99D6C-B3EA-4C2E-BA2B-57ECEB9826A7}"/>
              </a:ext>
            </a:extLst>
          </p:cNvPr>
          <p:cNvSpPr>
            <a:spLocks noGrp="1"/>
          </p:cNvSpPr>
          <p:nvPr>
            <p:ph type="sldNum" sz="quarter" idx="12"/>
          </p:nvPr>
        </p:nvSpPr>
        <p:spPr/>
        <p:txBody>
          <a:bodyPr/>
          <a:lstStyle/>
          <a:p>
            <a:fld id="{0A15AD22-1E44-4C44-83B4-22C61B23846F}" type="slidenum">
              <a:rPr lang="en-ZW" smtClean="0"/>
              <a:t>17</a:t>
            </a:fld>
            <a:endParaRPr lang="en-ZW"/>
          </a:p>
        </p:txBody>
      </p:sp>
    </p:spTree>
    <p:extLst>
      <p:ext uri="{BB962C8B-B14F-4D97-AF65-F5344CB8AC3E}">
        <p14:creationId xmlns:p14="http://schemas.microsoft.com/office/powerpoint/2010/main" val="7348991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187BB-B1FE-4284-803D-5091F662435A}"/>
              </a:ext>
            </a:extLst>
          </p:cNvPr>
          <p:cNvSpPr>
            <a:spLocks noGrp="1"/>
          </p:cNvSpPr>
          <p:nvPr>
            <p:ph type="title"/>
          </p:nvPr>
        </p:nvSpPr>
        <p:spPr>
          <a:xfrm>
            <a:off x="838200" y="18256"/>
            <a:ext cx="10515600" cy="1194528"/>
          </a:xfrm>
        </p:spPr>
        <p:txBody>
          <a:bodyPr/>
          <a:lstStyle/>
          <a:p>
            <a:pPr algn="ctr"/>
            <a:r>
              <a:rPr lang="en-US" b="1" dirty="0">
                <a:latin typeface="Arial" panose="020B0604020202020204" pitchFamily="34" charset="0"/>
                <a:cs typeface="Arial" panose="020B0604020202020204" pitchFamily="34" charset="0"/>
              </a:rPr>
              <a:t>Ministry Strategy </a:t>
            </a:r>
            <a:r>
              <a:rPr lang="en-US" b="1" dirty="0" err="1">
                <a:latin typeface="Arial" panose="020B0604020202020204" pitchFamily="34" charset="0"/>
                <a:cs typeface="Arial" panose="020B0604020202020204" pitchFamily="34" charset="0"/>
              </a:rPr>
              <a:t>cont</a:t>
            </a:r>
            <a:r>
              <a:rPr lang="en-US" b="1" dirty="0">
                <a:latin typeface="Arial" panose="020B0604020202020204" pitchFamily="34" charset="0"/>
                <a:cs typeface="Arial" panose="020B0604020202020204" pitchFamily="34" charset="0"/>
              </a:rPr>
              <a:t>…d</a:t>
            </a:r>
            <a:endParaRPr lang="en-ZW" dirty="0"/>
          </a:p>
        </p:txBody>
      </p:sp>
      <p:sp>
        <p:nvSpPr>
          <p:cNvPr id="3" name="Content Placeholder 2">
            <a:extLst>
              <a:ext uri="{FF2B5EF4-FFF2-40B4-BE49-F238E27FC236}">
                <a16:creationId xmlns:a16="http://schemas.microsoft.com/office/drawing/2014/main" id="{0946E92C-E8BF-4710-A131-00B39C8DEE0D}"/>
              </a:ext>
            </a:extLst>
          </p:cNvPr>
          <p:cNvSpPr>
            <a:spLocks noGrp="1"/>
          </p:cNvSpPr>
          <p:nvPr>
            <p:ph idx="1"/>
          </p:nvPr>
        </p:nvSpPr>
        <p:spPr>
          <a:xfrm>
            <a:off x="269507" y="1307507"/>
            <a:ext cx="11482939" cy="5413968"/>
          </a:xfrm>
        </p:spPr>
        <p:txBody>
          <a:bodyPr>
            <a:normAutofit fontScale="92500" lnSpcReduction="10000"/>
          </a:bodyPr>
          <a:lstStyle/>
          <a:p>
            <a:pPr marL="0" lvl="0" indent="0" algn="just">
              <a:lnSpc>
                <a:spcPct val="107000"/>
              </a:lnSpc>
              <a:buNone/>
            </a:pPr>
            <a:r>
              <a:rPr lang="en-US" sz="2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8. Develop a National Sport and Recreation Strategy  </a:t>
            </a:r>
            <a:endParaRPr lang="en-ZW"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07000"/>
              </a:lnSpc>
              <a:buNone/>
            </a:pPr>
            <a:r>
              <a:rPr lang="en-US" sz="2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 Establish and equip Sport, Recreation Cultural and Creative  </a:t>
            </a:r>
          </a:p>
          <a:p>
            <a:pPr marL="0" lvl="0" indent="0" algn="just">
              <a:lnSpc>
                <a:spcPct val="107000"/>
              </a:lnSpc>
              <a:buNone/>
            </a:pPr>
            <a:r>
              <a:rPr lang="en-US" sz="2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Industries (CCIs) spaces.</a:t>
            </a:r>
            <a:endParaRPr lang="en-ZW"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07000"/>
              </a:lnSpc>
              <a:buNone/>
            </a:pPr>
            <a:r>
              <a:rPr lang="en-US" sz="2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 Refurbish existing and equip Cultural and Creative industries (CCIs)</a:t>
            </a:r>
          </a:p>
          <a:p>
            <a:pPr marL="0" lvl="0" indent="0" algn="just">
              <a:lnSpc>
                <a:spcPct val="107000"/>
              </a:lnSpc>
              <a:buNone/>
            </a:pPr>
            <a:r>
              <a:rPr lang="en-US" kern="100"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US" sz="2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spaces.</a:t>
            </a:r>
            <a:endParaRPr lang="en-ZW"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07000"/>
              </a:lnSpc>
              <a:buNone/>
            </a:pPr>
            <a:r>
              <a:rPr lang="en-US" sz="2800" kern="100" dirty="0">
                <a:effectLst/>
                <a:latin typeface="Arial" panose="020B0604020202020204" pitchFamily="34" charset="0"/>
                <a:ea typeface="Calibri" panose="020F0502020204030204" pitchFamily="34" charset="0"/>
                <a:cs typeface="Times New Roman" panose="02020603050405020304" pitchFamily="18" charset="0"/>
              </a:rPr>
              <a:t>11. Enact the Arts and Culture Bill and the National Language Bill.</a:t>
            </a:r>
            <a:endParaRPr lang="en-ZW"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07000"/>
              </a:lnSpc>
              <a:buNone/>
            </a:pPr>
            <a:r>
              <a:rPr lang="en-US" sz="2800" kern="100" dirty="0">
                <a:effectLst/>
                <a:latin typeface="Arial" panose="020B0604020202020204" pitchFamily="34" charset="0"/>
                <a:ea typeface="Calibri" panose="020F0502020204030204" pitchFamily="34" charset="0"/>
                <a:cs typeface="Times New Roman" panose="02020603050405020304" pitchFamily="18" charset="0"/>
              </a:rPr>
              <a:t>12. Develop a policy to ensure that all Government Buildings are</a:t>
            </a:r>
          </a:p>
          <a:p>
            <a:pPr marL="0" lvl="0" indent="0" algn="just">
              <a:lnSpc>
                <a:spcPct val="107000"/>
              </a:lnSpc>
              <a:buNone/>
            </a:pPr>
            <a:r>
              <a:rPr lang="en-US" sz="2800" kern="100" dirty="0">
                <a:effectLst/>
                <a:latin typeface="Arial" panose="020B0604020202020204" pitchFamily="34" charset="0"/>
                <a:ea typeface="Calibri" panose="020F0502020204030204" pitchFamily="34" charset="0"/>
                <a:cs typeface="Times New Roman" panose="02020603050405020304" pitchFamily="18" charset="0"/>
              </a:rPr>
              <a:t>      adorned with Zimbabwean Art.</a:t>
            </a:r>
            <a:endParaRPr lang="en-ZW"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07000"/>
              </a:lnSpc>
              <a:buNone/>
            </a:pPr>
            <a:r>
              <a:rPr lang="en-US" sz="2800" kern="100" dirty="0">
                <a:effectLst/>
                <a:latin typeface="Arial" panose="020B0604020202020204" pitchFamily="34" charset="0"/>
                <a:ea typeface="Calibri" panose="020F0502020204030204" pitchFamily="34" charset="0"/>
                <a:cs typeface="Times New Roman" panose="02020603050405020304" pitchFamily="18" charset="0"/>
              </a:rPr>
              <a:t>13. Develop the National Film Strategy.</a:t>
            </a:r>
            <a:endParaRPr lang="en-ZW"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07000"/>
              </a:lnSpc>
              <a:spcAft>
                <a:spcPts val="800"/>
              </a:spcAft>
              <a:buNone/>
            </a:pPr>
            <a:r>
              <a:rPr lang="en-US" sz="2800" kern="100" dirty="0">
                <a:effectLst/>
                <a:latin typeface="Arial" panose="020B0604020202020204" pitchFamily="34" charset="0"/>
                <a:ea typeface="Calibri" panose="020F0502020204030204" pitchFamily="34" charset="0"/>
                <a:cs typeface="Times New Roman" panose="02020603050405020304" pitchFamily="18" charset="0"/>
              </a:rPr>
              <a:t>14. </a:t>
            </a:r>
            <a:r>
              <a:rPr lang="en-US" sz="2800" kern="100" dirty="0" err="1">
                <a:effectLst/>
                <a:latin typeface="Arial" panose="020B0604020202020204" pitchFamily="34" charset="0"/>
                <a:ea typeface="Calibri" panose="020F0502020204030204" pitchFamily="34" charset="0"/>
                <a:cs typeface="Times New Roman" panose="02020603050405020304" pitchFamily="18" charset="0"/>
              </a:rPr>
              <a:t>Capitalise</a:t>
            </a:r>
            <a:r>
              <a:rPr lang="en-US" sz="2800" kern="100" dirty="0">
                <a:effectLst/>
                <a:latin typeface="Arial" panose="020B0604020202020204" pitchFamily="34" charset="0"/>
                <a:ea typeface="Calibri" panose="020F0502020204030204" pitchFamily="34" charset="0"/>
                <a:cs typeface="Times New Roman" panose="02020603050405020304" pitchFamily="18" charset="0"/>
              </a:rPr>
              <a:t> </a:t>
            </a:r>
            <a:r>
              <a:rPr lang="en-US" kern="100" dirty="0">
                <a:latin typeface="Arial" panose="020B0604020202020204" pitchFamily="34" charset="0"/>
                <a:ea typeface="Calibri" panose="020F0502020204030204" pitchFamily="34" charset="0"/>
                <a:cs typeface="Times New Roman" panose="02020603050405020304" pitchFamily="18" charset="0"/>
              </a:rPr>
              <a:t>Sport and Arts </a:t>
            </a:r>
            <a:r>
              <a:rPr lang="en-US" sz="2800" kern="100" dirty="0">
                <a:effectLst/>
                <a:latin typeface="Arial" panose="020B0604020202020204" pitchFamily="34" charset="0"/>
                <a:ea typeface="Calibri" panose="020F0502020204030204" pitchFamily="34" charset="0"/>
                <a:cs typeface="Times New Roman" panose="02020603050405020304" pitchFamily="18" charset="0"/>
              </a:rPr>
              <a:t>Development Funds.</a:t>
            </a:r>
            <a:endParaRPr lang="en-ZW"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buNone/>
            </a:pPr>
            <a:endParaRPr lang="en-ZW" dirty="0"/>
          </a:p>
        </p:txBody>
      </p:sp>
      <p:sp>
        <p:nvSpPr>
          <p:cNvPr id="4" name="Slide Number Placeholder 3">
            <a:extLst>
              <a:ext uri="{FF2B5EF4-FFF2-40B4-BE49-F238E27FC236}">
                <a16:creationId xmlns:a16="http://schemas.microsoft.com/office/drawing/2014/main" id="{49A92EDC-DC92-4D74-9B05-D7465719D308}"/>
              </a:ext>
            </a:extLst>
          </p:cNvPr>
          <p:cNvSpPr>
            <a:spLocks noGrp="1"/>
          </p:cNvSpPr>
          <p:nvPr>
            <p:ph type="sldNum" sz="quarter" idx="12"/>
          </p:nvPr>
        </p:nvSpPr>
        <p:spPr/>
        <p:txBody>
          <a:bodyPr/>
          <a:lstStyle/>
          <a:p>
            <a:fld id="{0A15AD22-1E44-4C44-83B4-22C61B23846F}" type="slidenum">
              <a:rPr lang="en-ZW" smtClean="0"/>
              <a:t>18</a:t>
            </a:fld>
            <a:endParaRPr lang="en-ZW"/>
          </a:p>
        </p:txBody>
      </p:sp>
    </p:spTree>
    <p:extLst>
      <p:ext uri="{BB962C8B-B14F-4D97-AF65-F5344CB8AC3E}">
        <p14:creationId xmlns:p14="http://schemas.microsoft.com/office/powerpoint/2010/main" val="9646335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4EA3F-30B5-03FB-1E95-2E045FF4121C}"/>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Ministry Priorities</a:t>
            </a:r>
            <a:endParaRPr lang="en-ZW"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6835BB3A-9BCC-2835-727E-FC7D662CEC41}"/>
              </a:ext>
            </a:extLst>
          </p:cNvPr>
          <p:cNvSpPr>
            <a:spLocks noGrp="1"/>
          </p:cNvSpPr>
          <p:nvPr>
            <p:ph idx="1"/>
          </p:nvPr>
        </p:nvSpPr>
        <p:spPr/>
        <p:txBody>
          <a:bodyPr>
            <a:normAutofit fontScale="77500" lnSpcReduction="20000"/>
          </a:bodyPr>
          <a:lstStyle/>
          <a:p>
            <a:pPr marL="0" indent="0">
              <a:buNone/>
            </a:pPr>
            <a:r>
              <a:rPr lang="en-US" dirty="0">
                <a:latin typeface="Arial" panose="020B0604020202020204" pitchFamily="34" charset="0"/>
                <a:cs typeface="Arial" panose="020B0604020202020204" pitchFamily="34" charset="0"/>
              </a:rPr>
              <a:t>Honourable Members, </a:t>
            </a:r>
          </a:p>
          <a:p>
            <a:pPr marL="0" indent="0">
              <a:lnSpc>
                <a:spcPct val="120000"/>
              </a:lnSpc>
              <a:buNone/>
            </a:pPr>
            <a:r>
              <a:rPr lang="en-US" dirty="0">
                <a:latin typeface="Arial" panose="020B0604020202020204" pitchFamily="34" charset="0"/>
                <a:cs typeface="Arial" panose="020B0604020202020204" pitchFamily="34" charset="0"/>
              </a:rPr>
              <a:t>I have taken note of the recommendation made by the Committee that there is need to relook into area of priority which include image building, identifying and nurturing creative and sport talent.</a:t>
            </a:r>
          </a:p>
          <a:p>
            <a:pPr marL="514350" indent="-514350">
              <a:buAutoNum type="alphaLcParenR"/>
            </a:pPr>
            <a:r>
              <a:rPr lang="en-US" b="1" dirty="0">
                <a:latin typeface="Arial" panose="020B0604020202020204" pitchFamily="34" charset="0"/>
                <a:cs typeface="Arial" panose="020B0604020202020204" pitchFamily="34" charset="0"/>
              </a:rPr>
              <a:t>Image Building </a:t>
            </a:r>
          </a:p>
          <a:p>
            <a:pPr marL="457200" lvl="1" indent="0">
              <a:lnSpc>
                <a:spcPct val="120000"/>
              </a:lnSpc>
              <a:buNone/>
            </a:pPr>
            <a:r>
              <a:rPr lang="en-US" sz="2600" dirty="0">
                <a:latin typeface="Arial" panose="020B0604020202020204" pitchFamily="34" charset="0"/>
                <a:cs typeface="Arial" panose="020B0604020202020204" pitchFamily="34" charset="0"/>
              </a:rPr>
              <a:t>My Ministry intents to intensity image building and marketing of Zimbabwe’s rich cultural diversity by hosting and/or participating at local, regional and international festivals, exhibitions and forums for both sport and arts. </a:t>
            </a:r>
          </a:p>
          <a:p>
            <a:pPr marL="457200" lvl="1" indent="0">
              <a:lnSpc>
                <a:spcPct val="120000"/>
              </a:lnSpc>
              <a:buNone/>
            </a:pPr>
            <a:r>
              <a:rPr lang="en-US" sz="2600" dirty="0">
                <a:latin typeface="Arial" panose="020B0604020202020204" pitchFamily="34" charset="0"/>
                <a:cs typeface="Arial" panose="020B0604020202020204" pitchFamily="34" charset="0"/>
              </a:rPr>
              <a:t>Honourable Members, this is achievable only if significant funding is allocated in support of the program.  </a:t>
            </a:r>
          </a:p>
          <a:p>
            <a:pPr marL="457200" lvl="1" indent="0">
              <a:lnSpc>
                <a:spcPct val="120000"/>
              </a:lnSpc>
              <a:buNone/>
            </a:pPr>
            <a:r>
              <a:rPr lang="en-US" sz="2600" dirty="0">
                <a:latin typeface="Arial" panose="020B0604020202020204" pitchFamily="34" charset="0"/>
                <a:cs typeface="Arial" panose="020B0604020202020204" pitchFamily="34" charset="0"/>
              </a:rPr>
              <a:t>At least four (4) regional and international games for Sport and Recreation, as well as at least four (4)  festivals for Arts and Culture are earmarked in 2024</a:t>
            </a:r>
          </a:p>
          <a:p>
            <a:pPr marL="457200" lvl="1" indent="0">
              <a:buNone/>
            </a:pPr>
            <a:endParaRPr lang="en-US" dirty="0"/>
          </a:p>
          <a:p>
            <a:pPr marL="457200" lvl="1" indent="0">
              <a:buNone/>
            </a:pPr>
            <a:endParaRPr lang="en-US" dirty="0">
              <a:solidFill>
                <a:srgbClr val="FF0000"/>
              </a:solidFill>
            </a:endParaRPr>
          </a:p>
          <a:p>
            <a:pPr marL="0" indent="0">
              <a:buNone/>
            </a:pPr>
            <a:endParaRPr lang="en-US" b="1" dirty="0"/>
          </a:p>
          <a:p>
            <a:pPr marL="0" indent="0">
              <a:buNone/>
            </a:pPr>
            <a:endParaRPr lang="en-US" dirty="0"/>
          </a:p>
        </p:txBody>
      </p:sp>
      <p:sp>
        <p:nvSpPr>
          <p:cNvPr id="4" name="Slide Number Placeholder 3">
            <a:extLst>
              <a:ext uri="{FF2B5EF4-FFF2-40B4-BE49-F238E27FC236}">
                <a16:creationId xmlns:a16="http://schemas.microsoft.com/office/drawing/2014/main" id="{FDB6AF45-7034-1716-2654-E7169F85F75D}"/>
              </a:ext>
            </a:extLst>
          </p:cNvPr>
          <p:cNvSpPr>
            <a:spLocks noGrp="1"/>
          </p:cNvSpPr>
          <p:nvPr>
            <p:ph type="sldNum" sz="quarter" idx="12"/>
          </p:nvPr>
        </p:nvSpPr>
        <p:spPr/>
        <p:txBody>
          <a:bodyPr/>
          <a:lstStyle/>
          <a:p>
            <a:fld id="{0A15AD22-1E44-4C44-83B4-22C61B23846F}" type="slidenum">
              <a:rPr lang="en-ZW" smtClean="0"/>
              <a:t>19</a:t>
            </a:fld>
            <a:endParaRPr lang="en-ZW"/>
          </a:p>
        </p:txBody>
      </p:sp>
    </p:spTree>
    <p:extLst>
      <p:ext uri="{BB962C8B-B14F-4D97-AF65-F5344CB8AC3E}">
        <p14:creationId xmlns:p14="http://schemas.microsoft.com/office/powerpoint/2010/main" val="20777754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514A6-65AD-A07E-99D2-2F47BD524B67}"/>
              </a:ext>
            </a:extLst>
          </p:cNvPr>
          <p:cNvSpPr>
            <a:spLocks noGrp="1"/>
          </p:cNvSpPr>
          <p:nvPr>
            <p:ph type="title"/>
          </p:nvPr>
        </p:nvSpPr>
        <p:spPr>
          <a:xfrm>
            <a:off x="838200" y="136525"/>
            <a:ext cx="10515600" cy="1000067"/>
          </a:xfrm>
        </p:spPr>
        <p:txBody>
          <a:bodyPr/>
          <a:lstStyle/>
          <a:p>
            <a:r>
              <a:rPr lang="en-US" b="1" dirty="0">
                <a:latin typeface="Arial" panose="020B0604020202020204" pitchFamily="34" charset="0"/>
                <a:cs typeface="Arial" panose="020B0604020202020204" pitchFamily="34" charset="0"/>
              </a:rPr>
              <a:t>Ministry Priorities </a:t>
            </a:r>
            <a:r>
              <a:rPr lang="en-US" b="1" dirty="0" err="1">
                <a:latin typeface="Arial" panose="020B0604020202020204" pitchFamily="34" charset="0"/>
                <a:cs typeface="Arial" panose="020B0604020202020204" pitchFamily="34" charset="0"/>
              </a:rPr>
              <a:t>cont</a:t>
            </a:r>
            <a:r>
              <a:rPr lang="en-US" b="1" dirty="0">
                <a:latin typeface="Arial" panose="020B0604020202020204" pitchFamily="34" charset="0"/>
                <a:cs typeface="Arial" panose="020B0604020202020204" pitchFamily="34" charset="0"/>
              </a:rPr>
              <a:t> …..d</a:t>
            </a:r>
            <a:endParaRPr lang="en-ZW"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CBD26CE-52EB-821A-7E56-209A99D37F66}"/>
              </a:ext>
            </a:extLst>
          </p:cNvPr>
          <p:cNvSpPr>
            <a:spLocks noGrp="1"/>
          </p:cNvSpPr>
          <p:nvPr>
            <p:ph idx="1"/>
          </p:nvPr>
        </p:nvSpPr>
        <p:spPr>
          <a:xfrm>
            <a:off x="838200" y="923453"/>
            <a:ext cx="10515600" cy="5798021"/>
          </a:xfrm>
        </p:spPr>
        <p:txBody>
          <a:bodyPr>
            <a:normAutofit fontScale="25000" lnSpcReduction="20000"/>
          </a:bodyPr>
          <a:lstStyle/>
          <a:p>
            <a:pPr marL="514350" indent="-514350">
              <a:buAutoNum type="alphaLcParenR" startAt="2"/>
            </a:pPr>
            <a:r>
              <a:rPr lang="en-US" sz="7200" b="1" dirty="0">
                <a:latin typeface="Arial" panose="020B0604020202020204" pitchFamily="34" charset="0"/>
                <a:cs typeface="Arial" panose="020B0604020202020204" pitchFamily="34" charset="0"/>
              </a:rPr>
              <a:t>Identifying and Nurturing Creative and Sport Talent</a:t>
            </a:r>
          </a:p>
          <a:p>
            <a:pPr>
              <a:buFont typeface="Wingdings" panose="05000000000000000000" pitchFamily="2" charset="2"/>
              <a:buChar char="§"/>
            </a:pPr>
            <a:r>
              <a:rPr lang="en-US" sz="7200" b="1" dirty="0">
                <a:latin typeface="Arial" panose="020B0604020202020204" pitchFamily="34" charset="0"/>
                <a:cs typeface="Arial" panose="020B0604020202020204" pitchFamily="34" charset="0"/>
              </a:rPr>
              <a:t>Sport and Recreation</a:t>
            </a:r>
          </a:p>
          <a:p>
            <a:pPr marL="0" indent="0">
              <a:buNone/>
            </a:pPr>
            <a:r>
              <a:rPr lang="en-US" sz="7200" dirty="0">
                <a:latin typeface="Arial" panose="020B0604020202020204" pitchFamily="34" charset="0"/>
                <a:cs typeface="Arial" panose="020B0604020202020204" pitchFamily="34" charset="0"/>
              </a:rPr>
              <a:t>    The focus is on,</a:t>
            </a:r>
          </a:p>
          <a:p>
            <a:pPr>
              <a:lnSpc>
                <a:spcPct val="170000"/>
              </a:lnSpc>
            </a:pPr>
            <a:r>
              <a:rPr lang="en-US" sz="7200" dirty="0">
                <a:latin typeface="Arial" panose="020B0604020202020204" pitchFamily="34" charset="0"/>
                <a:cs typeface="Arial" panose="020B0604020202020204" pitchFamily="34" charset="0"/>
              </a:rPr>
              <a:t> Promoting mass participation in sport –inclusivity, women in sport, people with disability.  </a:t>
            </a:r>
          </a:p>
          <a:p>
            <a:pPr>
              <a:lnSpc>
                <a:spcPct val="170000"/>
              </a:lnSpc>
            </a:pPr>
            <a:r>
              <a:rPr lang="en-US" sz="7200" dirty="0">
                <a:latin typeface="Arial" panose="020B0604020202020204" pitchFamily="34" charset="0"/>
                <a:cs typeface="Arial" panose="020B0604020202020204" pitchFamily="34" charset="0"/>
              </a:rPr>
              <a:t>Establishment of community club systems, provision of sport equipment and apparels, capacity development for technical officials, hosting festivals/tournaments and promoting indigenous games.</a:t>
            </a:r>
          </a:p>
          <a:p>
            <a:pPr>
              <a:lnSpc>
                <a:spcPct val="170000"/>
              </a:lnSpc>
            </a:pPr>
            <a:r>
              <a:rPr lang="en-US" sz="7200" dirty="0">
                <a:latin typeface="Arial" panose="020B0604020202020204" pitchFamily="34" charset="0"/>
                <a:cs typeface="Arial" panose="020B0604020202020204" pitchFamily="34" charset="0"/>
              </a:rPr>
              <a:t>Establishment of Provincial High-performance Centres.</a:t>
            </a:r>
          </a:p>
          <a:p>
            <a:pPr>
              <a:lnSpc>
                <a:spcPct val="170000"/>
              </a:lnSpc>
            </a:pPr>
            <a:r>
              <a:rPr lang="en-US" sz="7200" dirty="0">
                <a:latin typeface="Arial" panose="020B0604020202020204" pitchFamily="34" charset="0"/>
                <a:cs typeface="Arial" panose="020B0604020202020204" pitchFamily="34" charset="0"/>
              </a:rPr>
              <a:t>Development of a National Sport and Recreation Strategy. </a:t>
            </a:r>
          </a:p>
          <a:p>
            <a:pPr>
              <a:lnSpc>
                <a:spcPct val="170000"/>
              </a:lnSpc>
            </a:pPr>
            <a:r>
              <a:rPr lang="en-US" sz="7200" dirty="0">
                <a:latin typeface="Arial" panose="020B0604020202020204" pitchFamily="34" charset="0"/>
                <a:cs typeface="Arial" panose="020B0604020202020204" pitchFamily="34" charset="0"/>
              </a:rPr>
              <a:t>The Ministry is also focusing on promoting combat sport development.  </a:t>
            </a:r>
          </a:p>
          <a:p>
            <a:pPr>
              <a:lnSpc>
                <a:spcPct val="170000"/>
              </a:lnSpc>
            </a:pPr>
            <a:r>
              <a:rPr lang="en-US" sz="7200" dirty="0">
                <a:latin typeface="Arial" panose="020B0604020202020204" pitchFamily="34" charset="0"/>
                <a:cs typeface="Arial" panose="020B0604020202020204" pitchFamily="34" charset="0"/>
              </a:rPr>
              <a:t>This involves acquisition of boxing equipment, establishing centres of excellence, capacity building, holding tournaments at various levels and establishing a Sport and a Benevolent Fund.</a:t>
            </a:r>
          </a:p>
          <a:p>
            <a:pPr>
              <a:lnSpc>
                <a:spcPct val="170000"/>
              </a:lnSpc>
            </a:pPr>
            <a:r>
              <a:rPr lang="en-US" sz="7200" dirty="0">
                <a:latin typeface="Arial" panose="020B0604020202020204" pitchFamily="34" charset="0"/>
                <a:cs typeface="Arial" panose="020B0604020202020204" pitchFamily="34" charset="0"/>
              </a:rPr>
              <a:t>Strengthening fitness and wellness at work places.</a:t>
            </a:r>
          </a:p>
          <a:p>
            <a:pPr>
              <a:buFont typeface="Wingdings" panose="05000000000000000000" pitchFamily="2" charset="2"/>
              <a:buChar char="§"/>
            </a:pPr>
            <a:endParaRPr lang="en-US" dirty="0"/>
          </a:p>
          <a:p>
            <a:pPr marL="0" indent="0">
              <a:buNone/>
            </a:pPr>
            <a:endParaRPr lang="en-US" dirty="0"/>
          </a:p>
          <a:p>
            <a:pPr marL="514350" indent="-514350">
              <a:buAutoNum type="alphaLcParenR" startAt="2"/>
            </a:pPr>
            <a:endParaRPr lang="en-US" b="1" dirty="0"/>
          </a:p>
          <a:p>
            <a:pPr marL="514350" indent="-514350">
              <a:buAutoNum type="alphaLcParenR" startAt="2"/>
            </a:pPr>
            <a:endParaRPr lang="en-US" b="1" dirty="0"/>
          </a:p>
          <a:p>
            <a:pPr marL="514350" indent="-514350">
              <a:buAutoNum type="alphaLcParenR" startAt="2"/>
            </a:pPr>
            <a:endParaRPr lang="en-US" b="1" dirty="0"/>
          </a:p>
          <a:p>
            <a:pPr marL="514350" indent="-514350">
              <a:buAutoNum type="alphaLcParenR" startAt="2"/>
            </a:pPr>
            <a:endParaRPr lang="en-US" b="1" dirty="0"/>
          </a:p>
          <a:p>
            <a:pPr marL="514350" indent="-514350">
              <a:buAutoNum type="alphaLcParenR" startAt="2"/>
            </a:pPr>
            <a:endParaRPr lang="en-US" b="1" dirty="0"/>
          </a:p>
          <a:p>
            <a:pPr marL="514350" indent="-514350">
              <a:buAutoNum type="alphaLcParenR" startAt="2"/>
            </a:pPr>
            <a:endParaRPr lang="en-US" b="1" dirty="0"/>
          </a:p>
          <a:p>
            <a:pPr marL="514350" indent="-514350">
              <a:buAutoNum type="alphaLcParenR" startAt="2"/>
            </a:pPr>
            <a:endParaRPr lang="en-US" b="1" dirty="0"/>
          </a:p>
          <a:p>
            <a:pPr marL="0" indent="0">
              <a:buNone/>
            </a:pPr>
            <a:endParaRPr lang="en-US" b="1" dirty="0"/>
          </a:p>
          <a:p>
            <a:pPr marL="0" indent="0">
              <a:buNone/>
            </a:pPr>
            <a:endParaRPr lang="en-ZW" dirty="0"/>
          </a:p>
        </p:txBody>
      </p:sp>
      <p:sp>
        <p:nvSpPr>
          <p:cNvPr id="4" name="Slide Number Placeholder 3">
            <a:extLst>
              <a:ext uri="{FF2B5EF4-FFF2-40B4-BE49-F238E27FC236}">
                <a16:creationId xmlns:a16="http://schemas.microsoft.com/office/drawing/2014/main" id="{D48EA653-E811-0780-38A9-DE5D46E7963F}"/>
              </a:ext>
            </a:extLst>
          </p:cNvPr>
          <p:cNvSpPr>
            <a:spLocks noGrp="1"/>
          </p:cNvSpPr>
          <p:nvPr>
            <p:ph type="sldNum" sz="quarter" idx="12"/>
          </p:nvPr>
        </p:nvSpPr>
        <p:spPr/>
        <p:txBody>
          <a:bodyPr/>
          <a:lstStyle/>
          <a:p>
            <a:fld id="{0A15AD22-1E44-4C44-83B4-22C61B23846F}" type="slidenum">
              <a:rPr lang="en-ZW" smtClean="0"/>
              <a:t>20</a:t>
            </a:fld>
            <a:endParaRPr lang="en-ZW"/>
          </a:p>
        </p:txBody>
      </p:sp>
    </p:spTree>
    <p:extLst>
      <p:ext uri="{BB962C8B-B14F-4D97-AF65-F5344CB8AC3E}">
        <p14:creationId xmlns:p14="http://schemas.microsoft.com/office/powerpoint/2010/main" val="26828102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E8A13-56AD-0FCD-D8D3-2ED1AE3A6A3B}"/>
              </a:ext>
            </a:extLst>
          </p:cNvPr>
          <p:cNvSpPr>
            <a:spLocks noGrp="1"/>
          </p:cNvSpPr>
          <p:nvPr>
            <p:ph type="title"/>
          </p:nvPr>
        </p:nvSpPr>
        <p:spPr/>
        <p:txBody>
          <a:bodyPr/>
          <a:lstStyle/>
          <a:p>
            <a:r>
              <a:rPr lang="en-ZW" b="1" dirty="0">
                <a:latin typeface="Arial" panose="020B0604020202020204" pitchFamily="34" charset="0"/>
                <a:cs typeface="Arial" panose="020B0604020202020204" pitchFamily="34" charset="0"/>
              </a:rPr>
              <a:t>Ministry Priorities </a:t>
            </a:r>
            <a:r>
              <a:rPr lang="en-ZW" b="1" dirty="0" err="1">
                <a:latin typeface="Arial" panose="020B0604020202020204" pitchFamily="34" charset="0"/>
                <a:cs typeface="Arial" panose="020B0604020202020204" pitchFamily="34" charset="0"/>
              </a:rPr>
              <a:t>cont</a:t>
            </a:r>
            <a:r>
              <a:rPr lang="en-ZW" b="1" dirty="0">
                <a:latin typeface="Arial" panose="020B0604020202020204" pitchFamily="34" charset="0"/>
                <a:cs typeface="Arial" panose="020B0604020202020204" pitchFamily="34" charset="0"/>
              </a:rPr>
              <a:t> …..d</a:t>
            </a:r>
          </a:p>
        </p:txBody>
      </p:sp>
      <p:sp>
        <p:nvSpPr>
          <p:cNvPr id="3" name="Content Placeholder 2">
            <a:extLst>
              <a:ext uri="{FF2B5EF4-FFF2-40B4-BE49-F238E27FC236}">
                <a16:creationId xmlns:a16="http://schemas.microsoft.com/office/drawing/2014/main" id="{7490265E-D710-9CA6-C0C5-ECD2AFC07C0A}"/>
              </a:ext>
            </a:extLst>
          </p:cNvPr>
          <p:cNvSpPr>
            <a:spLocks noGrp="1"/>
          </p:cNvSpPr>
          <p:nvPr>
            <p:ph idx="1"/>
          </p:nvPr>
        </p:nvSpPr>
        <p:spPr/>
        <p:txBody>
          <a:bodyPr/>
          <a:lstStyle/>
          <a:p>
            <a:pPr>
              <a:buFont typeface="Wingdings" panose="05000000000000000000" pitchFamily="2" charset="2"/>
              <a:buChar char="§"/>
            </a:pPr>
            <a:r>
              <a:rPr lang="en-US" b="1" dirty="0">
                <a:latin typeface="Arial" panose="020B0604020202020204" pitchFamily="34" charset="0"/>
                <a:cs typeface="Arial" panose="020B0604020202020204" pitchFamily="34" charset="0"/>
              </a:rPr>
              <a:t>Arts and Culture</a:t>
            </a:r>
          </a:p>
          <a:p>
            <a:pPr marL="0" indent="0">
              <a:buNone/>
            </a:pPr>
            <a:r>
              <a:rPr lang="en-US" dirty="0">
                <a:latin typeface="Arial" panose="020B0604020202020204" pitchFamily="34" charset="0"/>
                <a:cs typeface="Arial" panose="020B0604020202020204" pitchFamily="34" charset="0"/>
              </a:rPr>
              <a:t>  Under Arts and Culture focus is on, </a:t>
            </a:r>
          </a:p>
          <a:p>
            <a:r>
              <a:rPr lang="en-US" dirty="0">
                <a:latin typeface="Arial" panose="020B0604020202020204" pitchFamily="34" charset="0"/>
                <a:cs typeface="Arial" panose="020B0604020202020204" pitchFamily="34" charset="0"/>
              </a:rPr>
              <a:t>Promoting mass participation in CCI activities–inclusivity, women Cultural Creatives, people with disability. </a:t>
            </a:r>
          </a:p>
          <a:p>
            <a:r>
              <a:rPr lang="en-US" dirty="0">
                <a:latin typeface="Arial" panose="020B0604020202020204" pitchFamily="34" charset="0"/>
                <a:cs typeface="Arial" panose="020B0604020202020204" pitchFamily="34" charset="0"/>
              </a:rPr>
              <a:t>Establishing Cultural and Creative community club systems and hubs in all Provinces cascading to districts, in a bid to identify, nurture, scaffold and market talent that abound in our communities.</a:t>
            </a:r>
          </a:p>
          <a:p>
            <a:endParaRPr lang="en-ZW" dirty="0"/>
          </a:p>
        </p:txBody>
      </p:sp>
      <p:sp>
        <p:nvSpPr>
          <p:cNvPr id="4" name="Slide Number Placeholder 3">
            <a:extLst>
              <a:ext uri="{FF2B5EF4-FFF2-40B4-BE49-F238E27FC236}">
                <a16:creationId xmlns:a16="http://schemas.microsoft.com/office/drawing/2014/main" id="{3CC6715D-939E-A351-F310-D73893D1DAF3}"/>
              </a:ext>
            </a:extLst>
          </p:cNvPr>
          <p:cNvSpPr>
            <a:spLocks noGrp="1"/>
          </p:cNvSpPr>
          <p:nvPr>
            <p:ph type="sldNum" sz="quarter" idx="12"/>
          </p:nvPr>
        </p:nvSpPr>
        <p:spPr/>
        <p:txBody>
          <a:bodyPr/>
          <a:lstStyle/>
          <a:p>
            <a:fld id="{0A15AD22-1E44-4C44-83B4-22C61B23846F}" type="slidenum">
              <a:rPr lang="en-ZW" smtClean="0"/>
              <a:t>21</a:t>
            </a:fld>
            <a:endParaRPr lang="en-ZW"/>
          </a:p>
        </p:txBody>
      </p:sp>
    </p:spTree>
    <p:extLst>
      <p:ext uri="{BB962C8B-B14F-4D97-AF65-F5344CB8AC3E}">
        <p14:creationId xmlns:p14="http://schemas.microsoft.com/office/powerpoint/2010/main" val="28570084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5FDD6-4D77-4710-8196-CC2CD376D8D0}"/>
              </a:ext>
            </a:extLst>
          </p:cNvPr>
          <p:cNvSpPr>
            <a:spLocks noGrp="1"/>
          </p:cNvSpPr>
          <p:nvPr>
            <p:ph type="title"/>
          </p:nvPr>
        </p:nvSpPr>
        <p:spPr/>
        <p:txBody>
          <a:bodyPr/>
          <a:lstStyle/>
          <a:p>
            <a:r>
              <a:rPr lang="en-ZW" b="1" dirty="0">
                <a:latin typeface="Arial" panose="020B0604020202020204" pitchFamily="34" charset="0"/>
                <a:cs typeface="Arial" panose="020B0604020202020204" pitchFamily="34" charset="0"/>
              </a:rPr>
              <a:t>Ministry Priorities </a:t>
            </a:r>
            <a:r>
              <a:rPr lang="en-ZW" b="1" dirty="0" err="1">
                <a:latin typeface="Arial" panose="020B0604020202020204" pitchFamily="34" charset="0"/>
                <a:cs typeface="Arial" panose="020B0604020202020204" pitchFamily="34" charset="0"/>
              </a:rPr>
              <a:t>cont</a:t>
            </a:r>
            <a:r>
              <a:rPr lang="en-ZW" b="1" dirty="0">
                <a:latin typeface="Arial" panose="020B0604020202020204" pitchFamily="34" charset="0"/>
                <a:cs typeface="Arial" panose="020B0604020202020204" pitchFamily="34" charset="0"/>
              </a:rPr>
              <a:t> …..d</a:t>
            </a:r>
          </a:p>
        </p:txBody>
      </p:sp>
      <p:sp>
        <p:nvSpPr>
          <p:cNvPr id="3" name="Content Placeholder 2">
            <a:extLst>
              <a:ext uri="{FF2B5EF4-FFF2-40B4-BE49-F238E27FC236}">
                <a16:creationId xmlns:a16="http://schemas.microsoft.com/office/drawing/2014/main" id="{04532167-F161-3CC7-BD43-8E293DF4F287}"/>
              </a:ext>
            </a:extLst>
          </p:cNvPr>
          <p:cNvSpPr>
            <a:spLocks noGrp="1"/>
          </p:cNvSpPr>
          <p:nvPr>
            <p:ph idx="1"/>
          </p:nvPr>
        </p:nvSpPr>
        <p:spPr>
          <a:xfrm>
            <a:off x="838200" y="1421394"/>
            <a:ext cx="10515600" cy="4755569"/>
          </a:xfrm>
        </p:spPr>
        <p:txBody>
          <a:bodyPr>
            <a:normAutofit fontScale="32500" lnSpcReduction="20000"/>
          </a:bodyPr>
          <a:lstStyle/>
          <a:p>
            <a:pPr algn="just">
              <a:lnSpc>
                <a:spcPct val="110000"/>
              </a:lnSpc>
            </a:pPr>
            <a:r>
              <a:rPr lang="en-US" sz="5600" dirty="0" err="1">
                <a:latin typeface="Arial" panose="020B0604020202020204" pitchFamily="34" charset="0"/>
                <a:cs typeface="Arial" panose="020B0604020202020204" pitchFamily="34" charset="0"/>
              </a:rPr>
              <a:t>Utilise</a:t>
            </a:r>
            <a:r>
              <a:rPr lang="en-US" sz="5600" dirty="0">
                <a:latin typeface="Arial" panose="020B0604020202020204" pitchFamily="34" charset="0"/>
                <a:cs typeface="Arial" panose="020B0604020202020204" pitchFamily="34" charset="0"/>
              </a:rPr>
              <a:t> </a:t>
            </a:r>
            <a:r>
              <a:rPr lang="en-US" sz="5600" dirty="0" err="1">
                <a:latin typeface="Arial" panose="020B0604020202020204" pitchFamily="34" charset="0"/>
                <a:cs typeface="Arial" panose="020B0604020202020204" pitchFamily="34" charset="0"/>
              </a:rPr>
              <a:t>Nhanga</a:t>
            </a:r>
            <a:r>
              <a:rPr lang="en-US" sz="5600" dirty="0">
                <a:latin typeface="Arial" panose="020B0604020202020204" pitchFamily="34" charset="0"/>
                <a:cs typeface="Arial" panose="020B0604020202020204" pitchFamily="34" charset="0"/>
              </a:rPr>
              <a:t>/</a:t>
            </a:r>
            <a:r>
              <a:rPr lang="en-US" sz="5600" dirty="0" err="1">
                <a:latin typeface="Arial" panose="020B0604020202020204" pitchFamily="34" charset="0"/>
                <a:cs typeface="Arial" panose="020B0604020202020204" pitchFamily="34" charset="0"/>
              </a:rPr>
              <a:t>Gota</a:t>
            </a:r>
            <a:r>
              <a:rPr lang="en-US" sz="5600" dirty="0">
                <a:latin typeface="Arial" panose="020B0604020202020204" pitchFamily="34" charset="0"/>
                <a:cs typeface="Arial" panose="020B0604020202020204" pitchFamily="34" charset="0"/>
              </a:rPr>
              <a:t>/</a:t>
            </a:r>
            <a:r>
              <a:rPr lang="en-US" sz="5600" dirty="0" err="1">
                <a:latin typeface="Arial" panose="020B0604020202020204" pitchFamily="34" charset="0"/>
                <a:cs typeface="Arial" panose="020B0604020202020204" pitchFamily="34" charset="0"/>
              </a:rPr>
              <a:t>Ixhiba</a:t>
            </a:r>
            <a:r>
              <a:rPr lang="en-US" sz="5600" dirty="0">
                <a:latin typeface="Arial" panose="020B0604020202020204" pitchFamily="34" charset="0"/>
                <a:cs typeface="Arial" panose="020B0604020202020204" pitchFamily="34" charset="0"/>
              </a:rPr>
              <a:t> community cultural engagement platforms to inculcate ubuntu, entrepreneurship and raise awareness on drug and substance abuse.</a:t>
            </a:r>
          </a:p>
          <a:p>
            <a:pPr algn="just">
              <a:lnSpc>
                <a:spcPct val="110000"/>
              </a:lnSpc>
            </a:pPr>
            <a:endParaRPr lang="en-US" sz="5600" dirty="0">
              <a:latin typeface="Arial" panose="020B0604020202020204" pitchFamily="34" charset="0"/>
              <a:cs typeface="Arial" panose="020B0604020202020204" pitchFamily="34" charset="0"/>
            </a:endParaRPr>
          </a:p>
          <a:p>
            <a:pPr algn="just">
              <a:lnSpc>
                <a:spcPct val="110000"/>
              </a:lnSpc>
            </a:pPr>
            <a:r>
              <a:rPr lang="en-US" sz="5600" dirty="0">
                <a:latin typeface="Arial" panose="020B0604020202020204" pitchFamily="34" charset="0"/>
                <a:cs typeface="Arial" panose="020B0604020202020204" pitchFamily="34" charset="0"/>
              </a:rPr>
              <a:t>Creating platforms for exposition of talent through the acquisition of stage vans to afford performance shows for local communities.</a:t>
            </a:r>
          </a:p>
          <a:p>
            <a:pPr algn="just">
              <a:lnSpc>
                <a:spcPct val="110000"/>
              </a:lnSpc>
            </a:pPr>
            <a:endParaRPr lang="en-US" sz="5600" dirty="0">
              <a:latin typeface="Arial" panose="020B0604020202020204" pitchFamily="34" charset="0"/>
              <a:cs typeface="Arial" panose="020B0604020202020204" pitchFamily="34" charset="0"/>
            </a:endParaRPr>
          </a:p>
          <a:p>
            <a:pPr algn="just">
              <a:lnSpc>
                <a:spcPct val="110000"/>
              </a:lnSpc>
            </a:pPr>
            <a:r>
              <a:rPr lang="en-US" sz="5600" dirty="0">
                <a:latin typeface="Arial" panose="020B0604020202020204" pitchFamily="34" charset="0"/>
                <a:cs typeface="Arial" panose="020B0604020202020204" pitchFamily="34" charset="0"/>
              </a:rPr>
              <a:t>Create enabling environment for CCI sector growth by reviewing and developing regulatory frameworks.</a:t>
            </a:r>
          </a:p>
          <a:p>
            <a:pPr algn="just">
              <a:lnSpc>
                <a:spcPct val="110000"/>
              </a:lnSpc>
            </a:pPr>
            <a:endParaRPr lang="en-US" sz="5600" dirty="0">
              <a:latin typeface="Arial" panose="020B0604020202020204" pitchFamily="34" charset="0"/>
              <a:cs typeface="Arial" panose="020B0604020202020204" pitchFamily="34" charset="0"/>
            </a:endParaRPr>
          </a:p>
          <a:p>
            <a:pPr algn="just">
              <a:lnSpc>
                <a:spcPct val="110000"/>
              </a:lnSpc>
            </a:pPr>
            <a:r>
              <a:rPr lang="en-US" sz="5600" dirty="0">
                <a:latin typeface="Arial" panose="020B0604020202020204" pitchFamily="34" charset="0"/>
                <a:cs typeface="Arial" panose="020B0604020202020204" pitchFamily="34" charset="0"/>
              </a:rPr>
              <a:t>Conducting research and documentation of communities’ intangible cultural heritage elements  as safeguarding and valorization of culture. </a:t>
            </a:r>
          </a:p>
          <a:p>
            <a:pPr algn="just">
              <a:lnSpc>
                <a:spcPct val="110000"/>
              </a:lnSpc>
            </a:pPr>
            <a:endParaRPr lang="en-US" sz="5600" dirty="0">
              <a:latin typeface="Arial" panose="020B0604020202020204" pitchFamily="34" charset="0"/>
              <a:cs typeface="Arial" panose="020B0604020202020204" pitchFamily="34" charset="0"/>
            </a:endParaRPr>
          </a:p>
          <a:p>
            <a:pPr algn="just">
              <a:lnSpc>
                <a:spcPct val="110000"/>
              </a:lnSpc>
            </a:pPr>
            <a:r>
              <a:rPr lang="en-US" sz="5600" dirty="0">
                <a:latin typeface="Arial" panose="020B0604020202020204" pitchFamily="34" charset="0"/>
                <a:cs typeface="Arial" panose="020B0604020202020204" pitchFamily="34" charset="0"/>
              </a:rPr>
              <a:t>Capitalization of the Arts Development Fund and Development of CCI spaces.</a:t>
            </a:r>
          </a:p>
          <a:p>
            <a:pPr algn="just">
              <a:lnSpc>
                <a:spcPct val="110000"/>
              </a:lnSpc>
            </a:pPr>
            <a:r>
              <a:rPr lang="en-US" sz="5600" dirty="0">
                <a:latin typeface="Arial" panose="020B0604020202020204" pitchFamily="34" charset="0"/>
                <a:cs typeface="Arial" panose="020B0604020202020204" pitchFamily="34" charset="0"/>
              </a:rPr>
              <a:t>Commemoration of at least 10 CCI International Days that celebrates  the Arts and Culture</a:t>
            </a:r>
          </a:p>
          <a:p>
            <a:pPr marL="0" indent="0">
              <a:buNone/>
            </a:pPr>
            <a:endParaRPr lang="en-US" dirty="0">
              <a:solidFill>
                <a:srgbClr val="FF0000"/>
              </a:solidFill>
            </a:endParaRPr>
          </a:p>
        </p:txBody>
      </p:sp>
      <p:sp>
        <p:nvSpPr>
          <p:cNvPr id="4" name="Slide Number Placeholder 3">
            <a:extLst>
              <a:ext uri="{FF2B5EF4-FFF2-40B4-BE49-F238E27FC236}">
                <a16:creationId xmlns:a16="http://schemas.microsoft.com/office/drawing/2014/main" id="{0A61980B-69CF-F56C-DBDE-842DDC9A4A88}"/>
              </a:ext>
            </a:extLst>
          </p:cNvPr>
          <p:cNvSpPr>
            <a:spLocks noGrp="1"/>
          </p:cNvSpPr>
          <p:nvPr>
            <p:ph type="sldNum" sz="quarter" idx="12"/>
          </p:nvPr>
        </p:nvSpPr>
        <p:spPr/>
        <p:txBody>
          <a:bodyPr/>
          <a:lstStyle/>
          <a:p>
            <a:fld id="{0A15AD22-1E44-4C44-83B4-22C61B23846F}" type="slidenum">
              <a:rPr lang="en-ZW" smtClean="0"/>
              <a:t>22</a:t>
            </a:fld>
            <a:endParaRPr lang="en-ZW"/>
          </a:p>
        </p:txBody>
      </p:sp>
    </p:spTree>
    <p:extLst>
      <p:ext uri="{BB962C8B-B14F-4D97-AF65-F5344CB8AC3E}">
        <p14:creationId xmlns:p14="http://schemas.microsoft.com/office/powerpoint/2010/main" val="6192608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7A3EE-D4A9-4EE8-9E7A-ACF5FB73DD96}"/>
              </a:ext>
            </a:extLst>
          </p:cNvPr>
          <p:cNvSpPr>
            <a:spLocks noGrp="1"/>
          </p:cNvSpPr>
          <p:nvPr>
            <p:ph type="title"/>
          </p:nvPr>
        </p:nvSpPr>
        <p:spPr>
          <a:xfrm>
            <a:off x="913774" y="93843"/>
            <a:ext cx="10364451" cy="695432"/>
          </a:xfrm>
        </p:spPr>
        <p:txBody>
          <a:bodyPr>
            <a:normAutofit/>
          </a:bodyPr>
          <a:lstStyle/>
          <a:p>
            <a:pPr algn="ctr"/>
            <a:r>
              <a:rPr lang="en-US" b="1" dirty="0">
                <a:latin typeface="Arial" panose="020B0604020202020204" pitchFamily="34" charset="0"/>
                <a:cs typeface="Arial" panose="020B0604020202020204" pitchFamily="34" charset="0"/>
              </a:rPr>
              <a:t>Conclusion</a:t>
            </a:r>
            <a:r>
              <a:rPr lang="en-US" dirty="0">
                <a:latin typeface="Arial" panose="020B0604020202020204" pitchFamily="34" charset="0"/>
                <a:cs typeface="Arial" panose="020B0604020202020204" pitchFamily="34" charset="0"/>
              </a:rPr>
              <a:t> </a:t>
            </a:r>
            <a:endParaRPr lang="en-ZW"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0C29EE84-B51D-40F3-8DC3-A779A7763C14}"/>
              </a:ext>
            </a:extLst>
          </p:cNvPr>
          <p:cNvSpPr>
            <a:spLocks noGrp="1"/>
          </p:cNvSpPr>
          <p:nvPr>
            <p:ph sz="quarter" idx="13"/>
          </p:nvPr>
        </p:nvSpPr>
        <p:spPr>
          <a:xfrm>
            <a:off x="304799" y="818149"/>
            <a:ext cx="11601651" cy="5991725"/>
          </a:xfrm>
        </p:spPr>
        <p:txBody>
          <a:bodyPr>
            <a:normAutofit/>
          </a:bodyPr>
          <a:lstStyle/>
          <a:p>
            <a:pPr marL="0" indent="0" algn="just">
              <a:buNone/>
            </a:pPr>
            <a:r>
              <a:rPr lang="en-ZW" b="1" cap="none" dirty="0">
                <a:latin typeface="Arial" panose="020B0604020202020204" pitchFamily="34" charset="0"/>
                <a:cs typeface="Arial" panose="020B0604020202020204" pitchFamily="34" charset="0"/>
              </a:rPr>
              <a:t>Honourable Members, </a:t>
            </a:r>
            <a:r>
              <a:rPr lang="en-ZW" b="1" dirty="0">
                <a:latin typeface="Arial" panose="020B0604020202020204" pitchFamily="34" charset="0"/>
                <a:cs typeface="Arial" panose="020B0604020202020204" pitchFamily="34" charset="0"/>
              </a:rPr>
              <a:t> </a:t>
            </a:r>
          </a:p>
          <a:p>
            <a:pPr algn="just"/>
            <a:endParaRPr lang="en-ZW" cap="none" dirty="0">
              <a:latin typeface="Arial" panose="020B0604020202020204" pitchFamily="34" charset="0"/>
              <a:cs typeface="Arial" panose="020B0604020202020204" pitchFamily="34" charset="0"/>
            </a:endParaRPr>
          </a:p>
          <a:p>
            <a:pPr algn="just"/>
            <a:r>
              <a:rPr lang="en-ZW" cap="none" dirty="0">
                <a:latin typeface="Arial" panose="020B0604020202020204" pitchFamily="34" charset="0"/>
                <a:cs typeface="Arial" panose="020B0604020202020204" pitchFamily="34" charset="0"/>
              </a:rPr>
              <a:t>My submission to this August House is that there be  dedicated funding towards infrastructure development and refurbishment of Sport, Recreation, and Arts and Culture. This will enable Sport, Recreation, Arts and Culture sectors to participate significantly in matters of National Development.</a:t>
            </a:r>
          </a:p>
          <a:p>
            <a:pPr marL="0" indent="0" algn="just">
              <a:buNone/>
            </a:pPr>
            <a:endParaRPr lang="en-ZW" cap="none" dirty="0">
              <a:latin typeface="Arial" panose="020B0604020202020204" pitchFamily="34" charset="0"/>
              <a:cs typeface="Arial" panose="020B0604020202020204" pitchFamily="34" charset="0"/>
            </a:endParaRPr>
          </a:p>
          <a:p>
            <a:pPr algn="just"/>
            <a:r>
              <a:rPr lang="en-ZW" cap="none" dirty="0">
                <a:latin typeface="Arial" panose="020B0604020202020204" pitchFamily="34" charset="0"/>
                <a:cs typeface="Arial" panose="020B0604020202020204" pitchFamily="34" charset="0"/>
              </a:rPr>
              <a:t>In addition, upgraded infrastructure for Sport, Recreation and the CCI sector will result in occupying young people meaningfully and aid in reducing drug and substance abuse,</a:t>
            </a:r>
            <a:r>
              <a:rPr lang="en-US" cap="none" dirty="0">
                <a:latin typeface="Arial" panose="020B0604020202020204" pitchFamily="34" charset="0"/>
                <a:cs typeface="Arial" panose="020B0604020202020204" pitchFamily="34" charset="0"/>
              </a:rPr>
              <a:t> violence and loss of productivity.</a:t>
            </a:r>
            <a:r>
              <a:rPr lang="en-ZW" cap="none" dirty="0">
                <a:latin typeface="Arial" panose="020B0604020202020204" pitchFamily="34" charset="0"/>
                <a:cs typeface="Arial" panose="020B0604020202020204" pitchFamily="34" charset="0"/>
              </a:rPr>
              <a:t> This is over and above the attainment of improved sport and creative performances and poverty reduction in communities.</a:t>
            </a:r>
          </a:p>
        </p:txBody>
      </p:sp>
      <p:sp>
        <p:nvSpPr>
          <p:cNvPr id="4" name="Slide Number Placeholder 3">
            <a:extLst>
              <a:ext uri="{FF2B5EF4-FFF2-40B4-BE49-F238E27FC236}">
                <a16:creationId xmlns:a16="http://schemas.microsoft.com/office/drawing/2014/main" id="{4E81D835-5817-49BF-89CD-F8EB4F6E2E9F}"/>
              </a:ext>
            </a:extLst>
          </p:cNvPr>
          <p:cNvSpPr>
            <a:spLocks noGrp="1"/>
          </p:cNvSpPr>
          <p:nvPr>
            <p:ph type="sldNum" sz="quarter" idx="12"/>
          </p:nvPr>
        </p:nvSpPr>
        <p:spPr/>
        <p:txBody>
          <a:bodyPr/>
          <a:lstStyle/>
          <a:p>
            <a:fld id="{0A15AD22-1E44-4C44-83B4-22C61B23846F}" type="slidenum">
              <a:rPr lang="en-ZW" smtClean="0"/>
              <a:t>23</a:t>
            </a:fld>
            <a:endParaRPr lang="en-ZW" dirty="0"/>
          </a:p>
        </p:txBody>
      </p:sp>
    </p:spTree>
    <p:extLst>
      <p:ext uri="{BB962C8B-B14F-4D97-AF65-F5344CB8AC3E}">
        <p14:creationId xmlns:p14="http://schemas.microsoft.com/office/powerpoint/2010/main" val="14120842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DD2B5-B886-460E-8E11-609062A8943C}"/>
              </a:ext>
            </a:extLst>
          </p:cNvPr>
          <p:cNvSpPr>
            <a:spLocks noGrp="1"/>
          </p:cNvSpPr>
          <p:nvPr>
            <p:ph type="title"/>
          </p:nvPr>
        </p:nvSpPr>
        <p:spPr>
          <a:xfrm>
            <a:off x="913775" y="136525"/>
            <a:ext cx="10364451" cy="1073151"/>
          </a:xfrm>
        </p:spPr>
        <p:txBody>
          <a:bodyPr>
            <a:normAutofit/>
          </a:bodyPr>
          <a:lstStyle/>
          <a:p>
            <a:pPr algn="ctr"/>
            <a:r>
              <a:rPr lang="en-US" b="1" dirty="0">
                <a:latin typeface="Arial" panose="020B0604020202020204" pitchFamily="34" charset="0"/>
                <a:cs typeface="Arial" panose="020B0604020202020204" pitchFamily="34" charset="0"/>
              </a:rPr>
              <a:t>Conclusion</a:t>
            </a:r>
            <a:r>
              <a:rPr lang="en-US"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cont</a:t>
            </a:r>
            <a:r>
              <a:rPr lang="en-US" b="1" dirty="0">
                <a:latin typeface="Arial" panose="020B0604020202020204" pitchFamily="34" charset="0"/>
                <a:cs typeface="Arial" panose="020B0604020202020204" pitchFamily="34" charset="0"/>
              </a:rPr>
              <a:t>…d</a:t>
            </a:r>
            <a:endParaRPr lang="en-ZW" sz="4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726C2787-A33C-41EA-8D1A-AAC0C9D269FF}"/>
              </a:ext>
            </a:extLst>
          </p:cNvPr>
          <p:cNvSpPr>
            <a:spLocks noGrp="1"/>
          </p:cNvSpPr>
          <p:nvPr>
            <p:ph sz="quarter" idx="13"/>
          </p:nvPr>
        </p:nvSpPr>
        <p:spPr>
          <a:xfrm>
            <a:off x="352425" y="1097280"/>
            <a:ext cx="11468099" cy="5427345"/>
          </a:xfrm>
        </p:spPr>
        <p:txBody>
          <a:bodyPr>
            <a:normAutofit/>
          </a:bodyPr>
          <a:lstStyle/>
          <a:p>
            <a:pPr algn="just">
              <a:lnSpc>
                <a:spcPct val="100000"/>
              </a:lnSpc>
            </a:pPr>
            <a:endParaRPr lang="en-GB" dirty="0">
              <a:latin typeface="Arial" panose="020B0604020202020204" pitchFamily="34" charset="0"/>
              <a:cs typeface="Arial" panose="020B0604020202020204" pitchFamily="34" charset="0"/>
            </a:endParaRPr>
          </a:p>
          <a:p>
            <a:pPr algn="just">
              <a:lnSpc>
                <a:spcPct val="100000"/>
              </a:lnSpc>
            </a:pPr>
            <a:r>
              <a:rPr lang="en-GB" dirty="0">
                <a:latin typeface="Arial" panose="020B0604020202020204" pitchFamily="34" charset="0"/>
                <a:cs typeface="Arial" panose="020B0604020202020204" pitchFamily="34" charset="0"/>
              </a:rPr>
              <a:t>I</a:t>
            </a:r>
            <a:r>
              <a:rPr lang="en-GB" cap="none" dirty="0">
                <a:latin typeface="Arial" panose="020B0604020202020204" pitchFamily="34" charset="0"/>
                <a:cs typeface="Arial" panose="020B0604020202020204" pitchFamily="34" charset="0"/>
              </a:rPr>
              <a:t>t is proposed that, should resources permit, additional funding should be provided to these sectors either in the form of concessionary loans and or grants.</a:t>
            </a:r>
          </a:p>
          <a:p>
            <a:pPr marL="0" indent="0" algn="just">
              <a:lnSpc>
                <a:spcPct val="100000"/>
              </a:lnSpc>
              <a:buNone/>
            </a:pPr>
            <a:endParaRPr lang="en-GB" cap="none" dirty="0">
              <a:latin typeface="Arial" panose="020B0604020202020204" pitchFamily="34" charset="0"/>
              <a:cs typeface="Arial" panose="020B0604020202020204" pitchFamily="34" charset="0"/>
            </a:endParaRPr>
          </a:p>
          <a:p>
            <a:pPr algn="just">
              <a:lnSpc>
                <a:spcPct val="100000"/>
              </a:lnSpc>
            </a:pPr>
            <a:r>
              <a:rPr lang="en-ZW" cap="none" dirty="0">
                <a:latin typeface="Arial" panose="020B0604020202020204" pitchFamily="34" charset="0"/>
                <a:cs typeface="Arial" panose="020B0604020202020204" pitchFamily="34" charset="0"/>
              </a:rPr>
              <a:t>In addition, funding for capital expenditure in respect of public sector investment programs (PSIP) and  Ministry operations – for mobility including office furniture and equipment for district offices should be considered a priority for meaningful service delivery. </a:t>
            </a:r>
          </a:p>
          <a:p>
            <a:pPr marL="0" indent="0">
              <a:lnSpc>
                <a:spcPct val="100000"/>
              </a:lnSpc>
              <a:buNone/>
            </a:pPr>
            <a:endParaRPr lang="en-ZW" sz="3600" cap="none" dirty="0"/>
          </a:p>
        </p:txBody>
      </p:sp>
      <p:sp>
        <p:nvSpPr>
          <p:cNvPr id="4" name="Slide Number Placeholder 3">
            <a:extLst>
              <a:ext uri="{FF2B5EF4-FFF2-40B4-BE49-F238E27FC236}">
                <a16:creationId xmlns:a16="http://schemas.microsoft.com/office/drawing/2014/main" id="{EB200470-174E-4701-A637-AB9B35D04F6B}"/>
              </a:ext>
            </a:extLst>
          </p:cNvPr>
          <p:cNvSpPr>
            <a:spLocks noGrp="1"/>
          </p:cNvSpPr>
          <p:nvPr>
            <p:ph type="sldNum" sz="quarter" idx="12"/>
          </p:nvPr>
        </p:nvSpPr>
        <p:spPr/>
        <p:txBody>
          <a:bodyPr/>
          <a:lstStyle/>
          <a:p>
            <a:fld id="{0A15AD22-1E44-4C44-83B4-22C61B23846F}" type="slidenum">
              <a:rPr lang="en-ZW" smtClean="0"/>
              <a:t>24</a:t>
            </a:fld>
            <a:endParaRPr lang="en-ZW" dirty="0"/>
          </a:p>
        </p:txBody>
      </p:sp>
    </p:spTree>
    <p:extLst>
      <p:ext uri="{BB962C8B-B14F-4D97-AF65-F5344CB8AC3E}">
        <p14:creationId xmlns:p14="http://schemas.microsoft.com/office/powerpoint/2010/main" val="36992874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016D6-DDE2-4483-AFCB-722753981F44}"/>
              </a:ext>
            </a:extLst>
          </p:cNvPr>
          <p:cNvSpPr>
            <a:spLocks noGrp="1"/>
          </p:cNvSpPr>
          <p:nvPr>
            <p:ph type="title"/>
          </p:nvPr>
        </p:nvSpPr>
        <p:spPr>
          <a:xfrm>
            <a:off x="913775" y="-93755"/>
            <a:ext cx="10364451" cy="1127733"/>
          </a:xfrm>
        </p:spPr>
        <p:txBody>
          <a:bodyPr>
            <a:normAutofit/>
          </a:bodyPr>
          <a:lstStyle/>
          <a:p>
            <a:pPr algn="ctr"/>
            <a:r>
              <a:rPr lang="en-US" b="1" dirty="0">
                <a:latin typeface="Arial" panose="020B0604020202020204" pitchFamily="34" charset="0"/>
                <a:cs typeface="Arial" panose="020B0604020202020204" pitchFamily="34" charset="0"/>
              </a:rPr>
              <a:t>Conclusion</a:t>
            </a:r>
            <a:r>
              <a:rPr lang="en-US"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cont</a:t>
            </a:r>
            <a:r>
              <a:rPr lang="en-US" b="1" dirty="0">
                <a:latin typeface="Arial" panose="020B0604020202020204" pitchFamily="34" charset="0"/>
                <a:cs typeface="Arial" panose="020B0604020202020204" pitchFamily="34" charset="0"/>
              </a:rPr>
              <a:t>…d</a:t>
            </a:r>
            <a:endParaRPr lang="en-ZW" sz="5400" dirty="0"/>
          </a:p>
        </p:txBody>
      </p:sp>
      <p:sp>
        <p:nvSpPr>
          <p:cNvPr id="3" name="Content Placeholder 2">
            <a:extLst>
              <a:ext uri="{FF2B5EF4-FFF2-40B4-BE49-F238E27FC236}">
                <a16:creationId xmlns:a16="http://schemas.microsoft.com/office/drawing/2014/main" id="{A2590CAC-3500-485D-B551-97E954AFB237}"/>
              </a:ext>
            </a:extLst>
          </p:cNvPr>
          <p:cNvSpPr>
            <a:spLocks noGrp="1"/>
          </p:cNvSpPr>
          <p:nvPr>
            <p:ph sz="quarter" idx="13"/>
          </p:nvPr>
        </p:nvSpPr>
        <p:spPr>
          <a:xfrm>
            <a:off x="567891" y="895149"/>
            <a:ext cx="11049802" cy="5734251"/>
          </a:xfrm>
        </p:spPr>
        <p:txBody>
          <a:bodyPr>
            <a:normAutofit/>
          </a:bodyPr>
          <a:lstStyle/>
          <a:p>
            <a:pPr marL="0" indent="0">
              <a:buNone/>
            </a:pPr>
            <a:r>
              <a:rPr lang="en-US" b="1" cap="none" dirty="0">
                <a:latin typeface="Arial" panose="020B0604020202020204" pitchFamily="34" charset="0"/>
                <a:cs typeface="Arial" panose="020B0604020202020204" pitchFamily="34" charset="0"/>
              </a:rPr>
              <a:t>Honourable Members;</a:t>
            </a:r>
            <a:endParaRPr lang="en-US" cap="none" dirty="0">
              <a:latin typeface="Arial" panose="020B0604020202020204" pitchFamily="34" charset="0"/>
              <a:cs typeface="Arial" panose="020B0604020202020204" pitchFamily="34" charset="0"/>
            </a:endParaRPr>
          </a:p>
          <a:p>
            <a:pPr algn="just"/>
            <a:r>
              <a:rPr lang="en-US" cap="none" dirty="0">
                <a:latin typeface="Arial" panose="020B0604020202020204" pitchFamily="34" charset="0"/>
                <a:cs typeface="Arial" panose="020B0604020202020204" pitchFamily="34" charset="0"/>
              </a:rPr>
              <a:t>Its now time the nation should embark on or seriously consider significant investment in </a:t>
            </a:r>
            <a:r>
              <a:rPr lang="en-US" dirty="0">
                <a:latin typeface="Arial" panose="020B0604020202020204" pitchFamily="34" charset="0"/>
                <a:cs typeface="Arial" panose="020B0604020202020204" pitchFamily="34" charset="0"/>
              </a:rPr>
              <a:t>S</a:t>
            </a:r>
            <a:r>
              <a:rPr lang="en-US" cap="none" dirty="0">
                <a:latin typeface="Arial" panose="020B0604020202020204" pitchFamily="34" charset="0"/>
                <a:cs typeface="Arial" panose="020B0604020202020204" pitchFamily="34" charset="0"/>
              </a:rPr>
              <a:t>port, Recreation, Arts </a:t>
            </a:r>
            <a:r>
              <a:rPr lang="en-US" dirty="0">
                <a:latin typeface="Arial" panose="020B0604020202020204" pitchFamily="34" charset="0"/>
                <a:cs typeface="Arial" panose="020B0604020202020204" pitchFamily="34" charset="0"/>
              </a:rPr>
              <a:t>and Culture</a:t>
            </a:r>
            <a:r>
              <a:rPr lang="en-US" cap="none" dirty="0">
                <a:latin typeface="Arial" panose="020B0604020202020204" pitchFamily="34" charset="0"/>
                <a:cs typeface="Arial" panose="020B0604020202020204" pitchFamily="34" charset="0"/>
              </a:rPr>
              <a:t> for sustainable national development, pride, peace and security</a:t>
            </a:r>
            <a:r>
              <a:rPr lang="en-US" dirty="0">
                <a:latin typeface="Arial" panose="020B0604020202020204" pitchFamily="34" charset="0"/>
                <a:cs typeface="Arial" panose="020B0604020202020204" pitchFamily="34" charset="0"/>
              </a:rPr>
              <a:t>.</a:t>
            </a:r>
          </a:p>
          <a:p>
            <a:pPr marL="0" indent="0" algn="just">
              <a:buNone/>
            </a:pPr>
            <a:endParaRPr lang="en-US" dirty="0">
              <a:latin typeface="Arial" panose="020B0604020202020204" pitchFamily="34" charset="0"/>
              <a:cs typeface="Arial" panose="020B0604020202020204" pitchFamily="34" charset="0"/>
            </a:endParaRPr>
          </a:p>
          <a:p>
            <a:pPr algn="just"/>
            <a:r>
              <a:rPr lang="en-US" cap="none" dirty="0">
                <a:latin typeface="Arial" panose="020B0604020202020204" pitchFamily="34" charset="0"/>
                <a:cs typeface="Arial" panose="020B0604020202020204" pitchFamily="34" charset="0"/>
              </a:rPr>
              <a:t>The sectors will never be the same again once the sport, recreation, </a:t>
            </a:r>
            <a:r>
              <a:rPr lang="en-US" dirty="0">
                <a:latin typeface="Arial" panose="020B0604020202020204" pitchFamily="34" charset="0"/>
                <a:cs typeface="Arial" panose="020B0604020202020204" pitchFamily="34" charset="0"/>
              </a:rPr>
              <a:t>arts </a:t>
            </a:r>
            <a:r>
              <a:rPr lang="en-US" cap="none" dirty="0">
                <a:latin typeface="Arial" panose="020B0604020202020204" pitchFamily="34" charset="0"/>
                <a:cs typeface="Arial" panose="020B0604020202020204" pitchFamily="34" charset="0"/>
              </a:rPr>
              <a:t>and culture are afforded the requisite resources which include, appropriate workspaces,  finances (working capital, concessionary loans and grants), machinery, equipment, land and skills. </a:t>
            </a:r>
          </a:p>
          <a:p>
            <a:pPr marL="0" indent="0" algn="just">
              <a:buNone/>
            </a:pPr>
            <a:r>
              <a:rPr lang="en-US" cap="none" dirty="0">
                <a:latin typeface="Arial" panose="020B0604020202020204" pitchFamily="34" charset="0"/>
                <a:cs typeface="Arial" panose="020B0604020202020204" pitchFamily="34" charset="0"/>
              </a:rPr>
              <a:t>                                                                                                                                                                                                                                                                                                                                                                                                                                                                                                                                                                                                                                                                                                                                                                                                                    </a:t>
            </a:r>
            <a:endParaRPr lang="en-ZW" cap="none"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E1C7B79-9736-4FA4-B211-17447E9EF74C}"/>
              </a:ext>
            </a:extLst>
          </p:cNvPr>
          <p:cNvSpPr>
            <a:spLocks noGrp="1"/>
          </p:cNvSpPr>
          <p:nvPr>
            <p:ph type="sldNum" sz="quarter" idx="12"/>
          </p:nvPr>
        </p:nvSpPr>
        <p:spPr/>
        <p:txBody>
          <a:bodyPr/>
          <a:lstStyle/>
          <a:p>
            <a:fld id="{0A15AD22-1E44-4C44-83B4-22C61B23846F}" type="slidenum">
              <a:rPr lang="en-ZW" smtClean="0"/>
              <a:t>25</a:t>
            </a:fld>
            <a:endParaRPr lang="en-ZW"/>
          </a:p>
        </p:txBody>
      </p:sp>
    </p:spTree>
    <p:extLst>
      <p:ext uri="{BB962C8B-B14F-4D97-AF65-F5344CB8AC3E}">
        <p14:creationId xmlns:p14="http://schemas.microsoft.com/office/powerpoint/2010/main" val="30116478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441213-BDEA-4B8C-B5C8-EEFE189008CF}"/>
              </a:ext>
            </a:extLst>
          </p:cNvPr>
          <p:cNvSpPr>
            <a:spLocks noGrp="1"/>
          </p:cNvSpPr>
          <p:nvPr>
            <p:ph sz="quarter" idx="13"/>
          </p:nvPr>
        </p:nvSpPr>
        <p:spPr>
          <a:xfrm>
            <a:off x="913774" y="298383"/>
            <a:ext cx="10363826" cy="6369117"/>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marL="0" indent="0" algn="ctr">
              <a:buNone/>
            </a:pPr>
            <a:endParaRPr lang="en-US" sz="8800" b="1" dirty="0">
              <a:latin typeface="Arial" panose="020B0604020202020204" pitchFamily="34" charset="0"/>
              <a:cs typeface="Arial" panose="020B0604020202020204" pitchFamily="34" charset="0"/>
            </a:endParaRPr>
          </a:p>
          <a:p>
            <a:pPr marL="0" indent="0" algn="ctr">
              <a:buNone/>
            </a:pPr>
            <a:r>
              <a:rPr lang="en-US" sz="8800" b="1" dirty="0">
                <a:latin typeface="Arial" panose="020B0604020202020204" pitchFamily="34" charset="0"/>
                <a:cs typeface="Arial" panose="020B0604020202020204" pitchFamily="34" charset="0"/>
              </a:rPr>
              <a:t>I Thank you</a:t>
            </a:r>
          </a:p>
          <a:p>
            <a:pPr marL="0" indent="0" algn="ctr">
              <a:buNone/>
            </a:pPr>
            <a:r>
              <a:rPr lang="en-US" sz="8800" b="1">
                <a:latin typeface="Arial" panose="020B0604020202020204" pitchFamily="34" charset="0"/>
                <a:cs typeface="Arial" panose="020B0604020202020204" pitchFamily="34" charset="0"/>
              </a:rPr>
              <a:t>                                           </a:t>
            </a:r>
            <a:endParaRPr lang="en-US" sz="8800" b="1" dirty="0">
              <a:latin typeface="Arial" panose="020B0604020202020204" pitchFamily="34" charset="0"/>
              <a:cs typeface="Arial" panose="020B0604020202020204" pitchFamily="34" charset="0"/>
            </a:endParaRPr>
          </a:p>
          <a:p>
            <a:endParaRPr lang="en-ZW" dirty="0"/>
          </a:p>
        </p:txBody>
      </p:sp>
      <p:sp>
        <p:nvSpPr>
          <p:cNvPr id="4" name="Slide Number Placeholder 3">
            <a:extLst>
              <a:ext uri="{FF2B5EF4-FFF2-40B4-BE49-F238E27FC236}">
                <a16:creationId xmlns:a16="http://schemas.microsoft.com/office/drawing/2014/main" id="{2EB8F75F-AD02-48B5-9361-F03C85AC0F13}"/>
              </a:ext>
            </a:extLst>
          </p:cNvPr>
          <p:cNvSpPr>
            <a:spLocks noGrp="1"/>
          </p:cNvSpPr>
          <p:nvPr>
            <p:ph type="sldNum" sz="quarter" idx="12"/>
          </p:nvPr>
        </p:nvSpPr>
        <p:spPr/>
        <p:txBody>
          <a:bodyPr/>
          <a:lstStyle/>
          <a:p>
            <a:fld id="{0A15AD22-1E44-4C44-83B4-22C61B23846F}" type="slidenum">
              <a:rPr lang="en-ZW" smtClean="0"/>
              <a:t>26</a:t>
            </a:fld>
            <a:endParaRPr lang="en-ZW"/>
          </a:p>
        </p:txBody>
      </p:sp>
    </p:spTree>
    <p:extLst>
      <p:ext uri="{BB962C8B-B14F-4D97-AF65-F5344CB8AC3E}">
        <p14:creationId xmlns:p14="http://schemas.microsoft.com/office/powerpoint/2010/main" val="257811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2169</Words>
  <Application>Microsoft Office PowerPoint</Application>
  <PresentationFormat>Widescreen</PresentationFormat>
  <Paragraphs>226</Paragraphs>
  <Slides>26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Calibri</vt:lpstr>
      <vt:lpstr>Calibri Light</vt:lpstr>
      <vt:lpstr>Cambria</vt:lpstr>
      <vt:lpstr>Symbol</vt:lpstr>
      <vt:lpstr>Trebuchet MS</vt:lpstr>
      <vt:lpstr>Wingdings</vt:lpstr>
      <vt:lpstr>Wingdings 3</vt:lpstr>
      <vt:lpstr>Office Theme</vt:lpstr>
      <vt:lpstr>MINISTRY OF SPORT, RECREATION, ARTS AND CULTURE </vt:lpstr>
      <vt:lpstr>PowerPoint Presentation</vt:lpstr>
      <vt:lpstr>Introduction cont…d</vt:lpstr>
      <vt:lpstr>Introduction cont…d</vt:lpstr>
      <vt:lpstr>Ministry Establishment </vt:lpstr>
      <vt:lpstr>Ministry contribution to Sector Outcomes </vt:lpstr>
      <vt:lpstr> BUDGET PERFORMANCE  2023 Achievements </vt:lpstr>
      <vt:lpstr>BUDGET PERFORMANCE  2023 Achievements  Cont…d</vt:lpstr>
      <vt:lpstr>  BUDGET PERFORMANCE  2023 Achievements Cont…d </vt:lpstr>
      <vt:lpstr>BUDGET PERFORMANCE  2023 Achievements Cont…d</vt:lpstr>
      <vt:lpstr> BUDGET PERFORMANCE  2023 Achievements Cont…d </vt:lpstr>
      <vt:lpstr> BUDGET PERFORMANCE  2023 Achievements Cont…d</vt:lpstr>
      <vt:lpstr>BUDGET PERFORMANCE  2023 Achievements Cont…d</vt:lpstr>
      <vt:lpstr>BUDGET PERFORMANCE  2023 Achievements Cont…d </vt:lpstr>
      <vt:lpstr>Major Challenges Faced in 2023 </vt:lpstr>
      <vt:lpstr>Situational Analysis</vt:lpstr>
      <vt:lpstr>Ministry Strategies for 2024-2025</vt:lpstr>
      <vt:lpstr>Ministry Strategy cont…d</vt:lpstr>
      <vt:lpstr>Ministry Priorities</vt:lpstr>
      <vt:lpstr>Ministry Priorities cont …..d</vt:lpstr>
      <vt:lpstr>Ministry Priorities cont …..d</vt:lpstr>
      <vt:lpstr>Ministry Priorities cont …..d</vt:lpstr>
      <vt:lpstr>Conclusion </vt:lpstr>
      <vt:lpstr>Conclusion cont…d</vt:lpstr>
      <vt:lpstr>Conclusion cont…d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usr</dc:creator>
  <cp:lastModifiedBy>Director FD</cp:lastModifiedBy>
  <cp:revision>249</cp:revision>
  <cp:lastPrinted>2023-11-02T05:33:15Z</cp:lastPrinted>
  <dcterms:created xsi:type="dcterms:W3CDTF">2021-10-19T08:57:11Z</dcterms:created>
  <dcterms:modified xsi:type="dcterms:W3CDTF">2023-11-02T05:33:37Z</dcterms:modified>
</cp:coreProperties>
</file>